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306" r:id="rId3"/>
    <p:sldId id="301" r:id="rId4"/>
    <p:sldId id="302" r:id="rId5"/>
    <p:sldId id="303" r:id="rId6"/>
  </p:sldIdLst>
  <p:sldSz cx="12195175" cy="6859588"/>
  <p:notesSz cx="6858000" cy="9144000"/>
  <p:defaultTextStyle>
    <a:defPPr>
      <a:defRPr lang="nb-NO"/>
    </a:defPPr>
    <a:lvl1pPr marL="0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73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546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819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9092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365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638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911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8184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B4"/>
    <a:srgbClr val="F2FFB7"/>
    <a:srgbClr val="E5E5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84" y="176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2B984-B9FC-4434-8AD3-D12D601438B8}" type="datetimeFigureOut">
              <a:rPr lang="nb-NO" smtClean="0"/>
              <a:t>06.05.2023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40932-B01A-4FC8-88EE-CE8F7972E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96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3905" cy="685958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418" y="1658831"/>
            <a:ext cx="5910888" cy="18251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9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68669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9264" y="1635442"/>
            <a:ext cx="7868080" cy="4386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6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1840-3148-4636-89F9-7F922DCA612C}" type="datetime1">
              <a:rPr lang="nb-NO" smtClean="0"/>
              <a:t>06.05.2023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31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33662" y="1663895"/>
            <a:ext cx="6861513" cy="4381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57798" y="1658830"/>
            <a:ext cx="3157291" cy="4386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A249-FEE7-43F9-999F-0FA08A245EED}" type="datetime1">
              <a:rPr lang="nb-NO" smtClean="0"/>
              <a:t>06.05.2023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6104748" y="2064041"/>
            <a:ext cx="5391008" cy="36215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nb-NO" dirty="0"/>
              <a:t>Sett inn graf</a:t>
            </a:r>
          </a:p>
        </p:txBody>
      </p:sp>
    </p:spTree>
    <p:extLst>
      <p:ext uri="{BB962C8B-B14F-4D97-AF65-F5344CB8AC3E}">
        <p14:creationId xmlns:p14="http://schemas.microsoft.com/office/powerpoint/2010/main" val="2925257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418" y="1658830"/>
            <a:ext cx="4125513" cy="43864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4E0A-0BDF-462C-9213-462F2F7E1C32}" type="datetime1">
              <a:rPr lang="nb-NO" smtClean="0"/>
              <a:t>06.05.2023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8020" y="1658831"/>
            <a:ext cx="6097155" cy="343415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472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418" y="1658831"/>
            <a:ext cx="4125513" cy="139049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E4A1-B43F-4769-A7B0-F3A08DCD78B7}" type="datetime1">
              <a:rPr lang="nb-NO" smtClean="0"/>
              <a:t>06.05.2023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8020" y="1658831"/>
            <a:ext cx="6097155" cy="343415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196225" y="5219832"/>
            <a:ext cx="5491120" cy="2482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3431625"/>
            <a:ext cx="6098020" cy="2575619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858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Ku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2571955"/>
            <a:ext cx="4662336" cy="428763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7DC5-890C-4742-B7CE-760E6E61C375}" type="datetime1">
              <a:rPr lang="nb-NO" smtClean="0"/>
              <a:t>06.05.2023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5425" y="6389547"/>
            <a:ext cx="4903328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62337" y="858540"/>
            <a:ext cx="7532837" cy="4292697"/>
          </a:xfrm>
          <a:prstGeom prst="rect">
            <a:avLst/>
          </a:prstGeom>
          <a:solidFill>
            <a:srgbClr val="000000"/>
          </a:solidFill>
        </p:spPr>
        <p:txBody>
          <a:bodyPr lIns="1544008" tIns="0" rIns="961841" bIns="0" anchor="ctr"/>
          <a:lstStyle>
            <a:lvl1pPr marL="0" indent="0">
              <a:spcBef>
                <a:spcPts val="0"/>
              </a:spcBef>
              <a:spcAft>
                <a:spcPts val="2109"/>
              </a:spcAft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142870" indent="-142870">
              <a:spcBef>
                <a:spcPts val="0"/>
              </a:spcBef>
              <a:buFont typeface="Arial" panose="020B0604020202020204" pitchFamily="34" charset="0"/>
              <a:buChar char="‒"/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39" y="859631"/>
            <a:ext cx="4395568" cy="8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81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2571955"/>
            <a:ext cx="4662336" cy="428763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7DC5-890C-4742-B7CE-760E6E61C375}" type="datetime1">
              <a:rPr lang="nb-NO" smtClean="0"/>
              <a:t>06.05.2023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5425" y="6389547"/>
            <a:ext cx="4903328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62337" y="858540"/>
            <a:ext cx="7532837" cy="4292697"/>
          </a:xfrm>
          <a:prstGeom prst="rect">
            <a:avLst/>
          </a:prstGeom>
          <a:solidFill>
            <a:srgbClr val="000000"/>
          </a:solidFill>
        </p:spPr>
        <p:txBody>
          <a:bodyPr lIns="1544008" tIns="0" rIns="961841" bIns="0" anchor="ctr"/>
          <a:lstStyle>
            <a:lvl1pPr marL="0" indent="0">
              <a:spcBef>
                <a:spcPts val="0"/>
              </a:spcBef>
              <a:spcAft>
                <a:spcPts val="2109"/>
              </a:spcAft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142870" indent="-142870">
              <a:spcBef>
                <a:spcPts val="0"/>
              </a:spcBef>
              <a:buFont typeface="Arial" panose="020B0604020202020204" pitchFamily="34" charset="0"/>
              <a:buChar char="‒"/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39" y="859631"/>
            <a:ext cx="4395569" cy="8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0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Mus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2571955"/>
            <a:ext cx="4662336" cy="428763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7DC5-890C-4742-B7CE-760E6E61C375}" type="datetime1">
              <a:rPr lang="nb-NO" smtClean="0"/>
              <a:t>06.05.2023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5425" y="6389547"/>
            <a:ext cx="4903328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62337" y="858540"/>
            <a:ext cx="7532837" cy="4292697"/>
          </a:xfrm>
          <a:prstGeom prst="rect">
            <a:avLst/>
          </a:prstGeom>
          <a:solidFill>
            <a:srgbClr val="000000"/>
          </a:solidFill>
        </p:spPr>
        <p:txBody>
          <a:bodyPr lIns="1544008" tIns="0" rIns="961841" bIns="0" anchor="ctr"/>
          <a:lstStyle>
            <a:lvl1pPr marL="0" indent="0">
              <a:spcBef>
                <a:spcPts val="0"/>
              </a:spcBef>
              <a:spcAft>
                <a:spcPts val="2109"/>
              </a:spcAft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142870" indent="-142870">
              <a:spcBef>
                <a:spcPts val="0"/>
              </a:spcBef>
              <a:buFont typeface="Arial" panose="020B0604020202020204" pitchFamily="34" charset="0"/>
              <a:buChar char="‒"/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39" y="859631"/>
            <a:ext cx="4395568" cy="8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24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3342" y="0"/>
            <a:ext cx="4571833" cy="428763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136-6008-4078-8D96-517AE92020CA}" type="datetime1">
              <a:rPr lang="nb-NO" smtClean="0"/>
              <a:t>06.05.2023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5425" y="6389547"/>
            <a:ext cx="4903328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0" y="2617328"/>
            <a:ext cx="7623342" cy="3389916"/>
          </a:xfrm>
          <a:prstGeom prst="rect">
            <a:avLst/>
          </a:prstGeom>
          <a:solidFill>
            <a:srgbClr val="E5E5E5"/>
          </a:solidFill>
        </p:spPr>
        <p:txBody>
          <a:bodyPr lIns="1544008" tIns="0" rIns="961841" bIns="0" anchor="ctr"/>
          <a:lstStyle>
            <a:lvl1pPr marL="0" indent="0">
              <a:spcBef>
                <a:spcPts val="0"/>
              </a:spcBef>
              <a:spcAft>
                <a:spcPts val="2109"/>
              </a:spcAft>
              <a:buFont typeface="Arial" panose="020B0604020202020204" pitchFamily="34" charset="0"/>
              <a:buChar char="​"/>
              <a:defRPr sz="2500">
                <a:solidFill>
                  <a:schemeClr val="tx1"/>
                </a:solidFill>
              </a:defRPr>
            </a:lvl1pPr>
            <a:lvl2pPr marL="142870" indent="-142870">
              <a:spcBef>
                <a:spcPts val="0"/>
              </a:spcBef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13258" cy="25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66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884B-7235-4F9B-96F8-C2EF7C619613}" type="datetime1">
              <a:rPr lang="nb-NO" smtClean="0"/>
              <a:t>06.05.2023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846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2E58-5EFB-4142-898E-0C443011DCED}" type="datetime1">
              <a:rPr lang="nb-NO" smtClean="0"/>
              <a:t>06.05.2023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286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5987" y="0"/>
            <a:ext cx="3059188" cy="685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778" y="470499"/>
            <a:ext cx="7722420" cy="2401528"/>
          </a:xfr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778" y="3362259"/>
            <a:ext cx="7722420" cy="65768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12" indent="0" algn="ctr">
              <a:buNone/>
              <a:defRPr sz="2000"/>
            </a:lvl2pPr>
            <a:lvl3pPr marL="914225" indent="0" algn="ctr">
              <a:buNone/>
              <a:defRPr sz="1800"/>
            </a:lvl3pPr>
            <a:lvl4pPr marL="1371337" indent="0" algn="ctr">
              <a:buNone/>
              <a:defRPr sz="1600"/>
            </a:lvl4pPr>
            <a:lvl5pPr marL="1828450" indent="0" algn="ctr">
              <a:buNone/>
              <a:defRPr sz="1600"/>
            </a:lvl5pPr>
            <a:lvl6pPr marL="2285562" indent="0" algn="ctr">
              <a:buNone/>
              <a:defRPr sz="1600"/>
            </a:lvl6pPr>
            <a:lvl7pPr marL="2742674" indent="0" algn="ctr">
              <a:buNone/>
              <a:defRPr sz="1600"/>
            </a:lvl7pPr>
            <a:lvl8pPr marL="3199786" indent="0" algn="ctr">
              <a:buNone/>
              <a:defRPr sz="1600"/>
            </a:lvl8pPr>
            <a:lvl9pPr marL="365689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96177"/>
            <a:ext cx="2414757" cy="10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8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4757-DF51-4354-A678-BAB39B39FBD9}" type="datetime1">
              <a:rPr lang="nb-NO" smtClean="0"/>
              <a:t>06.05.2023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468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1992" y="1759388"/>
            <a:ext cx="10673183" cy="424532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499" y="2036227"/>
            <a:ext cx="8624846" cy="1720218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25440" cy="1685164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6B52D2-C05A-4642-B45D-B3E1D851AF09}" type="datetime1">
              <a:rPr lang="nb-NO" smtClean="0"/>
              <a:t>06.05.2023</a:t>
            </a:fld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41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93093" y="0"/>
            <a:ext cx="9102082" cy="600724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056" y="833762"/>
            <a:ext cx="7068288" cy="1720218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D97CA1-ED9D-44EB-8100-D4B287DBAEC0}" type="datetime1">
              <a:rPr lang="nb-NO" smtClean="0"/>
              <a:t>06.05.2023</a:t>
            </a:fld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34596"/>
            <a:ext cx="3033980" cy="27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2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178" y="0"/>
            <a:ext cx="9146997" cy="600724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056" y="833762"/>
            <a:ext cx="7068288" cy="1720218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64E65A-EEB4-476C-ACCC-3F7D27054E6F}" type="datetime1">
              <a:rPr lang="nb-NO" smtClean="0"/>
              <a:t>06.05.2023</a:t>
            </a:fld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048177" y="6389547"/>
            <a:ext cx="6650576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480769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178" y="0"/>
            <a:ext cx="9146997" cy="600724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056" y="833762"/>
            <a:ext cx="7068288" cy="1720218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37F1CC-AB1E-419A-89EF-A5C28C8D9665}" type="datetime1">
              <a:rPr lang="nb-NO" smtClean="0"/>
              <a:t>06.05.2023</a:t>
            </a:fld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048177" y="6389547"/>
            <a:ext cx="6650576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65087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178" y="0"/>
            <a:ext cx="9146997" cy="600724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056" y="833762"/>
            <a:ext cx="7068288" cy="1720218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129322-F931-4418-BA5C-48E958060064}" type="datetime1">
              <a:rPr lang="nb-NO" smtClean="0"/>
              <a:t>06.05.2023</a:t>
            </a:fld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048177" y="6389547"/>
            <a:ext cx="6650576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39379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419" y="1658830"/>
            <a:ext cx="5315079" cy="438640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69106" y="3431626"/>
            <a:ext cx="4818238" cy="2613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BB7B-9F4A-4603-9C15-D82AA1EA5C5A}" type="datetime1">
              <a:rPr lang="nb-NO" smtClean="0"/>
              <a:t>06.05.2023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87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4166" y="6330669"/>
            <a:ext cx="1182254" cy="2844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8" y="447072"/>
            <a:ext cx="10848926" cy="7808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8" y="1659848"/>
            <a:ext cx="10848926" cy="43861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23087" y="6389547"/>
            <a:ext cx="1335801" cy="3652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6DF20B7-852E-419A-8B8E-86F8FD1224C5}" type="datetime1">
              <a:rPr lang="nb-NO" smtClean="0"/>
              <a:t>06.05.2023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1125" y="6389547"/>
            <a:ext cx="8177628" cy="3652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9193" y="6389547"/>
            <a:ext cx="358151" cy="3652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5004DB2-5F66-44BF-9CF1-C3E8C65168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5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61" r:id="rId5"/>
    <p:sldLayoutId id="2147483663" r:id="rId6"/>
    <p:sldLayoutId id="2147483662" r:id="rId7"/>
    <p:sldLayoutId id="2147483664" r:id="rId8"/>
    <p:sldLayoutId id="2147483652" r:id="rId9"/>
    <p:sldLayoutId id="2147483665" r:id="rId10"/>
    <p:sldLayoutId id="2147483666" r:id="rId11"/>
    <p:sldLayoutId id="2147483667" r:id="rId12"/>
    <p:sldLayoutId id="2147483668" r:id="rId13"/>
    <p:sldLayoutId id="2147483671" r:id="rId14"/>
    <p:sldLayoutId id="2147483669" r:id="rId15"/>
    <p:sldLayoutId id="2147483672" r:id="rId16"/>
    <p:sldLayoutId id="2147483670" r:id="rId17"/>
    <p:sldLayoutId id="2147483654" r:id="rId18"/>
    <p:sldLayoutId id="2147483655" r:id="rId19"/>
  </p:sldLayoutIdLst>
  <p:hf hdr="0"/>
  <p:txStyles>
    <p:titleStyle>
      <a:lvl1pPr algn="l" defTabSz="914225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899" indent="-565899" algn="l" defTabSz="91422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88472" indent="-315877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2071" indent="-277927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337084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94143" indent="-25783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8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0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2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4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5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0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2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4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6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8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orten.norheim@uib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778" y="470498"/>
            <a:ext cx="7722420" cy="2959296"/>
          </a:xfrm>
        </p:spPr>
        <p:txBody>
          <a:bodyPr/>
          <a:lstStyle/>
          <a:p>
            <a:r>
              <a:rPr lang="nb-NO" sz="4400" dirty="0">
                <a:latin typeface="Arial" panose="020B0604020202020204" pitchFamily="34" charset="0"/>
                <a:cs typeface="Arial" panose="020B0604020202020204" pitchFamily="34" charset="0"/>
              </a:rPr>
              <a:t>Verktøy for koordinering av undervisningsressurser KMD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778" y="3846891"/>
            <a:ext cx="7722420" cy="990285"/>
          </a:xfrm>
        </p:spPr>
        <p:txBody>
          <a:bodyPr>
            <a:normAutofit/>
          </a:bodyPr>
          <a:lstStyle/>
          <a:p>
            <a:r>
              <a:rPr lang="nb-NO" sz="1600" dirty="0"/>
              <a:t>Generell presentasjon av verktøyet – 250423</a:t>
            </a:r>
          </a:p>
          <a:p>
            <a:r>
              <a:rPr lang="nb-NO" sz="1600" dirty="0"/>
              <a:t>Kan brukes i muntlige fremlegg og presentasjoner, men ta kontakt med prosjektleder </a:t>
            </a:r>
            <a:r>
              <a:rPr lang="nb-NO" sz="1600" dirty="0">
                <a:hlinkClick r:id="rId2"/>
              </a:rPr>
              <a:t>morten.norheim@uib.no</a:t>
            </a:r>
            <a:r>
              <a:rPr lang="nb-NO" sz="1600" dirty="0"/>
              <a:t> for evt. øvrig distribusjon.</a:t>
            </a:r>
          </a:p>
        </p:txBody>
      </p:sp>
      <p:pic>
        <p:nvPicPr>
          <p:cNvPr id="4" name="Bilde 3" descr="Et bilde som inneholder logo&#10;&#10;Automatisk generert beskrivelse">
            <a:extLst>
              <a:ext uri="{FF2B5EF4-FFF2-40B4-BE49-F238E27FC236}">
                <a16:creationId xmlns:a16="http://schemas.microsoft.com/office/drawing/2014/main" id="{0C020520-99A5-E461-3448-0CB448D22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6" t="9669" r="10688" b="8272"/>
          <a:stretch/>
        </p:blipFill>
        <p:spPr>
          <a:xfrm>
            <a:off x="767778" y="1060704"/>
            <a:ext cx="2167446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4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0230CF-CEB9-63C7-09C3-F4D7F05E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8" y="596348"/>
            <a:ext cx="10848926" cy="631564"/>
          </a:xfrm>
        </p:spPr>
        <p:txBody>
          <a:bodyPr>
            <a:normAutofit/>
          </a:bodyPr>
          <a:lstStyle/>
          <a:p>
            <a:r>
              <a:rPr lang="nb-NO" sz="2800" dirty="0"/>
              <a:t>Hva gir løsningen fakultetet vårt?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9F59A3-7FC7-6552-9C6C-FC5B15422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18" y="1515533"/>
            <a:ext cx="4808849" cy="452969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ü"/>
            </a:pPr>
            <a:r>
              <a:rPr lang="nb-NO" sz="1800" dirty="0"/>
              <a:t>Skreddersydd verktøy for å koordinere undervisningsressurser.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ü"/>
            </a:pPr>
            <a:r>
              <a:rPr lang="nb-NO" sz="1800" dirty="0"/>
              <a:t>Løsningen henter automatisk oppdatert student- og ansattinformasjon fra eksisterende systemer.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ü"/>
            </a:pPr>
            <a:r>
              <a:rPr lang="nb-NO" sz="1800" dirty="0"/>
              <a:t>Planlegging til produksjon: Alle brukere får tilgang til samme data – ingen versjonsproblematikk.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ü"/>
            </a:pPr>
            <a:r>
              <a:rPr lang="nb-NO" sz="1800" dirty="0"/>
              <a:t>Løsningen bruker </a:t>
            </a:r>
            <a:r>
              <a:rPr lang="nb-NO" sz="1800" i="1" dirty="0"/>
              <a:t>eksisterende tilgangsstyring og roller </a:t>
            </a:r>
            <a:r>
              <a:rPr lang="nb-NO" sz="1800" dirty="0"/>
              <a:t>for å gi brukeren innsyn i det som angår hen.</a:t>
            </a:r>
            <a:br>
              <a:rPr lang="nb-NO" sz="1800" dirty="0"/>
            </a:br>
            <a:r>
              <a:rPr lang="nb-NO" sz="1800" dirty="0"/>
              <a:t>(eks. student – fagansatt – leder).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ü"/>
            </a:pPr>
            <a:r>
              <a:rPr lang="nb-NO" sz="1800" dirty="0"/>
              <a:t>Microsoft </a:t>
            </a:r>
            <a:r>
              <a:rPr lang="nb-NO" sz="1800" dirty="0" err="1"/>
              <a:t>Dataverse</a:t>
            </a:r>
            <a:r>
              <a:rPr lang="nb-NO" sz="1800" dirty="0"/>
              <a:t> tilbyr sikker lagring i Europa (GDPR) og tett integrasjon med Teams og </a:t>
            </a:r>
            <a:r>
              <a:rPr lang="nb-NO" sz="1800" dirty="0" err="1"/>
              <a:t>Sharepoint</a:t>
            </a:r>
            <a:r>
              <a:rPr lang="nb-NO" sz="1800" dirty="0"/>
              <a:t>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EF1E03-AFB9-8114-E08B-4C078B2E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4E0A-0BDF-462C-9213-462F2F7E1C32}" type="datetime1">
              <a:rPr lang="nb-NO" smtClean="0"/>
              <a:t>06.05.2023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BB3AFD-7CCA-E95C-B7BB-02D3E9C7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Ressursplanleggings- og koordineringsverktøy KMD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5A0221-3038-4FA9-C09A-D44D20E5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2</a:t>
            </a:fld>
            <a:endParaRPr lang="nb-NO"/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9C52908F-3BC6-07F8-BDFD-E462A8E6BD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9548" t="9046" r="10883" b="330"/>
          <a:stretch/>
        </p:blipFill>
        <p:spPr>
          <a:xfrm>
            <a:off x="5732045" y="1515533"/>
            <a:ext cx="5776223" cy="3708400"/>
          </a:xfrm>
        </p:spPr>
      </p:pic>
    </p:spTree>
    <p:extLst>
      <p:ext uri="{BB962C8B-B14F-4D97-AF65-F5344CB8AC3E}">
        <p14:creationId xmlns:p14="http://schemas.microsoft.com/office/powerpoint/2010/main" val="295732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4A51EF6-1667-0D45-31A3-24CF511CC455}"/>
              </a:ext>
            </a:extLst>
          </p:cNvPr>
          <p:cNvSpPr/>
          <p:nvPr/>
        </p:nvSpPr>
        <p:spPr>
          <a:xfrm>
            <a:off x="-1" y="0"/>
            <a:ext cx="12195176" cy="68595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FE9F6FB-3B25-D115-9814-AA6975D9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34" y="1601478"/>
            <a:ext cx="2084756" cy="38383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6EDAA64-C53E-FAB8-C2F3-57FA5106250D}"/>
              </a:ext>
            </a:extLst>
          </p:cNvPr>
          <p:cNvSpPr txBox="1">
            <a:spLocks/>
          </p:cNvSpPr>
          <p:nvPr/>
        </p:nvSpPr>
        <p:spPr>
          <a:xfrm>
            <a:off x="754913" y="335033"/>
            <a:ext cx="10370287" cy="6476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2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Verktøy for koordinering av undervisningsressurser KMD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895A98F-2687-97DB-1965-2BF17E1FB9C9}"/>
              </a:ext>
            </a:extLst>
          </p:cNvPr>
          <p:cNvSpPr txBox="1"/>
          <p:nvPr/>
        </p:nvSpPr>
        <p:spPr>
          <a:xfrm>
            <a:off x="7978111" y="3245128"/>
            <a:ext cx="347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Individuell arbeidsplan for fagansatte.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4F0F74A1-902F-63FD-8330-3F68B3121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970" y="1598796"/>
            <a:ext cx="2084756" cy="3841262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F14C4468-DC9D-7CD6-3326-6B8E1F7D3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663" y="1602238"/>
            <a:ext cx="2070363" cy="383749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D43BEBA-5C8E-898F-32D2-17A81DF16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954" y="4152094"/>
            <a:ext cx="965201" cy="1333500"/>
          </a:xfrm>
          <a:prstGeom prst="rect">
            <a:avLst/>
          </a:prstGeom>
        </p:spPr>
      </p:pic>
      <p:pic>
        <p:nvPicPr>
          <p:cNvPr id="16" name="Bilde 15" descr="Et bilde som inneholder tekst&#10;&#10;Automatisk generert beskrivelse">
            <a:extLst>
              <a:ext uri="{FF2B5EF4-FFF2-40B4-BE49-F238E27FC236}">
                <a16:creationId xmlns:a16="http://schemas.microsoft.com/office/drawing/2014/main" id="{B76D9360-2A50-19A6-AA5A-320C5EBEF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9230" y="525951"/>
            <a:ext cx="1731211" cy="379305"/>
          </a:xfrm>
          <a:prstGeom prst="rect">
            <a:avLst/>
          </a:prstGeom>
        </p:spPr>
      </p:pic>
      <p:pic>
        <p:nvPicPr>
          <p:cNvPr id="17" name="Bilde 16" descr="Et bilde som inneholder logo&#10;&#10;Automatisk generert beskrivelse">
            <a:extLst>
              <a:ext uri="{FF2B5EF4-FFF2-40B4-BE49-F238E27FC236}">
                <a16:creationId xmlns:a16="http://schemas.microsoft.com/office/drawing/2014/main" id="{17511D4A-93A4-C330-B39C-B4E3AF65B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9880" y="5882373"/>
            <a:ext cx="1530562" cy="7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4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2005EE1-4854-E82E-A63B-58865EE3A78C}"/>
              </a:ext>
            </a:extLst>
          </p:cNvPr>
          <p:cNvSpPr/>
          <p:nvPr/>
        </p:nvSpPr>
        <p:spPr>
          <a:xfrm>
            <a:off x="-1" y="0"/>
            <a:ext cx="12195176" cy="68595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Et bilde som inneholder bord&#10;&#10;Automatisk generert beskrivelse">
            <a:extLst>
              <a:ext uri="{FF2B5EF4-FFF2-40B4-BE49-F238E27FC236}">
                <a16:creationId xmlns:a16="http://schemas.microsoft.com/office/drawing/2014/main" id="{6E81CC7D-2D71-8278-60CF-0D177A62A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36" y="1587845"/>
            <a:ext cx="6254214" cy="425332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DB80FD7-07B3-0D4B-7147-515E863FD4A1}"/>
              </a:ext>
            </a:extLst>
          </p:cNvPr>
          <p:cNvSpPr txBox="1"/>
          <p:nvPr/>
        </p:nvSpPr>
        <p:spPr>
          <a:xfrm>
            <a:off x="7964458" y="3106629"/>
            <a:ext cx="347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Planlegging og koordinering av aktiviteter fordelt på emner.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5EC4D48-B111-7494-1A87-3F3DC5CEF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836" y="4153862"/>
            <a:ext cx="965200" cy="13335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80C5C55-5F5D-D5D3-979F-6AE6D9875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561" y="4218701"/>
            <a:ext cx="1104900" cy="133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5C0B477-A090-BC50-C9DB-863C018B61FB}"/>
              </a:ext>
            </a:extLst>
          </p:cNvPr>
          <p:cNvSpPr txBox="1">
            <a:spLocks/>
          </p:cNvSpPr>
          <p:nvPr/>
        </p:nvSpPr>
        <p:spPr>
          <a:xfrm>
            <a:off x="754913" y="335033"/>
            <a:ext cx="10370287" cy="6476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2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Verktøy for koordinering av undervisningsressurser KMD</a:t>
            </a:r>
          </a:p>
        </p:txBody>
      </p:sp>
      <p:pic>
        <p:nvPicPr>
          <p:cNvPr id="11" name="Bilde 10" descr="Et bilde som inneholder tekst&#10;&#10;Automatisk generert beskrivelse">
            <a:extLst>
              <a:ext uri="{FF2B5EF4-FFF2-40B4-BE49-F238E27FC236}">
                <a16:creationId xmlns:a16="http://schemas.microsoft.com/office/drawing/2014/main" id="{9E37C97A-228B-8066-CC0A-D51E7FBBB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230" y="525951"/>
            <a:ext cx="1731211" cy="379305"/>
          </a:xfrm>
          <a:prstGeom prst="rect">
            <a:avLst/>
          </a:prstGeom>
        </p:spPr>
      </p:pic>
      <p:pic>
        <p:nvPicPr>
          <p:cNvPr id="12" name="Bilde 11" descr="Et bilde som inneholder logo&#10;&#10;Automatisk generert beskrivelse">
            <a:extLst>
              <a:ext uri="{FF2B5EF4-FFF2-40B4-BE49-F238E27FC236}">
                <a16:creationId xmlns:a16="http://schemas.microsoft.com/office/drawing/2014/main" id="{5AF85A71-C17E-4D02-76E3-8AF31EB47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9880" y="5882373"/>
            <a:ext cx="1530562" cy="7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3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FEDD785-F8AB-1EFF-C2F1-D893A84EDF77}"/>
              </a:ext>
            </a:extLst>
          </p:cNvPr>
          <p:cNvSpPr/>
          <p:nvPr/>
        </p:nvSpPr>
        <p:spPr>
          <a:xfrm>
            <a:off x="0" y="0"/>
            <a:ext cx="12195176" cy="68595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logo&#10;&#10;Automatisk generert beskrivelse">
            <a:extLst>
              <a:ext uri="{FF2B5EF4-FFF2-40B4-BE49-F238E27FC236}">
                <a16:creationId xmlns:a16="http://schemas.microsoft.com/office/drawing/2014/main" id="{7B2DA880-D822-A3DF-FC67-10047DB64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880" y="5882373"/>
            <a:ext cx="1530562" cy="76528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FFA7EA49-2CEA-852B-6E2C-C72100F9D6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6404" y="1761651"/>
            <a:ext cx="6593111" cy="3733252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C390B7B-7683-2565-885F-C51EA32FAC42}"/>
              </a:ext>
            </a:extLst>
          </p:cNvPr>
          <p:cNvSpPr txBox="1"/>
          <p:nvPr/>
        </p:nvSpPr>
        <p:spPr>
          <a:xfrm>
            <a:off x="7930978" y="3106629"/>
            <a:ext cx="347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Skreddersydde oversikter pr. emne, studieprogram, ansatt, institutt m.m.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D765136-0EE4-F265-7EEC-DEE61C4F7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439" y="4128461"/>
            <a:ext cx="965200" cy="13335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B1C3F75-C999-836D-C999-A7566FED0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5561" y="4218701"/>
            <a:ext cx="1104900" cy="13335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6190144-0BF7-5A75-36D5-60D720DBF3AB}"/>
              </a:ext>
            </a:extLst>
          </p:cNvPr>
          <p:cNvSpPr txBox="1">
            <a:spLocks/>
          </p:cNvSpPr>
          <p:nvPr/>
        </p:nvSpPr>
        <p:spPr>
          <a:xfrm>
            <a:off x="754913" y="335033"/>
            <a:ext cx="10370287" cy="6476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2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Verktøy for koordinering av undervisningsressurser KMD</a:t>
            </a:r>
          </a:p>
        </p:txBody>
      </p:sp>
      <p:pic>
        <p:nvPicPr>
          <p:cNvPr id="18" name="Bilde 17" descr="Et bilde som inneholder tekst&#10;&#10;Automatisk generert beskrivelse">
            <a:extLst>
              <a:ext uri="{FF2B5EF4-FFF2-40B4-BE49-F238E27FC236}">
                <a16:creationId xmlns:a16="http://schemas.microsoft.com/office/drawing/2014/main" id="{85E2E670-89FA-3DE2-8055-B626B8496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9230" y="525951"/>
            <a:ext cx="1731211" cy="3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HiB_PPT">
  <a:themeElements>
    <a:clrScheme name="KHiB">
      <a:dk1>
        <a:sysClr val="windowText" lastClr="000000"/>
      </a:dk1>
      <a:lt1>
        <a:sysClr val="window" lastClr="FFFFFF"/>
      </a:lt1>
      <a:dk2>
        <a:srgbClr val="404040"/>
      </a:dk2>
      <a:lt2>
        <a:srgbClr val="E4E4E4"/>
      </a:lt2>
      <a:accent1>
        <a:srgbClr val="000000"/>
      </a:accent1>
      <a:accent2>
        <a:srgbClr val="404040"/>
      </a:accent2>
      <a:accent3>
        <a:srgbClr val="808080"/>
      </a:accent3>
      <a:accent4>
        <a:srgbClr val="BFBFBF"/>
      </a:accent4>
      <a:accent5>
        <a:srgbClr val="FFFFFF"/>
      </a:accent5>
      <a:accent6>
        <a:srgbClr val="E4E4E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HiB_PPT.potx" id="{CA007D60-8BAF-459B-9E8E-D54EC276C44A}" vid="{091ACBB5-343E-4EF2-9D6C-CD15F9B05B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175</Words>
  <Application>Microsoft Macintosh PowerPoint</Application>
  <PresentationFormat>Egendefinert</PresentationFormat>
  <Paragraphs>18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KHiB_PPT</vt:lpstr>
      <vt:lpstr>Verktøy for koordinering av undervisningsressurser KMD</vt:lpstr>
      <vt:lpstr>Hva gir løsningen fakultetet vårt?</vt:lpstr>
      <vt:lpstr>PowerPoint-presentasjon</vt:lpstr>
      <vt:lpstr>PowerPoint-presentasjon</vt:lpstr>
      <vt:lpstr>PowerPoint-presentasjon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 Andreas Frantzsen</dc:creator>
  <dc:description>Template by OfficeConsult.no</dc:description>
  <cp:lastModifiedBy>Morten Norheim</cp:lastModifiedBy>
  <cp:revision>27</cp:revision>
  <dcterms:created xsi:type="dcterms:W3CDTF">2017-02-01T08:36:48Z</dcterms:created>
  <dcterms:modified xsi:type="dcterms:W3CDTF">2023-05-06T01:44:01Z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</Properties>
</file>