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3472"/>
            <a:ext cx="20102195" cy="11574780"/>
          </a:xfrm>
          <a:custGeom>
            <a:avLst/>
            <a:gdLst/>
            <a:ahLst/>
            <a:cxnLst/>
            <a:rect l="l" t="t" r="r" b="b"/>
            <a:pathLst>
              <a:path w="20102195" h="11574780">
                <a:moveTo>
                  <a:pt x="0" y="11574318"/>
                </a:moveTo>
                <a:lnTo>
                  <a:pt x="0" y="0"/>
                </a:lnTo>
                <a:lnTo>
                  <a:pt x="20102172" y="0"/>
                </a:lnTo>
                <a:lnTo>
                  <a:pt x="20102172" y="11574318"/>
                </a:lnTo>
                <a:lnTo>
                  <a:pt x="0" y="11574318"/>
                </a:lnTo>
                <a:close/>
              </a:path>
            </a:pathLst>
          </a:custGeom>
          <a:solidFill>
            <a:srgbClr val="FEF9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1"/>
            <a:ext cx="20102830" cy="2630170"/>
          </a:xfrm>
          <a:custGeom>
            <a:avLst/>
            <a:gdLst/>
            <a:ahLst/>
            <a:cxnLst/>
            <a:rect l="l" t="t" r="r" b="b"/>
            <a:pathLst>
              <a:path w="20102830" h="2630170">
                <a:moveTo>
                  <a:pt x="0" y="2630052"/>
                </a:moveTo>
                <a:lnTo>
                  <a:pt x="20102607" y="2630052"/>
                </a:lnTo>
                <a:lnTo>
                  <a:pt x="20102607" y="0"/>
                </a:lnTo>
                <a:lnTo>
                  <a:pt x="0" y="0"/>
                </a:lnTo>
                <a:lnTo>
                  <a:pt x="0" y="2630052"/>
                </a:lnTo>
                <a:close/>
              </a:path>
            </a:pathLst>
          </a:custGeom>
          <a:solidFill>
            <a:srgbClr val="761A1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586226" y="13040368"/>
            <a:ext cx="810218" cy="8102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441642" y="13364729"/>
            <a:ext cx="165823" cy="16322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3667106" y="13367794"/>
            <a:ext cx="107332" cy="15709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3915040" y="13364729"/>
            <a:ext cx="1079730" cy="16322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1582380" y="13361156"/>
            <a:ext cx="1737027" cy="16747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795" y="582728"/>
            <a:ext cx="18092508" cy="7124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Sunniva.Lindas@student.uib.no" TargetMode="External"/><Relationship Id="rId3" Type="http://schemas.openxmlformats.org/officeDocument/2006/relationships/image" Target="../media/image6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5795" y="582728"/>
            <a:ext cx="16319500" cy="7124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pc="-20"/>
              <a:t>Volumetric </a:t>
            </a:r>
            <a:r>
              <a:rPr dirty="0"/>
              <a:t>[</a:t>
            </a:r>
            <a:r>
              <a:rPr dirty="0" baseline="25000" sz="4500"/>
              <a:t>18</a:t>
            </a:r>
            <a:r>
              <a:rPr dirty="0" sz="4500"/>
              <a:t>F]FDG </a:t>
            </a:r>
            <a:r>
              <a:rPr dirty="0" sz="4500" spc="-35"/>
              <a:t>PET/CT </a:t>
            </a:r>
            <a:r>
              <a:rPr dirty="0" sz="4500"/>
              <a:t>tumor </a:t>
            </a:r>
            <a:r>
              <a:rPr dirty="0" sz="4500" spc="-5"/>
              <a:t>assessments </a:t>
            </a:r>
            <a:r>
              <a:rPr dirty="0" sz="4500"/>
              <a:t>in </a:t>
            </a:r>
            <a:r>
              <a:rPr dirty="0" sz="4500" spc="-5"/>
              <a:t>endometrial</a:t>
            </a:r>
            <a:r>
              <a:rPr dirty="0" sz="4500" spc="75"/>
              <a:t> </a:t>
            </a:r>
            <a:r>
              <a:rPr dirty="0" sz="4500" spc="-5"/>
              <a:t>cancer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1075430" y="1361845"/>
            <a:ext cx="3344545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150" b="1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dirty="0" sz="2150" spc="5" b="1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dirty="0" sz="2150" spc="-5" b="1">
                <a:solidFill>
                  <a:srgbClr val="FFFFFF"/>
                </a:solidFill>
                <a:latin typeface="Calibri"/>
                <a:cs typeface="Calibri"/>
              </a:rPr>
              <a:t>retrospective image</a:t>
            </a:r>
            <a:r>
              <a:rPr dirty="0" sz="2150" spc="-7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150" spc="-5" b="1">
                <a:solidFill>
                  <a:srgbClr val="FFFFFF"/>
                </a:solidFill>
                <a:latin typeface="Calibri"/>
                <a:cs typeface="Calibri"/>
              </a:rPr>
              <a:t>study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932275" y="1219190"/>
            <a:ext cx="1637664" cy="3403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050" b="1">
                <a:solidFill>
                  <a:srgbClr val="FFFFFF"/>
                </a:solidFill>
                <a:latin typeface="Calibri"/>
                <a:cs typeface="Calibri"/>
              </a:rPr>
              <a:t>Sunniva</a:t>
            </a:r>
            <a:r>
              <a:rPr dirty="0" sz="2050" spc="-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5" b="1">
                <a:solidFill>
                  <a:srgbClr val="FFFFFF"/>
                </a:solidFill>
                <a:latin typeface="Calibri"/>
                <a:cs typeface="Calibri"/>
              </a:rPr>
              <a:t>Lindås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787934" y="1541714"/>
            <a:ext cx="2781300" cy="539750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 indent="991869">
              <a:lnSpc>
                <a:spcPts val="2020"/>
              </a:lnSpc>
              <a:spcBef>
                <a:spcPts val="175"/>
              </a:spcBef>
            </a:pP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University </a:t>
            </a:r>
            <a:r>
              <a:rPr dirty="0" sz="1700" spc="-1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</a:rPr>
              <a:t>Bergen  </a:t>
            </a:r>
            <a:r>
              <a:rPr dirty="0" sz="1700" spc="-1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Sunniva.Lindas@student.uib.no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5360" y="2735489"/>
            <a:ext cx="5623560" cy="1777364"/>
          </a:xfrm>
          <a:prstGeom prst="rect">
            <a:avLst/>
          </a:prstGeom>
        </p:spPr>
        <p:txBody>
          <a:bodyPr wrap="square" lIns="0" tIns="9588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5"/>
              </a:spcBef>
            </a:pPr>
            <a:r>
              <a:rPr dirty="0" sz="2050" spc="-10" b="1">
                <a:solidFill>
                  <a:srgbClr val="262626"/>
                </a:solidFill>
                <a:latin typeface="Calibri"/>
                <a:cs typeface="Calibri"/>
              </a:rPr>
              <a:t>BACKGROUND</a:t>
            </a:r>
            <a:endParaRPr sz="2050">
              <a:latin typeface="Calibri"/>
              <a:cs typeface="Calibri"/>
            </a:endParaRPr>
          </a:p>
          <a:p>
            <a:pPr marL="38100" marR="30480">
              <a:lnSpc>
                <a:spcPct val="99600"/>
              </a:lnSpc>
              <a:spcBef>
                <a:spcPts val="520"/>
              </a:spcBef>
            </a:pP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Metabolic tumor volume (MTV)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reportedly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predicts aggressive  disease and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poor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outcome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in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endometrial cancer </a:t>
            </a:r>
            <a:r>
              <a:rPr dirty="0" baseline="25252" sz="1650" b="1">
                <a:solidFill>
                  <a:srgbClr val="262626"/>
                </a:solidFill>
                <a:latin typeface="Calibri"/>
                <a:cs typeface="Calibri"/>
              </a:rPr>
              <a:t>1,2</a:t>
            </a:r>
            <a:r>
              <a:rPr dirty="0" sz="1700">
                <a:solidFill>
                  <a:srgbClr val="262626"/>
                </a:solidFill>
                <a:latin typeface="Calibri"/>
                <a:cs typeface="Calibri"/>
              </a:rPr>
              <a:t>.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MTV is 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derived from </a:t>
            </a:r>
            <a:r>
              <a:rPr dirty="0" sz="1700" spc="45">
                <a:solidFill>
                  <a:srgbClr val="262626"/>
                </a:solidFill>
                <a:latin typeface="Calibri"/>
                <a:cs typeface="Calibri"/>
              </a:rPr>
              <a:t>diagnos;c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imaging by [</a:t>
            </a:r>
            <a:r>
              <a:rPr dirty="0" baseline="25252" sz="1650" spc="-15">
                <a:solidFill>
                  <a:srgbClr val="262626"/>
                </a:solidFill>
                <a:latin typeface="Calibri"/>
                <a:cs typeface="Calibri"/>
              </a:rPr>
              <a:t>18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F]ﬂuoro-deoxy-glucose 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([</a:t>
            </a:r>
            <a:r>
              <a:rPr dirty="0" baseline="25252" sz="1650" spc="-7">
                <a:solidFill>
                  <a:srgbClr val="262626"/>
                </a:solidFill>
                <a:latin typeface="Calibri"/>
                <a:cs typeface="Calibri"/>
              </a:rPr>
              <a:t>18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F]FDG)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positron emission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tomography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with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computed  tomography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(PET/CT).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0760" y="5071087"/>
            <a:ext cx="5521960" cy="1005205"/>
          </a:xfrm>
          <a:prstGeom prst="rect">
            <a:avLst/>
          </a:prstGeom>
        </p:spPr>
        <p:txBody>
          <a:bodyPr wrap="square" lIns="0" tIns="971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dirty="0" sz="2050" spc="5" b="1">
                <a:solidFill>
                  <a:srgbClr val="262626"/>
                </a:solidFill>
                <a:latin typeface="Calibri"/>
                <a:cs typeface="Calibri"/>
              </a:rPr>
              <a:t>AIM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ts val="2020"/>
              </a:lnSpc>
              <a:spcBef>
                <a:spcPts val="615"/>
              </a:spcBef>
            </a:pP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The purpose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of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this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study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is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to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ﬁnd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the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most </a:t>
            </a:r>
            <a:r>
              <a:rPr dirty="0" sz="1700" spc="-20" b="1">
                <a:solidFill>
                  <a:srgbClr val="262626"/>
                </a:solidFill>
                <a:latin typeface="Calibri"/>
                <a:cs typeface="Calibri"/>
              </a:rPr>
              <a:t>favorable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method 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for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MTV </a:t>
            </a:r>
            <a:r>
              <a:rPr dirty="0" sz="1700" spc="5" b="1">
                <a:solidFill>
                  <a:srgbClr val="262626"/>
                </a:solidFill>
                <a:latin typeface="Calibri"/>
                <a:cs typeface="Calibri"/>
              </a:rPr>
              <a:t>delinea&lt;on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in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endometrial cancer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by</a:t>
            </a:r>
            <a:r>
              <a:rPr dirty="0" sz="1700" spc="3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assessing: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0760" y="6979304"/>
            <a:ext cx="241935" cy="2832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iii.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0760" y="6051808"/>
            <a:ext cx="5501640" cy="1723389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414655" indent="-402590">
              <a:lnSpc>
                <a:spcPct val="100000"/>
              </a:lnSpc>
              <a:spcBef>
                <a:spcPts val="495"/>
              </a:spcBef>
              <a:buAutoNum type="romanLcPeriod"/>
              <a:tabLst>
                <a:tab pos="414655" algn="l"/>
                <a:tab pos="415290" algn="l"/>
              </a:tabLst>
            </a:pP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Interobserver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agreement</a:t>
            </a:r>
            <a:endParaRPr sz="1700">
              <a:latin typeface="Calibri"/>
              <a:cs typeface="Calibri"/>
            </a:endParaRPr>
          </a:p>
          <a:p>
            <a:pPr marL="414655" marR="467995" indent="-402590">
              <a:lnSpc>
                <a:spcPts val="2020"/>
              </a:lnSpc>
              <a:spcBef>
                <a:spcPts val="480"/>
              </a:spcBef>
              <a:buAutoNum type="romanLcPeriod"/>
              <a:tabLst>
                <a:tab pos="414655" algn="l"/>
                <a:tab pos="415290" algn="l"/>
              </a:tabLst>
            </a:pPr>
            <a:r>
              <a:rPr dirty="0" sz="1700" b="1">
                <a:solidFill>
                  <a:srgbClr val="262626"/>
                </a:solidFill>
                <a:latin typeface="Calibri"/>
                <a:cs typeface="Calibri"/>
              </a:rPr>
              <a:t>Correla&lt;on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to anatomic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tumor volume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measured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by  </a:t>
            </a:r>
            <a:r>
              <a:rPr dirty="0" sz="1700" spc="60">
                <a:solidFill>
                  <a:srgbClr val="262626"/>
                </a:solidFill>
                <a:latin typeface="Calibri"/>
                <a:cs typeface="Calibri"/>
              </a:rPr>
              <a:t>magne;c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resonance imaging</a:t>
            </a:r>
            <a:r>
              <a:rPr dirty="0" sz="1700" spc="-7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(MRI)</a:t>
            </a:r>
            <a:endParaRPr sz="1700">
              <a:latin typeface="Calibri"/>
              <a:cs typeface="Calibri"/>
            </a:endParaRPr>
          </a:p>
          <a:p>
            <a:pPr marL="414655" marR="5080">
              <a:lnSpc>
                <a:spcPts val="2020"/>
              </a:lnSpc>
              <a:spcBef>
                <a:spcPts val="420"/>
              </a:spcBef>
            </a:pPr>
            <a:r>
              <a:rPr dirty="0" sz="1700" spc="5" b="1">
                <a:solidFill>
                  <a:srgbClr val="262626"/>
                </a:solidFill>
                <a:latin typeface="Calibri"/>
                <a:cs typeface="Calibri"/>
              </a:rPr>
              <a:t>Predic&lt;on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of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aggressive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disease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features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(i.e. lymph node 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metastases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(LNM), FIGO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stage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III-IV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and 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recurrence/progression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of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endometrial</a:t>
            </a:r>
            <a:r>
              <a:rPr dirty="0" sz="1700" spc="1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cancer)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5360" y="8184212"/>
            <a:ext cx="5716905" cy="3336925"/>
          </a:xfrm>
          <a:prstGeom prst="rect">
            <a:avLst/>
          </a:prstGeom>
        </p:spPr>
        <p:txBody>
          <a:bodyPr wrap="square" lIns="0" tIns="17589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85"/>
              </a:spcBef>
            </a:pPr>
            <a:r>
              <a:rPr dirty="0" sz="2050" spc="-15" b="1">
                <a:solidFill>
                  <a:srgbClr val="262626"/>
                </a:solidFill>
                <a:latin typeface="Calibri"/>
                <a:cs typeface="Calibri"/>
              </a:rPr>
              <a:t>MATRIALS </a:t>
            </a:r>
            <a:r>
              <a:rPr dirty="0" sz="2050" spc="5" b="1">
                <a:solidFill>
                  <a:srgbClr val="262626"/>
                </a:solidFill>
                <a:latin typeface="Calibri"/>
                <a:cs typeface="Calibri"/>
              </a:rPr>
              <a:t>AND</a:t>
            </a:r>
            <a:r>
              <a:rPr dirty="0" sz="2050" spc="15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2050" b="1">
                <a:solidFill>
                  <a:srgbClr val="262626"/>
                </a:solidFill>
                <a:latin typeface="Calibri"/>
                <a:cs typeface="Calibri"/>
              </a:rPr>
              <a:t>METHODES</a:t>
            </a:r>
            <a:endParaRPr sz="2050">
              <a:latin typeface="Calibri"/>
              <a:cs typeface="Calibri"/>
            </a:endParaRPr>
          </a:p>
          <a:p>
            <a:pPr marL="38100" marR="102870">
              <a:lnSpc>
                <a:spcPct val="99400"/>
              </a:lnSpc>
              <a:spcBef>
                <a:spcPts val="1050"/>
              </a:spcBef>
            </a:pP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154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endometrial cancer </a:t>
            </a:r>
            <a:r>
              <a:rPr dirty="0" sz="1700" spc="10" b="1">
                <a:solidFill>
                  <a:srgbClr val="262626"/>
                </a:solidFill>
                <a:latin typeface="Calibri"/>
                <a:cs typeface="Calibri"/>
              </a:rPr>
              <a:t>pa&lt;ents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were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included. </a:t>
            </a:r>
            <a:r>
              <a:rPr dirty="0" sz="1700" spc="-40">
                <a:solidFill>
                  <a:srgbClr val="262626"/>
                </a:solidFill>
                <a:latin typeface="Calibri"/>
                <a:cs typeface="Calibri"/>
              </a:rPr>
              <a:t>Two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readers 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(R1 and R2) individually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delineated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a mask of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the primary tumor 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(ﬁgure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1C)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from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PET/CT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images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.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R1 applied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six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diﬀerent 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standardized </a:t>
            </a:r>
            <a:r>
              <a:rPr dirty="0" sz="1700" spc="-25">
                <a:solidFill>
                  <a:srgbClr val="262626"/>
                </a:solidFill>
                <a:latin typeface="Calibri"/>
                <a:cs typeface="Calibri"/>
              </a:rPr>
              <a:t>uptake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value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(SUV) based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thresholds: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20%, 30%,  40%,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50% and 60%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of </a:t>
            </a:r>
            <a:r>
              <a:rPr dirty="0" sz="1700" b="1">
                <a:solidFill>
                  <a:srgbClr val="262626"/>
                </a:solidFill>
                <a:latin typeface="Calibri"/>
                <a:cs typeface="Calibri"/>
              </a:rPr>
              <a:t>SUV</a:t>
            </a:r>
            <a:r>
              <a:rPr dirty="0" baseline="-20202" sz="1650" b="1">
                <a:solidFill>
                  <a:srgbClr val="262626"/>
                </a:solidFill>
                <a:latin typeface="Calibri"/>
                <a:cs typeface="Calibri"/>
              </a:rPr>
              <a:t>max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and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2.5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SUV </a:t>
            </a:r>
            <a:r>
              <a:rPr dirty="0" sz="1700" b="1">
                <a:solidFill>
                  <a:srgbClr val="262626"/>
                </a:solidFill>
                <a:latin typeface="Calibri"/>
                <a:cs typeface="Calibri"/>
              </a:rPr>
              <a:t>(MTV</a:t>
            </a:r>
            <a:r>
              <a:rPr dirty="0" baseline="-20202" sz="1650" b="1">
                <a:solidFill>
                  <a:srgbClr val="262626"/>
                </a:solidFill>
                <a:latin typeface="Calibri"/>
                <a:cs typeface="Calibri"/>
              </a:rPr>
              <a:t>20-60%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and 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17676" sz="1650" spc="-7" b="1">
                <a:solidFill>
                  <a:srgbClr val="262626"/>
                </a:solidFill>
                <a:latin typeface="Calibri"/>
                <a:cs typeface="Calibri"/>
              </a:rPr>
              <a:t>2.5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).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R2 applied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two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thresholds: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17676" sz="1650" spc="-7">
                <a:solidFill>
                  <a:srgbClr val="262626"/>
                </a:solidFill>
                <a:latin typeface="Calibri"/>
                <a:cs typeface="Calibri"/>
              </a:rPr>
              <a:t>40%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and</a:t>
            </a:r>
            <a:r>
              <a:rPr dirty="0" sz="1700" spc="3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17676" sz="1650" spc="-7">
                <a:solidFill>
                  <a:srgbClr val="262626"/>
                </a:solidFill>
                <a:latin typeface="Calibri"/>
                <a:cs typeface="Calibri"/>
              </a:rPr>
              <a:t>2.5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.</a:t>
            </a:r>
            <a:endParaRPr sz="1700">
              <a:latin typeface="Calibri"/>
              <a:cs typeface="Calibri"/>
            </a:endParaRPr>
          </a:p>
          <a:p>
            <a:pPr marL="38100" marR="30480">
              <a:lnSpc>
                <a:spcPts val="2020"/>
              </a:lnSpc>
              <a:spcBef>
                <a:spcPts val="60"/>
              </a:spcBef>
            </a:pP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Interobserver agreement was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assessed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for </a:t>
            </a:r>
            <a:r>
              <a:rPr dirty="0" sz="1700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17676" sz="1650">
                <a:solidFill>
                  <a:srgbClr val="262626"/>
                </a:solidFill>
                <a:latin typeface="Calibri"/>
                <a:cs typeface="Calibri"/>
              </a:rPr>
              <a:t>40%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and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17676" sz="1650" spc="-7">
                <a:solidFill>
                  <a:srgbClr val="262626"/>
                </a:solidFill>
                <a:latin typeface="Calibri"/>
                <a:cs typeface="Calibri"/>
              </a:rPr>
              <a:t>2.5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, 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using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intraclass </a:t>
            </a:r>
            <a:r>
              <a:rPr dirty="0" sz="1700" spc="35">
                <a:solidFill>
                  <a:srgbClr val="262626"/>
                </a:solidFill>
                <a:latin typeface="Calibri"/>
                <a:cs typeface="Calibri"/>
              </a:rPr>
              <a:t>correla;on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coeﬃcients(ICC) with </a:t>
            </a:r>
            <a:r>
              <a:rPr dirty="0" sz="1700" spc="-10">
                <a:latin typeface="Calibri"/>
                <a:cs typeface="Calibri"/>
              </a:rPr>
              <a:t>95% </a:t>
            </a:r>
            <a:r>
              <a:rPr dirty="0" sz="1700" spc="-15">
                <a:latin typeface="Calibri"/>
                <a:cs typeface="Calibri"/>
              </a:rPr>
              <a:t>conﬁdence  interval</a:t>
            </a:r>
            <a:r>
              <a:rPr dirty="0" sz="1700" spc="-10">
                <a:latin typeface="Calibri"/>
                <a:cs typeface="Calibri"/>
              </a:rPr>
              <a:t> (CI).</a:t>
            </a:r>
            <a:endParaRPr sz="17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944"/>
              </a:spcBef>
            </a:pP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All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the thresholds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were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assessed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for </a:t>
            </a:r>
            <a:r>
              <a:rPr dirty="0" sz="1700" spc="35">
                <a:solidFill>
                  <a:srgbClr val="262626"/>
                </a:solidFill>
                <a:latin typeface="Calibri"/>
                <a:cs typeface="Calibri"/>
              </a:rPr>
              <a:t>correla;on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to</a:t>
            </a:r>
            <a:r>
              <a:rPr dirty="0" sz="1700" spc="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anatomical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0760" y="11493691"/>
            <a:ext cx="5232400" cy="2832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661410" algn="l"/>
              </a:tabLst>
            </a:pP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tumor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volume measured from</a:t>
            </a:r>
            <a:r>
              <a:rPr dirty="0" sz="1700" spc="6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MRI</a:t>
            </a:r>
            <a:r>
              <a:rPr dirty="0" sz="1700" spc="1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(MRI	), using</a:t>
            </a:r>
            <a:r>
              <a:rPr dirty="0" sz="1700" spc="-5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Spearman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5360" y="11613922"/>
            <a:ext cx="5617845" cy="13265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605280">
              <a:lnSpc>
                <a:spcPts val="1175"/>
              </a:lnSpc>
              <a:spcBef>
                <a:spcPts val="125"/>
              </a:spcBef>
            </a:pPr>
            <a:r>
              <a:rPr dirty="0" sz="1100" spc="10">
                <a:solidFill>
                  <a:srgbClr val="262626"/>
                </a:solidFill>
                <a:latin typeface="Calibri"/>
                <a:cs typeface="Calibri"/>
              </a:rPr>
              <a:t>TV</a:t>
            </a:r>
            <a:endParaRPr sz="1100">
              <a:latin typeface="Calibri"/>
              <a:cs typeface="Calibri"/>
            </a:endParaRPr>
          </a:p>
          <a:p>
            <a:pPr marL="38100">
              <a:lnSpc>
                <a:spcPts val="1895"/>
              </a:lnSpc>
            </a:pPr>
            <a:r>
              <a:rPr dirty="0" sz="1700" spc="35">
                <a:solidFill>
                  <a:srgbClr val="262626"/>
                </a:solidFill>
                <a:latin typeface="Calibri"/>
                <a:cs typeface="Calibri"/>
              </a:rPr>
              <a:t>correla;on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(ρ). 153/153 </a:t>
            </a:r>
            <a:r>
              <a:rPr dirty="0" sz="1700" spc="55">
                <a:solidFill>
                  <a:srgbClr val="262626"/>
                </a:solidFill>
                <a:latin typeface="Calibri"/>
                <a:cs typeface="Calibri"/>
              </a:rPr>
              <a:t>pa;ents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had </a:t>
            </a:r>
            <a:r>
              <a:rPr dirty="0" sz="1700">
                <a:solidFill>
                  <a:srgbClr val="262626"/>
                </a:solidFill>
                <a:latin typeface="Calibri"/>
                <a:cs typeface="Calibri"/>
              </a:rPr>
              <a:t>MRI</a:t>
            </a:r>
            <a:r>
              <a:rPr dirty="0" baseline="-20202" sz="1650">
                <a:solidFill>
                  <a:srgbClr val="262626"/>
                </a:solidFill>
                <a:latin typeface="Calibri"/>
                <a:cs typeface="Calibri"/>
              </a:rPr>
              <a:t>TV</a:t>
            </a:r>
            <a:r>
              <a:rPr dirty="0" baseline="-20202" sz="1650" spc="-127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available.</a:t>
            </a:r>
            <a:endParaRPr sz="1700">
              <a:latin typeface="Calibri"/>
              <a:cs typeface="Calibri"/>
            </a:endParaRPr>
          </a:p>
          <a:p>
            <a:pPr marL="38100" marR="30480">
              <a:lnSpc>
                <a:spcPct val="100299"/>
              </a:lnSpc>
              <a:spcBef>
                <a:spcPts val="1010"/>
              </a:spcBef>
            </a:pPr>
            <a:r>
              <a:rPr dirty="0" sz="1700" spc="40">
                <a:solidFill>
                  <a:srgbClr val="262626"/>
                </a:solidFill>
                <a:latin typeface="Calibri"/>
                <a:cs typeface="Calibri"/>
              </a:rPr>
              <a:t>Predic;ve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power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of aggressive endometrial cancer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features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was 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assessed by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area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under the curve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(AUC)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of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receiver </a:t>
            </a:r>
            <a:r>
              <a:rPr dirty="0" sz="1700" spc="45">
                <a:solidFill>
                  <a:srgbClr val="262626"/>
                </a:solidFill>
                <a:latin typeface="Calibri"/>
                <a:cs typeface="Calibri"/>
              </a:rPr>
              <a:t>opera;ng  </a:t>
            </a:r>
            <a:r>
              <a:rPr dirty="0" sz="1700" spc="25">
                <a:solidFill>
                  <a:srgbClr val="262626"/>
                </a:solidFill>
                <a:latin typeface="Calibri"/>
                <a:cs typeface="Calibri"/>
              </a:rPr>
              <a:t>characteris;c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curves</a:t>
            </a:r>
            <a:r>
              <a:rPr dirty="0" sz="1700" spc="-4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(ROC).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328177" y="8370023"/>
            <a:ext cx="6348095" cy="3272790"/>
          </a:xfrm>
          <a:prstGeom prst="rect">
            <a:avLst/>
          </a:prstGeom>
          <a:solidFill>
            <a:srgbClr val="F8D9D8"/>
          </a:solidFill>
        </p:spPr>
        <p:txBody>
          <a:bodyPr wrap="square" lIns="0" tIns="1136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895"/>
              </a:spcBef>
            </a:pPr>
            <a:r>
              <a:rPr dirty="0" sz="2050" b="1">
                <a:solidFill>
                  <a:srgbClr val="262626"/>
                </a:solidFill>
                <a:latin typeface="Calibri"/>
                <a:cs typeface="Calibri"/>
              </a:rPr>
              <a:t>CONCLUTION</a:t>
            </a:r>
            <a:r>
              <a:rPr dirty="0" sz="2050">
                <a:solidFill>
                  <a:srgbClr val="262626"/>
                </a:solidFill>
                <a:latin typeface="Calibri"/>
                <a:cs typeface="Calibri"/>
              </a:rPr>
              <a:t>:</a:t>
            </a:r>
            <a:endParaRPr sz="2050">
              <a:latin typeface="Calibri"/>
              <a:cs typeface="Calibri"/>
            </a:endParaRPr>
          </a:p>
          <a:p>
            <a:pPr marL="267970" marR="797560" indent="-268605">
              <a:lnSpc>
                <a:spcPct val="167900"/>
              </a:lnSpc>
              <a:spcBef>
                <a:spcPts val="210"/>
              </a:spcBef>
              <a:buAutoNum type="romanLcPeriod"/>
              <a:tabLst>
                <a:tab pos="267970" algn="l"/>
                <a:tab pos="268605" algn="l"/>
              </a:tabLst>
            </a:pPr>
            <a:r>
              <a:rPr dirty="0" sz="1700" b="1">
                <a:latin typeface="Calibri"/>
                <a:cs typeface="Calibri"/>
              </a:rPr>
              <a:t>MTV</a:t>
            </a:r>
            <a:r>
              <a:rPr dirty="0" baseline="-17676" sz="1650" b="1">
                <a:latin typeface="Calibri"/>
                <a:cs typeface="Calibri"/>
              </a:rPr>
              <a:t>2.5 </a:t>
            </a:r>
            <a:r>
              <a:rPr dirty="0" sz="1700" spc="-10">
                <a:latin typeface="Calibri"/>
                <a:cs typeface="Calibri"/>
              </a:rPr>
              <a:t>yielded higher </a:t>
            </a:r>
            <a:r>
              <a:rPr dirty="0" sz="1700" spc="-15">
                <a:latin typeface="Calibri"/>
                <a:cs typeface="Calibri"/>
              </a:rPr>
              <a:t>interobserver agreement compared to </a:t>
            </a:r>
            <a:r>
              <a:rPr dirty="0" baseline="11437" sz="2550" spc="-22">
                <a:latin typeface="Calibri"/>
                <a:cs typeface="Calibri"/>
              </a:rPr>
              <a:t> </a:t>
            </a:r>
            <a:r>
              <a:rPr dirty="0" baseline="11437" sz="2550">
                <a:latin typeface="Calibri"/>
                <a:cs typeface="Calibri"/>
              </a:rPr>
              <a:t>MTV</a:t>
            </a:r>
            <a:r>
              <a:rPr dirty="0" sz="1100">
                <a:latin typeface="Calibri"/>
                <a:cs typeface="Calibri"/>
              </a:rPr>
              <a:t>40%.</a:t>
            </a:r>
            <a:endParaRPr sz="1100">
              <a:latin typeface="Calibri"/>
              <a:cs typeface="Calibri"/>
            </a:endParaRPr>
          </a:p>
          <a:p>
            <a:pPr marL="267970" indent="-268605">
              <a:lnSpc>
                <a:spcPct val="100000"/>
              </a:lnSpc>
              <a:spcBef>
                <a:spcPts val="600"/>
              </a:spcBef>
              <a:buAutoNum type="romanLcPeriod"/>
              <a:tabLst>
                <a:tab pos="268605" algn="l"/>
              </a:tabLst>
            </a:pPr>
            <a:r>
              <a:rPr dirty="0" sz="1700" b="1">
                <a:latin typeface="Calibri"/>
                <a:cs typeface="Calibri"/>
              </a:rPr>
              <a:t>MTV</a:t>
            </a:r>
            <a:r>
              <a:rPr dirty="0" baseline="-17676" sz="1650" b="1">
                <a:latin typeface="Calibri"/>
                <a:cs typeface="Calibri"/>
              </a:rPr>
              <a:t>2.5 </a:t>
            </a:r>
            <a:r>
              <a:rPr dirty="0" sz="1700" spc="-15">
                <a:latin typeface="Calibri"/>
                <a:cs typeface="Calibri"/>
              </a:rPr>
              <a:t>showed </a:t>
            </a:r>
            <a:r>
              <a:rPr dirty="0" sz="1700" spc="-10">
                <a:latin typeface="Calibri"/>
                <a:cs typeface="Calibri"/>
              </a:rPr>
              <a:t>the highest positive </a:t>
            </a:r>
            <a:r>
              <a:rPr dirty="0" sz="1700" spc="-15">
                <a:latin typeface="Calibri"/>
                <a:cs typeface="Calibri"/>
              </a:rPr>
              <a:t>correlation to </a:t>
            </a:r>
            <a:r>
              <a:rPr dirty="0" sz="1700" spc="-20">
                <a:latin typeface="Calibri"/>
                <a:cs typeface="Calibri"/>
              </a:rPr>
              <a:t>MRI</a:t>
            </a:r>
            <a:r>
              <a:rPr dirty="0" baseline="-17676" sz="1650" spc="-30">
                <a:latin typeface="Calibri"/>
                <a:cs typeface="Calibri"/>
              </a:rPr>
              <a:t>TV.</a:t>
            </a:r>
            <a:r>
              <a:rPr dirty="0" baseline="-17676" sz="1650" spc="254">
                <a:latin typeface="Calibri"/>
                <a:cs typeface="Calibri"/>
              </a:rPr>
              <a:t> </a:t>
            </a:r>
            <a:r>
              <a:rPr dirty="0" sz="1700" b="1">
                <a:latin typeface="Calibri"/>
                <a:cs typeface="Calibri"/>
              </a:rPr>
              <a:t>MTV</a:t>
            </a:r>
            <a:r>
              <a:rPr dirty="0" baseline="-17676" sz="1650" b="1">
                <a:latin typeface="Calibri"/>
                <a:cs typeface="Calibri"/>
              </a:rPr>
              <a:t>30%</a:t>
            </a:r>
            <a:endParaRPr baseline="-17676" sz="1650">
              <a:latin typeface="Calibri"/>
              <a:cs typeface="Calibri"/>
            </a:endParaRPr>
          </a:p>
          <a:p>
            <a:pPr marL="267970">
              <a:lnSpc>
                <a:spcPct val="100000"/>
              </a:lnSpc>
              <a:spcBef>
                <a:spcPts val="1000"/>
              </a:spcBef>
            </a:pPr>
            <a:r>
              <a:rPr dirty="0" sz="1700" spc="-15">
                <a:latin typeface="Calibri"/>
                <a:cs typeface="Calibri"/>
              </a:rPr>
              <a:t>was </a:t>
            </a:r>
            <a:r>
              <a:rPr dirty="0" sz="1700" spc="-10">
                <a:latin typeface="Calibri"/>
                <a:cs typeface="Calibri"/>
              </a:rPr>
              <a:t>the </a:t>
            </a:r>
            <a:r>
              <a:rPr dirty="0" sz="1700" spc="-15">
                <a:latin typeface="Calibri"/>
                <a:cs typeface="Calibri"/>
              </a:rPr>
              <a:t>best match </a:t>
            </a:r>
            <a:r>
              <a:rPr dirty="0" sz="1700" spc="-10">
                <a:latin typeface="Calibri"/>
                <a:cs typeface="Calibri"/>
              </a:rPr>
              <a:t>in volume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30">
                <a:latin typeface="Calibri"/>
                <a:cs typeface="Calibri"/>
              </a:rPr>
              <a:t> </a:t>
            </a:r>
            <a:r>
              <a:rPr dirty="0" sz="1700" spc="-20">
                <a:latin typeface="Calibri"/>
                <a:cs typeface="Calibri"/>
              </a:rPr>
              <a:t>MRI</a:t>
            </a:r>
            <a:r>
              <a:rPr dirty="0" baseline="-20202" sz="1650" spc="-30">
                <a:latin typeface="Calibri"/>
                <a:cs typeface="Calibri"/>
              </a:rPr>
              <a:t>TV.</a:t>
            </a:r>
            <a:endParaRPr baseline="-20202" sz="1650">
              <a:latin typeface="Calibri"/>
              <a:cs typeface="Calibri"/>
            </a:endParaRPr>
          </a:p>
          <a:p>
            <a:pPr marL="267970" marR="640715" indent="-268605">
              <a:lnSpc>
                <a:spcPct val="149700"/>
              </a:lnSpc>
              <a:buFont typeface="Calibri"/>
              <a:buAutoNum type="romanLcPeriod" startAt="3"/>
              <a:tabLst>
                <a:tab pos="316865" algn="l"/>
              </a:tabLst>
            </a:pPr>
            <a:r>
              <a:rPr dirty="0"/>
              <a:t>	</a:t>
            </a:r>
            <a:r>
              <a:rPr dirty="0" sz="1700" b="1">
                <a:latin typeface="Calibri"/>
                <a:cs typeface="Calibri"/>
              </a:rPr>
              <a:t>MTV</a:t>
            </a:r>
            <a:r>
              <a:rPr dirty="0" baseline="-20202" sz="1650" b="1">
                <a:latin typeface="Calibri"/>
                <a:cs typeface="Calibri"/>
              </a:rPr>
              <a:t>2.5 </a:t>
            </a:r>
            <a:r>
              <a:rPr dirty="0" sz="1700" spc="-15">
                <a:latin typeface="Calibri"/>
                <a:cs typeface="Calibri"/>
              </a:rPr>
              <a:t>generally showcased </a:t>
            </a:r>
            <a:r>
              <a:rPr dirty="0" sz="1700" spc="-10">
                <a:latin typeface="Calibri"/>
                <a:cs typeface="Calibri"/>
              </a:rPr>
              <a:t>the highest </a:t>
            </a:r>
            <a:r>
              <a:rPr dirty="0" sz="1700" spc="-15">
                <a:latin typeface="Calibri"/>
                <a:cs typeface="Calibri"/>
              </a:rPr>
              <a:t>predictive power </a:t>
            </a:r>
            <a:r>
              <a:rPr dirty="0" sz="1700" spc="-5">
                <a:latin typeface="Calibri"/>
                <a:cs typeface="Calibri"/>
              </a:rPr>
              <a:t>of  </a:t>
            </a:r>
            <a:r>
              <a:rPr dirty="0" sz="1700" spc="-10">
                <a:latin typeface="Calibri"/>
                <a:cs typeface="Calibri"/>
              </a:rPr>
              <a:t>aggressive endometrial </a:t>
            </a:r>
            <a:r>
              <a:rPr dirty="0" sz="1700" spc="-35">
                <a:latin typeface="Calibri"/>
                <a:cs typeface="Calibri"/>
              </a:rPr>
              <a:t>cancer. </a:t>
            </a:r>
            <a:r>
              <a:rPr dirty="0" sz="1700" spc="-10">
                <a:latin typeface="Calibri"/>
                <a:cs typeface="Calibri"/>
              </a:rPr>
              <a:t>Although, </a:t>
            </a:r>
            <a:r>
              <a:rPr dirty="0" sz="1700" spc="-5">
                <a:latin typeface="Calibri"/>
                <a:cs typeface="Calibri"/>
              </a:rPr>
              <a:t>all </a:t>
            </a:r>
            <a:r>
              <a:rPr dirty="0" sz="1700" spc="-10">
                <a:latin typeface="Calibri"/>
                <a:cs typeface="Calibri"/>
              </a:rPr>
              <a:t>the </a:t>
            </a:r>
            <a:r>
              <a:rPr dirty="0" sz="1700" spc="-30">
                <a:latin typeface="Calibri"/>
                <a:cs typeface="Calibri"/>
              </a:rPr>
              <a:t>MTVs </a:t>
            </a:r>
            <a:r>
              <a:rPr dirty="0" sz="1700" spc="-15">
                <a:latin typeface="Calibri"/>
                <a:cs typeface="Calibri"/>
              </a:rPr>
              <a:t>showed  </a:t>
            </a:r>
            <a:r>
              <a:rPr dirty="0" sz="1700" spc="-10">
                <a:latin typeface="Calibri"/>
                <a:cs typeface="Calibri"/>
              </a:rPr>
              <a:t>similar </a:t>
            </a:r>
            <a:r>
              <a:rPr dirty="0" sz="1700" spc="-15">
                <a:latin typeface="Calibri"/>
                <a:cs typeface="Calibri"/>
              </a:rPr>
              <a:t>predictive power </a:t>
            </a:r>
            <a:r>
              <a:rPr dirty="0" sz="1700" spc="-5">
                <a:latin typeface="Calibri"/>
                <a:cs typeface="Calibri"/>
              </a:rPr>
              <a:t>of </a:t>
            </a:r>
            <a:r>
              <a:rPr dirty="0" sz="1700" spc="-10">
                <a:latin typeface="Calibri"/>
                <a:cs typeface="Calibri"/>
              </a:rPr>
              <a:t>aggressive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disease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347658" y="12734647"/>
            <a:ext cx="6301740" cy="13436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100" spc="10" b="1">
                <a:solidFill>
                  <a:srgbClr val="262626"/>
                </a:solidFill>
                <a:latin typeface="Calibri"/>
                <a:cs typeface="Calibri"/>
              </a:rPr>
              <a:t>REFERENCES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4400"/>
              </a:lnSpc>
              <a:spcBef>
                <a:spcPts val="5"/>
              </a:spcBef>
              <a:buAutoNum type="arabicPeriod"/>
              <a:tabLst>
                <a:tab pos="130175" algn="l"/>
              </a:tabLst>
            </a:pPr>
            <a:r>
              <a:rPr dirty="0" sz="900" spc="15">
                <a:latin typeface="Calibri"/>
                <a:cs typeface="Calibri"/>
              </a:rPr>
              <a:t>Husby </a:t>
            </a:r>
            <a:r>
              <a:rPr dirty="0" sz="900" spc="10">
                <a:latin typeface="Calibri"/>
                <a:cs typeface="Calibri"/>
              </a:rPr>
              <a:t>JA, Reitan BC, </a:t>
            </a:r>
            <a:r>
              <a:rPr dirty="0" sz="900" spc="15">
                <a:latin typeface="Calibri"/>
                <a:cs typeface="Calibri"/>
              </a:rPr>
              <a:t>Biermann </a:t>
            </a:r>
            <a:r>
              <a:rPr dirty="0" sz="900" spc="20">
                <a:latin typeface="Calibri"/>
                <a:cs typeface="Calibri"/>
              </a:rPr>
              <a:t>M, </a:t>
            </a:r>
            <a:r>
              <a:rPr dirty="0" sz="900">
                <a:latin typeface="Calibri"/>
                <a:cs typeface="Calibri"/>
              </a:rPr>
              <a:t>Trovik J, </a:t>
            </a:r>
            <a:r>
              <a:rPr dirty="0" sz="900" spc="10">
                <a:latin typeface="Calibri"/>
                <a:cs typeface="Calibri"/>
              </a:rPr>
              <a:t>Bjorge </a:t>
            </a:r>
            <a:r>
              <a:rPr dirty="0" sz="900" spc="15">
                <a:latin typeface="Calibri"/>
                <a:cs typeface="Calibri"/>
              </a:rPr>
              <a:t>L, Magnussen </a:t>
            </a:r>
            <a:r>
              <a:rPr dirty="0" sz="900">
                <a:latin typeface="Calibri"/>
                <a:cs typeface="Calibri"/>
              </a:rPr>
              <a:t>IJ, </a:t>
            </a:r>
            <a:r>
              <a:rPr dirty="0" sz="900" spc="10">
                <a:latin typeface="Calibri"/>
                <a:cs typeface="Calibri"/>
              </a:rPr>
              <a:t>et al. </a:t>
            </a:r>
            <a:r>
              <a:rPr dirty="0" sz="900" spc="15">
                <a:latin typeface="Calibri"/>
                <a:cs typeface="Calibri"/>
              </a:rPr>
              <a:t>Metabolic </a:t>
            </a:r>
            <a:r>
              <a:rPr dirty="0" sz="900" spc="5">
                <a:latin typeface="Calibri"/>
                <a:cs typeface="Calibri"/>
              </a:rPr>
              <a:t>Tumor </a:t>
            </a:r>
            <a:r>
              <a:rPr dirty="0" sz="900" spc="10">
                <a:latin typeface="Calibri"/>
                <a:cs typeface="Calibri"/>
              </a:rPr>
              <a:t>Volume </a:t>
            </a:r>
            <a:r>
              <a:rPr dirty="0" sz="900" spc="15">
                <a:latin typeface="Calibri"/>
                <a:cs typeface="Calibri"/>
              </a:rPr>
              <a:t>on 18F-FDG </a:t>
            </a:r>
            <a:r>
              <a:rPr dirty="0" sz="900" spc="5">
                <a:latin typeface="Calibri"/>
                <a:cs typeface="Calibri"/>
              </a:rPr>
              <a:t>PET/CT </a:t>
            </a:r>
            <a:r>
              <a:rPr dirty="0" sz="900" spc="10">
                <a:latin typeface="Calibri"/>
                <a:cs typeface="Calibri"/>
              </a:rPr>
              <a:t>Improves  PreoperaKve </a:t>
            </a:r>
            <a:r>
              <a:rPr dirty="0" sz="900" spc="20">
                <a:latin typeface="Calibri"/>
                <a:cs typeface="Calibri"/>
              </a:rPr>
              <a:t>IdenKﬁcaKon </a:t>
            </a:r>
            <a:r>
              <a:rPr dirty="0" sz="900" spc="10">
                <a:latin typeface="Calibri"/>
                <a:cs typeface="Calibri"/>
              </a:rPr>
              <a:t>of </a:t>
            </a:r>
            <a:r>
              <a:rPr dirty="0" sz="900" spc="15">
                <a:latin typeface="Calibri"/>
                <a:cs typeface="Calibri"/>
              </a:rPr>
              <a:t>High-Risk Endometrial Carcinoma PaKents. </a:t>
            </a:r>
            <a:r>
              <a:rPr dirty="0" sz="900" spc="10">
                <a:latin typeface="Calibri"/>
                <a:cs typeface="Calibri"/>
              </a:rPr>
              <a:t>J </a:t>
            </a:r>
            <a:r>
              <a:rPr dirty="0" sz="900" spc="15">
                <a:latin typeface="Calibri"/>
                <a:cs typeface="Calibri"/>
              </a:rPr>
              <a:t>Nucl Med.</a:t>
            </a:r>
            <a:r>
              <a:rPr dirty="0" sz="900" spc="-50">
                <a:latin typeface="Calibri"/>
                <a:cs typeface="Calibri"/>
              </a:rPr>
              <a:t> </a:t>
            </a:r>
            <a:r>
              <a:rPr dirty="0" sz="900" spc="10">
                <a:latin typeface="Calibri"/>
                <a:cs typeface="Calibri"/>
              </a:rPr>
              <a:t>2015;56(8):1191-8.</a:t>
            </a:r>
            <a:endParaRPr sz="900">
              <a:latin typeface="Calibri"/>
              <a:cs typeface="Calibri"/>
            </a:endParaRPr>
          </a:p>
          <a:p>
            <a:pPr algn="just" marL="12700" marR="509270">
              <a:lnSpc>
                <a:spcPct val="104400"/>
              </a:lnSpc>
              <a:buAutoNum type="arabicPeriod"/>
              <a:tabLst>
                <a:tab pos="130175" algn="l"/>
              </a:tabLst>
            </a:pPr>
            <a:r>
              <a:rPr dirty="0" sz="900" spc="10">
                <a:solidFill>
                  <a:srgbClr val="262626"/>
                </a:solidFill>
                <a:latin typeface="Calibri"/>
                <a:cs typeface="Calibri"/>
              </a:rPr>
              <a:t>Fasmer KE, </a:t>
            </a:r>
            <a:r>
              <a:rPr dirty="0" sz="900" spc="20">
                <a:solidFill>
                  <a:srgbClr val="262626"/>
                </a:solidFill>
                <a:latin typeface="Calibri"/>
                <a:cs typeface="Calibri"/>
              </a:rPr>
              <a:t>GulaK </a:t>
            </a:r>
            <a:r>
              <a:rPr dirty="0" sz="900" spc="15">
                <a:solidFill>
                  <a:srgbClr val="262626"/>
                </a:solidFill>
                <a:latin typeface="Calibri"/>
                <a:cs typeface="Calibri"/>
              </a:rPr>
              <a:t>A, </a:t>
            </a:r>
            <a:r>
              <a:rPr dirty="0" sz="900" spc="10">
                <a:solidFill>
                  <a:srgbClr val="262626"/>
                </a:solidFill>
                <a:latin typeface="Calibri"/>
                <a:cs typeface="Calibri"/>
              </a:rPr>
              <a:t>Dybvik JA, Ytre-Hauge S, </a:t>
            </a:r>
            <a:r>
              <a:rPr dirty="0" sz="900" spc="15">
                <a:solidFill>
                  <a:srgbClr val="262626"/>
                </a:solidFill>
                <a:latin typeface="Calibri"/>
                <a:cs typeface="Calibri"/>
              </a:rPr>
              <a:t>Salvesen </a:t>
            </a:r>
            <a:r>
              <a:rPr dirty="0" sz="900" spc="5">
                <a:solidFill>
                  <a:srgbClr val="262626"/>
                </a:solidFill>
                <a:latin typeface="Calibri"/>
                <a:cs typeface="Calibri"/>
              </a:rPr>
              <a:t>O, </a:t>
            </a:r>
            <a:r>
              <a:rPr dirty="0" sz="900">
                <a:solidFill>
                  <a:srgbClr val="262626"/>
                </a:solidFill>
                <a:latin typeface="Calibri"/>
                <a:cs typeface="Calibri"/>
              </a:rPr>
              <a:t>Trovik J, </a:t>
            </a:r>
            <a:r>
              <a:rPr dirty="0" sz="900" spc="10">
                <a:solidFill>
                  <a:srgbClr val="262626"/>
                </a:solidFill>
                <a:latin typeface="Calibri"/>
                <a:cs typeface="Calibri"/>
              </a:rPr>
              <a:t>et al. PreoperaKve </a:t>
            </a:r>
            <a:r>
              <a:rPr dirty="0" sz="900" spc="15">
                <a:solidFill>
                  <a:srgbClr val="262626"/>
                </a:solidFill>
                <a:latin typeface="Calibri"/>
                <a:cs typeface="Calibri"/>
              </a:rPr>
              <a:t>18F-FDG </a:t>
            </a:r>
            <a:r>
              <a:rPr dirty="0" sz="900" spc="5">
                <a:solidFill>
                  <a:srgbClr val="262626"/>
                </a:solidFill>
                <a:latin typeface="Calibri"/>
                <a:cs typeface="Calibri"/>
              </a:rPr>
              <a:t>PET/CT </a:t>
            </a:r>
            <a:r>
              <a:rPr dirty="0" sz="900" spc="15">
                <a:solidFill>
                  <a:srgbClr val="262626"/>
                </a:solidFill>
                <a:latin typeface="Calibri"/>
                <a:cs typeface="Calibri"/>
              </a:rPr>
              <a:t>tumor </a:t>
            </a:r>
            <a:r>
              <a:rPr dirty="0" sz="900" spc="10">
                <a:solidFill>
                  <a:srgbClr val="262626"/>
                </a:solidFill>
                <a:latin typeface="Calibri"/>
                <a:cs typeface="Calibri"/>
              </a:rPr>
              <a:t>markers  outperform </a:t>
            </a:r>
            <a:r>
              <a:rPr dirty="0" sz="900" spc="15">
                <a:solidFill>
                  <a:srgbClr val="262626"/>
                </a:solidFill>
                <a:latin typeface="Calibri"/>
                <a:cs typeface="Calibri"/>
              </a:rPr>
              <a:t>MRI-based </a:t>
            </a:r>
            <a:r>
              <a:rPr dirty="0" sz="900" spc="10">
                <a:solidFill>
                  <a:srgbClr val="262626"/>
                </a:solidFill>
                <a:latin typeface="Calibri"/>
                <a:cs typeface="Calibri"/>
              </a:rPr>
              <a:t>markers </a:t>
            </a:r>
            <a:r>
              <a:rPr dirty="0" sz="900" spc="5">
                <a:solidFill>
                  <a:srgbClr val="262626"/>
                </a:solidFill>
                <a:latin typeface="Calibri"/>
                <a:cs typeface="Calibri"/>
              </a:rPr>
              <a:t>for </a:t>
            </a:r>
            <a:r>
              <a:rPr dirty="0" sz="900" spc="15">
                <a:solidFill>
                  <a:srgbClr val="262626"/>
                </a:solidFill>
                <a:latin typeface="Calibri"/>
                <a:cs typeface="Calibri"/>
              </a:rPr>
              <a:t>the predicKon </a:t>
            </a:r>
            <a:r>
              <a:rPr dirty="0" sz="900" spc="10">
                <a:solidFill>
                  <a:srgbClr val="262626"/>
                </a:solidFill>
                <a:latin typeface="Calibri"/>
                <a:cs typeface="Calibri"/>
              </a:rPr>
              <a:t>of </a:t>
            </a:r>
            <a:r>
              <a:rPr dirty="0" sz="900" spc="15">
                <a:solidFill>
                  <a:srgbClr val="262626"/>
                </a:solidFill>
                <a:latin typeface="Calibri"/>
                <a:cs typeface="Calibri"/>
              </a:rPr>
              <a:t>lymph node </a:t>
            </a:r>
            <a:r>
              <a:rPr dirty="0" sz="900" spc="10">
                <a:solidFill>
                  <a:srgbClr val="262626"/>
                </a:solidFill>
                <a:latin typeface="Calibri"/>
                <a:cs typeface="Calibri"/>
              </a:rPr>
              <a:t>metastases in </a:t>
            </a:r>
            <a:r>
              <a:rPr dirty="0" sz="900" spc="15">
                <a:solidFill>
                  <a:srgbClr val="262626"/>
                </a:solidFill>
                <a:latin typeface="Calibri"/>
                <a:cs typeface="Calibri"/>
              </a:rPr>
              <a:t>primary endometrial </a:t>
            </a:r>
            <a:r>
              <a:rPr dirty="0" sz="900">
                <a:solidFill>
                  <a:srgbClr val="262626"/>
                </a:solidFill>
                <a:latin typeface="Calibri"/>
                <a:cs typeface="Calibri"/>
              </a:rPr>
              <a:t>cancer. </a:t>
            </a:r>
            <a:r>
              <a:rPr dirty="0" sz="900" spc="10">
                <a:solidFill>
                  <a:srgbClr val="262626"/>
                </a:solidFill>
                <a:latin typeface="Calibri"/>
                <a:cs typeface="Calibri"/>
              </a:rPr>
              <a:t>Eur Radiol.  2020;30(5):2443-53.</a:t>
            </a:r>
            <a:endParaRPr sz="900">
              <a:latin typeface="Calibri"/>
              <a:cs typeface="Calibri"/>
            </a:endParaRPr>
          </a:p>
          <a:p>
            <a:pPr marL="12700" marR="94615">
              <a:lnSpc>
                <a:spcPct val="104400"/>
              </a:lnSpc>
              <a:buAutoNum type="arabicPeriod"/>
              <a:tabLst>
                <a:tab pos="130175" algn="l"/>
              </a:tabLst>
            </a:pPr>
            <a:r>
              <a:rPr dirty="0" sz="900" spc="15">
                <a:latin typeface="Calibri"/>
                <a:cs typeface="Calibri"/>
              </a:rPr>
              <a:t>Nioche </a:t>
            </a:r>
            <a:r>
              <a:rPr dirty="0" sz="900" spc="10">
                <a:latin typeface="Calibri"/>
                <a:cs typeface="Calibri"/>
              </a:rPr>
              <a:t>C, </a:t>
            </a:r>
            <a:r>
              <a:rPr dirty="0" sz="900" spc="15">
                <a:latin typeface="Calibri"/>
                <a:cs typeface="Calibri"/>
              </a:rPr>
              <a:t>Orlhac </a:t>
            </a:r>
            <a:r>
              <a:rPr dirty="0" sz="900" spc="-35">
                <a:latin typeface="Calibri"/>
                <a:cs typeface="Calibri"/>
              </a:rPr>
              <a:t>F, </a:t>
            </a:r>
            <a:r>
              <a:rPr dirty="0" sz="900" spc="15">
                <a:latin typeface="Calibri"/>
                <a:cs typeface="Calibri"/>
              </a:rPr>
              <a:t>Boughdad </a:t>
            </a:r>
            <a:r>
              <a:rPr dirty="0" sz="900" spc="10">
                <a:latin typeface="Calibri"/>
                <a:cs typeface="Calibri"/>
              </a:rPr>
              <a:t>S, Reuzé S, </a:t>
            </a:r>
            <a:r>
              <a:rPr dirty="0" sz="900" spc="20">
                <a:latin typeface="Calibri"/>
                <a:cs typeface="Calibri"/>
              </a:rPr>
              <a:t>Goya-OuK </a:t>
            </a:r>
            <a:r>
              <a:rPr dirty="0" sz="900">
                <a:latin typeface="Calibri"/>
                <a:cs typeface="Calibri"/>
              </a:rPr>
              <a:t>J, </a:t>
            </a:r>
            <a:r>
              <a:rPr dirty="0" sz="900" spc="10">
                <a:latin typeface="Calibri"/>
                <a:cs typeface="Calibri"/>
              </a:rPr>
              <a:t>Robert C, et al. LIFEx: </a:t>
            </a:r>
            <a:r>
              <a:rPr dirty="0" sz="900" spc="20">
                <a:latin typeface="Calibri"/>
                <a:cs typeface="Calibri"/>
              </a:rPr>
              <a:t>A </a:t>
            </a:r>
            <a:r>
              <a:rPr dirty="0" sz="900" spc="10">
                <a:latin typeface="Calibri"/>
                <a:cs typeface="Calibri"/>
              </a:rPr>
              <a:t>Freeware </a:t>
            </a:r>
            <a:r>
              <a:rPr dirty="0" sz="900" spc="5">
                <a:latin typeface="Calibri"/>
                <a:cs typeface="Calibri"/>
              </a:rPr>
              <a:t>for </a:t>
            </a:r>
            <a:r>
              <a:rPr dirty="0" sz="900" spc="15">
                <a:latin typeface="Calibri"/>
                <a:cs typeface="Calibri"/>
              </a:rPr>
              <a:t>Radiomic </a:t>
            </a:r>
            <a:r>
              <a:rPr dirty="0" sz="900" spc="10">
                <a:latin typeface="Calibri"/>
                <a:cs typeface="Calibri"/>
              </a:rPr>
              <a:t>Feature </a:t>
            </a:r>
            <a:r>
              <a:rPr dirty="0" sz="900" spc="15">
                <a:latin typeface="Calibri"/>
                <a:cs typeface="Calibri"/>
              </a:rPr>
              <a:t>CalculaKon </a:t>
            </a:r>
            <a:r>
              <a:rPr dirty="0" sz="900" spc="10">
                <a:latin typeface="Calibri"/>
                <a:cs typeface="Calibri"/>
              </a:rPr>
              <a:t>in  </a:t>
            </a:r>
            <a:r>
              <a:rPr dirty="0" sz="900" spc="15">
                <a:latin typeface="Calibri"/>
                <a:cs typeface="Calibri"/>
              </a:rPr>
              <a:t>MulKmodality Imaging </a:t>
            </a:r>
            <a:r>
              <a:rPr dirty="0" sz="900" spc="10">
                <a:latin typeface="Calibri"/>
                <a:cs typeface="Calibri"/>
              </a:rPr>
              <a:t>to Accelerate </a:t>
            </a:r>
            <a:r>
              <a:rPr dirty="0" sz="900" spc="15">
                <a:latin typeface="Calibri"/>
                <a:cs typeface="Calibri"/>
              </a:rPr>
              <a:t>Advances </a:t>
            </a:r>
            <a:r>
              <a:rPr dirty="0" sz="900" spc="10">
                <a:latin typeface="Calibri"/>
                <a:cs typeface="Calibri"/>
              </a:rPr>
              <a:t>in </a:t>
            </a:r>
            <a:r>
              <a:rPr dirty="0" sz="900" spc="15">
                <a:latin typeface="Calibri"/>
                <a:cs typeface="Calibri"/>
              </a:rPr>
              <a:t>the </a:t>
            </a:r>
            <a:r>
              <a:rPr dirty="0" sz="900" spc="10">
                <a:latin typeface="Calibri"/>
                <a:cs typeface="Calibri"/>
              </a:rPr>
              <a:t>CharacterizaKon of </a:t>
            </a:r>
            <a:r>
              <a:rPr dirty="0" sz="900" spc="5">
                <a:latin typeface="Calibri"/>
                <a:cs typeface="Calibri"/>
              </a:rPr>
              <a:t>Tumor Heterogeneity. </a:t>
            </a:r>
            <a:r>
              <a:rPr dirty="0" sz="900" spc="15">
                <a:latin typeface="Calibri"/>
                <a:cs typeface="Calibri"/>
              </a:rPr>
              <a:t>Cancer </a:t>
            </a:r>
            <a:r>
              <a:rPr dirty="0" sz="900" spc="10">
                <a:latin typeface="Calibri"/>
                <a:cs typeface="Calibri"/>
              </a:rPr>
              <a:t>Res. 2018;78(16):4786-9.  </a:t>
            </a:r>
            <a:r>
              <a:rPr dirty="0" sz="900" spc="15" i="1">
                <a:latin typeface="Calibri"/>
                <a:cs typeface="Calibri"/>
              </a:rPr>
              <a:t>(h#ps://www.lifexso0.org)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578131" y="3264942"/>
            <a:ext cx="6330715" cy="34099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6456031" y="6819950"/>
            <a:ext cx="6513830" cy="1172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 spc="-5" b="1">
                <a:solidFill>
                  <a:srgbClr val="262626"/>
                </a:solidFill>
                <a:latin typeface="Calibri"/>
                <a:cs typeface="Calibri"/>
              </a:rPr>
              <a:t>Figure </a:t>
            </a:r>
            <a:r>
              <a:rPr dirty="0" sz="1500" b="1">
                <a:solidFill>
                  <a:srgbClr val="262626"/>
                </a:solidFill>
                <a:latin typeface="Calibri"/>
                <a:cs typeface="Calibri"/>
              </a:rPr>
              <a:t>1 ([</a:t>
            </a:r>
            <a:r>
              <a:rPr dirty="0" baseline="26315" sz="1425" b="1">
                <a:solidFill>
                  <a:srgbClr val="262626"/>
                </a:solidFill>
                <a:latin typeface="Calibri"/>
                <a:cs typeface="Calibri"/>
              </a:rPr>
              <a:t>18</a:t>
            </a:r>
            <a:r>
              <a:rPr dirty="0" sz="1500" b="1">
                <a:solidFill>
                  <a:srgbClr val="262626"/>
                </a:solidFill>
                <a:latin typeface="Calibri"/>
                <a:cs typeface="Calibri"/>
              </a:rPr>
              <a:t>F]FDG) </a:t>
            </a:r>
            <a:r>
              <a:rPr dirty="0" sz="1500" spc="-10" b="1">
                <a:solidFill>
                  <a:srgbClr val="262626"/>
                </a:solidFill>
                <a:latin typeface="Calibri"/>
                <a:cs typeface="Calibri"/>
              </a:rPr>
              <a:t>(PET/CT) </a:t>
            </a:r>
            <a:r>
              <a:rPr dirty="0" sz="1500" spc="-10">
                <a:solidFill>
                  <a:srgbClr val="262626"/>
                </a:solidFill>
                <a:latin typeface="Calibri"/>
                <a:cs typeface="Calibri"/>
              </a:rPr>
              <a:t>coronal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maximum intensity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projec2on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(MIP) (A),</a:t>
            </a:r>
            <a:r>
              <a:rPr dirty="0" sz="1500" spc="9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and</a:t>
            </a:r>
            <a:endParaRPr sz="1500">
              <a:latin typeface="Calibri"/>
              <a:cs typeface="Calibri"/>
            </a:endParaRPr>
          </a:p>
          <a:p>
            <a:pPr marL="38100" marR="30480">
              <a:lnSpc>
                <a:spcPct val="100000"/>
              </a:lnSpc>
              <a:spcBef>
                <a:spcPts val="25"/>
              </a:spcBef>
            </a:pP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(B) show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an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endometrial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tumor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(arrow). The tumor </a:t>
            </a:r>
            <a:r>
              <a:rPr dirty="0" sz="1500" spc="-10">
                <a:solidFill>
                  <a:srgbClr val="262626"/>
                </a:solidFill>
                <a:latin typeface="Calibri"/>
                <a:cs typeface="Calibri"/>
              </a:rPr>
              <a:t>was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delineated using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a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masking  </a:t>
            </a:r>
            <a:r>
              <a:rPr dirty="0" sz="1500" spc="-10">
                <a:solidFill>
                  <a:srgbClr val="262626"/>
                </a:solidFill>
                <a:latin typeface="Calibri"/>
                <a:cs typeface="Calibri"/>
              </a:rPr>
              <a:t>tool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(in </a:t>
            </a:r>
            <a:r>
              <a:rPr dirty="0" sz="1500" spc="-35">
                <a:solidFill>
                  <a:srgbClr val="262626"/>
                </a:solidFill>
                <a:latin typeface="Calibri"/>
                <a:cs typeface="Calibri"/>
              </a:rPr>
              <a:t>gray,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C). Within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the </a:t>
            </a:r>
            <a:r>
              <a:rPr dirty="0" sz="1500" spc="5">
                <a:solidFill>
                  <a:srgbClr val="262626"/>
                </a:solidFill>
                <a:latin typeface="Calibri"/>
                <a:cs typeface="Calibri"/>
              </a:rPr>
              <a:t>delinea2on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mask </a:t>
            </a:r>
            <a:r>
              <a:rPr dirty="0" sz="1500" spc="-10">
                <a:solidFill>
                  <a:srgbClr val="262626"/>
                </a:solidFill>
                <a:latin typeface="Calibri"/>
                <a:cs typeface="Calibri"/>
              </a:rPr>
              <a:t>diﬀerent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SUV thresholds </a:t>
            </a:r>
            <a:r>
              <a:rPr dirty="0" sz="1500" spc="-10">
                <a:solidFill>
                  <a:srgbClr val="262626"/>
                </a:solidFill>
                <a:latin typeface="Calibri"/>
                <a:cs typeface="Calibri"/>
              </a:rPr>
              <a:t>were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applied  </a:t>
            </a:r>
            <a:r>
              <a:rPr dirty="0" sz="1500" spc="-10">
                <a:solidFill>
                  <a:srgbClr val="262626"/>
                </a:solidFill>
                <a:latin typeface="Calibri"/>
                <a:cs typeface="Calibri"/>
              </a:rPr>
              <a:t>to form </a:t>
            </a:r>
            <a:r>
              <a:rPr dirty="0" sz="1500" spc="-15">
                <a:solidFill>
                  <a:srgbClr val="262626"/>
                </a:solidFill>
                <a:latin typeface="Calibri"/>
                <a:cs typeface="Calibri"/>
              </a:rPr>
              <a:t>MTVs.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MTV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delineated by the </a:t>
            </a:r>
            <a:r>
              <a:rPr dirty="0" sz="1500" spc="-15">
                <a:solidFill>
                  <a:srgbClr val="262626"/>
                </a:solidFill>
                <a:latin typeface="Calibri"/>
                <a:cs typeface="Calibri"/>
              </a:rPr>
              <a:t>diﬀerent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thresholds applied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is </a:t>
            </a:r>
            <a:r>
              <a:rPr dirty="0" sz="1500" spc="-10">
                <a:solidFill>
                  <a:srgbClr val="262626"/>
                </a:solidFill>
                <a:latin typeface="Calibri"/>
                <a:cs typeface="Calibri"/>
              </a:rPr>
              <a:t>illustrated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in 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(D-J). </a:t>
            </a:r>
            <a:r>
              <a:rPr dirty="0" sz="900" spc="10" i="1">
                <a:solidFill>
                  <a:srgbClr val="262626"/>
                </a:solidFill>
                <a:latin typeface="Calibri"/>
                <a:cs typeface="Calibri"/>
              </a:rPr>
              <a:t>Figure</a:t>
            </a:r>
            <a:r>
              <a:rPr dirty="0" sz="900" spc="25" i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900" spc="10" i="1">
                <a:solidFill>
                  <a:srgbClr val="262626"/>
                </a:solidFill>
                <a:latin typeface="Calibri"/>
                <a:cs typeface="Calibri"/>
              </a:rPr>
              <a:t>1(B-J) is </a:t>
            </a:r>
            <a:r>
              <a:rPr dirty="0" sz="900" spc="20" i="1">
                <a:solidFill>
                  <a:srgbClr val="262626"/>
                </a:solidFill>
                <a:latin typeface="Calibri"/>
                <a:cs typeface="Calibri"/>
              </a:rPr>
              <a:t>a </a:t>
            </a:r>
            <a:r>
              <a:rPr dirty="0" sz="900" spc="10" i="1">
                <a:solidFill>
                  <a:srgbClr val="262626"/>
                </a:solidFill>
                <a:latin typeface="Calibri"/>
                <a:cs typeface="Calibri"/>
              </a:rPr>
              <a:t>screenshot </a:t>
            </a:r>
            <a:r>
              <a:rPr dirty="0" sz="900" spc="15" i="1">
                <a:solidFill>
                  <a:srgbClr val="262626"/>
                </a:solidFill>
                <a:latin typeface="Calibri"/>
                <a:cs typeface="Calibri"/>
              </a:rPr>
              <a:t>from </a:t>
            </a:r>
            <a:r>
              <a:rPr dirty="0" sz="900" spc="10" i="1">
                <a:solidFill>
                  <a:srgbClr val="262626"/>
                </a:solidFill>
                <a:latin typeface="Calibri"/>
                <a:cs typeface="Calibri"/>
              </a:rPr>
              <a:t>LIFEx </a:t>
            </a:r>
            <a:r>
              <a:rPr dirty="0" sz="900" spc="25" i="1">
                <a:solidFill>
                  <a:srgbClr val="262626"/>
                </a:solidFill>
                <a:latin typeface="Calibri"/>
                <a:cs typeface="Calibri"/>
              </a:rPr>
              <a:t>So0ware, </a:t>
            </a:r>
            <a:r>
              <a:rPr dirty="0" sz="900" spc="5" i="1">
                <a:solidFill>
                  <a:srgbClr val="262626"/>
                </a:solidFill>
                <a:latin typeface="Calibri"/>
                <a:cs typeface="Calibri"/>
              </a:rPr>
              <a:t>Version </a:t>
            </a:r>
            <a:r>
              <a:rPr dirty="0" sz="900" spc="10" i="1">
                <a:solidFill>
                  <a:srgbClr val="262626"/>
                </a:solidFill>
                <a:latin typeface="Calibri"/>
                <a:cs typeface="Calibri"/>
              </a:rPr>
              <a:t>(7.4.0) </a:t>
            </a:r>
            <a:r>
              <a:rPr dirty="0" baseline="27777" sz="900" spc="7" i="1">
                <a:solidFill>
                  <a:srgbClr val="262626"/>
                </a:solidFill>
                <a:latin typeface="Calibri"/>
                <a:cs typeface="Calibri"/>
              </a:rPr>
              <a:t>3</a:t>
            </a:r>
            <a:endParaRPr baseline="27777" sz="9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87796" y="8499261"/>
            <a:ext cx="2251710" cy="904875"/>
          </a:xfrm>
          <a:prstGeom prst="rect">
            <a:avLst/>
          </a:prstGeom>
        </p:spPr>
        <p:txBody>
          <a:bodyPr wrap="square" lIns="0" tIns="182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40"/>
              </a:spcBef>
            </a:pPr>
            <a:r>
              <a:rPr dirty="0" sz="2050" spc="-25" b="1">
                <a:solidFill>
                  <a:srgbClr val="262626"/>
                </a:solidFill>
                <a:latin typeface="Calibri"/>
                <a:cs typeface="Calibri"/>
              </a:rPr>
              <a:t>RESULTS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Interobserver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agreement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549696" y="9419707"/>
            <a:ext cx="6069965" cy="1057910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318770" marR="55880" indent="-268605">
              <a:lnSpc>
                <a:spcPts val="2020"/>
              </a:lnSpc>
              <a:spcBef>
                <a:spcPts val="175"/>
              </a:spcBef>
              <a:buFont typeface="Arial"/>
              <a:buChar char="•"/>
              <a:tabLst>
                <a:tab pos="318770" algn="l"/>
                <a:tab pos="319405" algn="l"/>
              </a:tabLst>
            </a:pPr>
            <a:r>
              <a:rPr dirty="0" sz="1700" b="1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17676" sz="1650" b="1">
                <a:solidFill>
                  <a:srgbClr val="262626"/>
                </a:solidFill>
                <a:latin typeface="Calibri"/>
                <a:cs typeface="Calibri"/>
              </a:rPr>
              <a:t>2.5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showed </a:t>
            </a:r>
            <a:r>
              <a:rPr dirty="0" sz="1700" spc="-20" b="1">
                <a:solidFill>
                  <a:srgbClr val="262626"/>
                </a:solidFill>
                <a:latin typeface="Calibri"/>
                <a:cs typeface="Calibri"/>
              </a:rPr>
              <a:t>excellent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interobserver agreement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between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the 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readers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(ICC </a:t>
            </a:r>
            <a:r>
              <a:rPr dirty="0" sz="1700" spc="-10">
                <a:latin typeface="Calibri"/>
                <a:cs typeface="Calibri"/>
              </a:rPr>
              <a:t>[95% CI]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=0.97 </a:t>
            </a:r>
            <a:r>
              <a:rPr dirty="0" sz="1700" spc="-5">
                <a:latin typeface="Calibri"/>
                <a:cs typeface="Calibri"/>
              </a:rPr>
              <a:t>[0.96,</a:t>
            </a:r>
            <a:r>
              <a:rPr dirty="0" sz="1700" spc="1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0.98]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).</a:t>
            </a:r>
            <a:endParaRPr sz="1700">
              <a:latin typeface="Calibri"/>
              <a:cs typeface="Calibri"/>
            </a:endParaRPr>
          </a:p>
          <a:p>
            <a:pPr marL="318770" indent="-268605">
              <a:lnSpc>
                <a:spcPts val="1950"/>
              </a:lnSpc>
              <a:buFont typeface="Arial"/>
              <a:buChar char="•"/>
              <a:tabLst>
                <a:tab pos="318770" algn="l"/>
                <a:tab pos="319405" algn="l"/>
              </a:tabLst>
            </a:pPr>
            <a:r>
              <a:rPr dirty="0" sz="1700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17676" sz="1650">
                <a:solidFill>
                  <a:srgbClr val="262626"/>
                </a:solidFill>
                <a:latin typeface="Calibri"/>
                <a:cs typeface="Calibri"/>
              </a:rPr>
              <a:t>40%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showed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good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to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excellent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interobserver</a:t>
            </a:r>
            <a:r>
              <a:rPr dirty="0" sz="1700" spc="-8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agreement</a:t>
            </a:r>
            <a:endParaRPr sz="1700">
              <a:latin typeface="Calibri"/>
              <a:cs typeface="Calibri"/>
            </a:endParaRPr>
          </a:p>
          <a:p>
            <a:pPr marL="292735">
              <a:lnSpc>
                <a:spcPct val="100000"/>
              </a:lnSpc>
              <a:spcBef>
                <a:spcPts val="20"/>
              </a:spcBef>
            </a:pP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(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ICC </a:t>
            </a:r>
            <a:r>
              <a:rPr dirty="0" sz="1700" spc="-10">
                <a:latin typeface="Calibri"/>
                <a:cs typeface="Calibri"/>
              </a:rPr>
              <a:t>[95% CI]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=0.91 </a:t>
            </a:r>
            <a:r>
              <a:rPr dirty="0" sz="1700" spc="-5">
                <a:latin typeface="Calibri"/>
                <a:cs typeface="Calibri"/>
              </a:rPr>
              <a:t>[0.88,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0.93])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62396" y="10838146"/>
            <a:ext cx="6293485" cy="7969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ts val="2030"/>
              </a:lnSpc>
              <a:spcBef>
                <a:spcPts val="90"/>
              </a:spcBef>
            </a:pP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Correlation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to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 MRI</a:t>
            </a:r>
            <a:r>
              <a:rPr dirty="0" baseline="-20202" sz="1650" spc="-7" b="1">
                <a:solidFill>
                  <a:srgbClr val="262626"/>
                </a:solidFill>
                <a:latin typeface="Calibri"/>
                <a:cs typeface="Calibri"/>
              </a:rPr>
              <a:t>TV</a:t>
            </a:r>
            <a:endParaRPr baseline="-20202" sz="1650">
              <a:latin typeface="Calibri"/>
              <a:cs typeface="Calibri"/>
            </a:endParaRPr>
          </a:p>
          <a:p>
            <a:pPr marL="306070" marR="30480" indent="-268605">
              <a:lnSpc>
                <a:spcPts val="2030"/>
              </a:lnSpc>
              <a:spcBef>
                <a:spcPts val="65"/>
              </a:spcBef>
              <a:buFont typeface="Arial"/>
              <a:buChar char="•"/>
              <a:tabLst>
                <a:tab pos="306070" algn="l"/>
                <a:tab pos="306705" algn="l"/>
              </a:tabLst>
            </a:pPr>
            <a:r>
              <a:rPr dirty="0" sz="1700" b="1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20202" sz="1650" b="1">
                <a:solidFill>
                  <a:srgbClr val="262626"/>
                </a:solidFill>
                <a:latin typeface="Calibri"/>
                <a:cs typeface="Calibri"/>
              </a:rPr>
              <a:t>2.5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showed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the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highest positive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correlation to </a:t>
            </a:r>
            <a:r>
              <a:rPr dirty="0" sz="1700" b="1">
                <a:solidFill>
                  <a:srgbClr val="262626"/>
                </a:solidFill>
                <a:latin typeface="Calibri"/>
                <a:cs typeface="Calibri"/>
              </a:rPr>
              <a:t>MRI</a:t>
            </a:r>
            <a:r>
              <a:rPr dirty="0" baseline="-20202" sz="1650" b="1">
                <a:solidFill>
                  <a:srgbClr val="262626"/>
                </a:solidFill>
                <a:latin typeface="Calibri"/>
                <a:cs typeface="Calibri"/>
              </a:rPr>
              <a:t>TV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(ρ=0.862) 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All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the other thresholds also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showed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similar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scores </a:t>
            </a: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(ρ </a:t>
            </a:r>
            <a:r>
              <a:rPr dirty="0" sz="1700" spc="-10">
                <a:solidFill>
                  <a:srgbClr val="262626"/>
                </a:solidFill>
                <a:latin typeface="Cambria Math"/>
                <a:cs typeface="Cambria Math"/>
              </a:rPr>
              <a:t>≥</a:t>
            </a:r>
            <a:r>
              <a:rPr dirty="0" sz="1700" spc="165">
                <a:solidFill>
                  <a:srgbClr val="262626"/>
                </a:solidFill>
                <a:latin typeface="Cambria Math"/>
                <a:cs typeface="Cambria Math"/>
              </a:rPr>
              <a:t> </a:t>
            </a:r>
            <a:r>
              <a:rPr dirty="0" sz="1700" spc="-10">
                <a:solidFill>
                  <a:srgbClr val="262626"/>
                </a:solidFill>
                <a:latin typeface="Cambria Math"/>
                <a:cs typeface="Cambria Math"/>
              </a:rPr>
              <a:t>0.805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)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49696" y="11864403"/>
            <a:ext cx="6243320" cy="105918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318770" marR="180975" indent="-268605">
              <a:lnSpc>
                <a:spcPct val="101099"/>
              </a:lnSpc>
              <a:spcBef>
                <a:spcPts val="65"/>
              </a:spcBef>
              <a:buFont typeface="Arial"/>
              <a:buChar char="•"/>
              <a:tabLst>
                <a:tab pos="318770" algn="l"/>
                <a:tab pos="319405" algn="l"/>
              </a:tabLst>
            </a:pPr>
            <a:r>
              <a:rPr dirty="0" sz="1700" b="1">
                <a:latin typeface="Calibri"/>
                <a:cs typeface="Calibri"/>
              </a:rPr>
              <a:t>MTV</a:t>
            </a:r>
            <a:r>
              <a:rPr dirty="0" baseline="-17676" sz="1650" b="1">
                <a:latin typeface="Calibri"/>
                <a:cs typeface="Calibri"/>
              </a:rPr>
              <a:t>30% </a:t>
            </a:r>
            <a:r>
              <a:rPr dirty="0" sz="1700" spc="-15" b="1">
                <a:latin typeface="Calibri"/>
                <a:cs typeface="Calibri"/>
              </a:rPr>
              <a:t>was </a:t>
            </a:r>
            <a:r>
              <a:rPr dirty="0" sz="1700" spc="-5" b="1">
                <a:latin typeface="Calibri"/>
                <a:cs typeface="Calibri"/>
              </a:rPr>
              <a:t>the </a:t>
            </a:r>
            <a:r>
              <a:rPr dirty="0" sz="1700" spc="-10" b="1">
                <a:latin typeface="Calibri"/>
                <a:cs typeface="Calibri"/>
              </a:rPr>
              <a:t>best </a:t>
            </a:r>
            <a:r>
              <a:rPr dirty="0" sz="1700" spc="-15" b="1">
                <a:latin typeface="Calibri"/>
                <a:cs typeface="Calibri"/>
              </a:rPr>
              <a:t>match </a:t>
            </a:r>
            <a:r>
              <a:rPr dirty="0" sz="1700" spc="-5" b="1">
                <a:latin typeface="Calibri"/>
                <a:cs typeface="Calibri"/>
              </a:rPr>
              <a:t>in </a:t>
            </a:r>
            <a:r>
              <a:rPr dirty="0" sz="1700" spc="-10" b="1">
                <a:latin typeface="Calibri"/>
                <a:cs typeface="Calibri"/>
              </a:rPr>
              <a:t>volume </a:t>
            </a:r>
            <a:r>
              <a:rPr dirty="0" sz="1700" spc="-15" b="1">
                <a:latin typeface="Calibri"/>
                <a:cs typeface="Calibri"/>
              </a:rPr>
              <a:t>to </a:t>
            </a:r>
            <a:r>
              <a:rPr dirty="0" sz="1700" b="1">
                <a:latin typeface="Calibri"/>
                <a:cs typeface="Calibri"/>
              </a:rPr>
              <a:t>MRI</a:t>
            </a:r>
            <a:r>
              <a:rPr dirty="0" baseline="-17676" sz="1650" b="1">
                <a:latin typeface="Calibri"/>
                <a:cs typeface="Calibri"/>
              </a:rPr>
              <a:t>TV </a:t>
            </a:r>
            <a:r>
              <a:rPr dirty="0" sz="1700" spc="-5" b="1">
                <a:latin typeface="Calibri"/>
                <a:cs typeface="Calibri"/>
              </a:rPr>
              <a:t>with a </a:t>
            </a:r>
            <a:r>
              <a:rPr dirty="0" sz="1700" spc="-10" b="1">
                <a:latin typeface="Calibri"/>
                <a:cs typeface="Calibri"/>
              </a:rPr>
              <a:t>median %  </a:t>
            </a:r>
            <a:r>
              <a:rPr dirty="0" sz="1700" spc="-15" b="1">
                <a:latin typeface="Calibri"/>
                <a:cs typeface="Calibri"/>
              </a:rPr>
              <a:t>difference </a:t>
            </a:r>
            <a:r>
              <a:rPr dirty="0" sz="1700" spc="-5" b="1">
                <a:latin typeface="Calibri"/>
                <a:cs typeface="Calibri"/>
              </a:rPr>
              <a:t>of </a:t>
            </a:r>
            <a:r>
              <a:rPr dirty="0" sz="1700" spc="-10" b="1">
                <a:latin typeface="Calibri"/>
                <a:cs typeface="Calibri"/>
              </a:rPr>
              <a:t>-3 % </a:t>
            </a:r>
            <a:r>
              <a:rPr dirty="0" sz="1700" spc="-15" b="1">
                <a:latin typeface="Calibri"/>
                <a:cs typeface="Calibri"/>
              </a:rPr>
              <a:t>from </a:t>
            </a:r>
            <a:r>
              <a:rPr dirty="0" sz="1700" b="1">
                <a:latin typeface="Calibri"/>
                <a:cs typeface="Calibri"/>
              </a:rPr>
              <a:t>MRI</a:t>
            </a:r>
            <a:r>
              <a:rPr dirty="0" baseline="-20202" sz="1650" b="1">
                <a:latin typeface="Calibri"/>
                <a:cs typeface="Calibri"/>
              </a:rPr>
              <a:t>TV</a:t>
            </a:r>
            <a:r>
              <a:rPr dirty="0" baseline="-20202" sz="1650" spc="60" b="1">
                <a:latin typeface="Calibri"/>
                <a:cs typeface="Calibri"/>
              </a:rPr>
              <a:t> </a:t>
            </a:r>
            <a:r>
              <a:rPr dirty="0" baseline="-20202" sz="1650" spc="7" b="1">
                <a:latin typeface="Calibri"/>
                <a:cs typeface="Calibri"/>
              </a:rPr>
              <a:t>.</a:t>
            </a:r>
            <a:endParaRPr baseline="-20202" sz="1650">
              <a:latin typeface="Calibri"/>
              <a:cs typeface="Calibri"/>
            </a:endParaRPr>
          </a:p>
          <a:p>
            <a:pPr marL="318770" marR="55880" indent="-268605">
              <a:lnSpc>
                <a:spcPts val="2030"/>
              </a:lnSpc>
              <a:spcBef>
                <a:spcPts val="55"/>
              </a:spcBef>
              <a:buFont typeface="Arial"/>
              <a:buChar char="•"/>
              <a:tabLst>
                <a:tab pos="318770" algn="l"/>
                <a:tab pos="319405" algn="l"/>
              </a:tabLst>
            </a:pPr>
            <a:r>
              <a:rPr dirty="0" sz="1700" spc="-5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20202" sz="1650" spc="-7">
                <a:solidFill>
                  <a:srgbClr val="262626"/>
                </a:solidFill>
                <a:latin typeface="Calibri"/>
                <a:cs typeface="Calibri"/>
              </a:rPr>
              <a:t>2.5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and </a:t>
            </a:r>
            <a:r>
              <a:rPr dirty="0" sz="1700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20202" sz="1650">
                <a:solidFill>
                  <a:srgbClr val="262626"/>
                </a:solidFill>
                <a:latin typeface="Calibri"/>
                <a:cs typeface="Calibri"/>
              </a:rPr>
              <a:t>60% </a:t>
            </a:r>
            <a:r>
              <a:rPr dirty="0" sz="1700" spc="-20">
                <a:solidFill>
                  <a:srgbClr val="262626"/>
                </a:solidFill>
                <a:latin typeface="Calibri"/>
                <a:cs typeface="Calibri"/>
              </a:rPr>
              <a:t>differed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most from </a:t>
            </a:r>
            <a:r>
              <a:rPr dirty="0" sz="1700">
                <a:solidFill>
                  <a:srgbClr val="262626"/>
                </a:solidFill>
                <a:latin typeface="Calibri"/>
                <a:cs typeface="Calibri"/>
              </a:rPr>
              <a:t>MRI</a:t>
            </a:r>
            <a:r>
              <a:rPr dirty="0" baseline="-20202" sz="1650">
                <a:solidFill>
                  <a:srgbClr val="262626"/>
                </a:solidFill>
                <a:latin typeface="Calibri"/>
                <a:cs typeface="Calibri"/>
              </a:rPr>
              <a:t>TV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(</a:t>
            </a:r>
            <a:r>
              <a:rPr dirty="0" sz="1700" spc="-10">
                <a:latin typeface="Calibri"/>
                <a:cs typeface="Calibri"/>
              </a:rPr>
              <a:t>median % </a:t>
            </a:r>
            <a:r>
              <a:rPr dirty="0" sz="1700" spc="-20">
                <a:latin typeface="Calibri"/>
                <a:cs typeface="Calibri"/>
              </a:rPr>
              <a:t>difference  </a:t>
            </a:r>
            <a:r>
              <a:rPr dirty="0" sz="1700" spc="-5">
                <a:latin typeface="Calibri"/>
                <a:cs typeface="Calibri"/>
              </a:rPr>
              <a:t>of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respectively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87% and</a:t>
            </a:r>
            <a:r>
              <a:rPr dirty="0" sz="1700" spc="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-72%).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62396" y="13158317"/>
            <a:ext cx="6021070" cy="770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1100" spc="5" b="1">
                <a:solidFill>
                  <a:srgbClr val="262626"/>
                </a:solidFill>
                <a:latin typeface="Calibri"/>
                <a:cs typeface="Calibri"/>
              </a:rPr>
              <a:t>SUPERVISORS:</a:t>
            </a:r>
            <a:endParaRPr sz="11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55"/>
              </a:spcBef>
            </a:pPr>
            <a:r>
              <a:rPr dirty="0" sz="900" spc="-5">
                <a:latin typeface="Calibri"/>
                <a:cs typeface="Calibri"/>
              </a:rPr>
              <a:t>Prof. </a:t>
            </a:r>
            <a:r>
              <a:rPr dirty="0" sz="900" spc="25">
                <a:latin typeface="Calibri"/>
                <a:cs typeface="Calibri"/>
              </a:rPr>
              <a:t>MD </a:t>
            </a:r>
            <a:r>
              <a:rPr dirty="0" sz="900" spc="10">
                <a:latin typeface="Calibri"/>
                <a:cs typeface="Calibri"/>
              </a:rPr>
              <a:t>Ingfrid </a:t>
            </a:r>
            <a:r>
              <a:rPr dirty="0" sz="900" spc="15">
                <a:latin typeface="Calibri"/>
                <a:cs typeface="Calibri"/>
              </a:rPr>
              <a:t>Salvesen Haldorsen </a:t>
            </a:r>
            <a:r>
              <a:rPr dirty="0" baseline="27777" sz="900" spc="7">
                <a:latin typeface="Calibri"/>
                <a:cs typeface="Calibri"/>
              </a:rPr>
              <a:t>3,4 </a:t>
            </a:r>
            <a:r>
              <a:rPr dirty="0" sz="900" spc="25">
                <a:latin typeface="Calibri"/>
                <a:cs typeface="Calibri"/>
              </a:rPr>
              <a:t>&amp; </a:t>
            </a:r>
            <a:r>
              <a:rPr dirty="0" sz="900" spc="20">
                <a:latin typeface="Calibri"/>
                <a:cs typeface="Calibri"/>
              </a:rPr>
              <a:t>PhD </a:t>
            </a:r>
            <a:r>
              <a:rPr dirty="0" sz="900" spc="10">
                <a:latin typeface="Calibri"/>
                <a:cs typeface="Calibri"/>
              </a:rPr>
              <a:t>Kristine Eldevik </a:t>
            </a:r>
            <a:r>
              <a:rPr dirty="0" sz="900" spc="15">
                <a:latin typeface="Calibri"/>
                <a:cs typeface="Calibri"/>
              </a:rPr>
              <a:t>Fasmer</a:t>
            </a:r>
            <a:r>
              <a:rPr dirty="0" sz="900" spc="-140">
                <a:latin typeface="Calibri"/>
                <a:cs typeface="Calibri"/>
              </a:rPr>
              <a:t> </a:t>
            </a:r>
            <a:r>
              <a:rPr dirty="0" baseline="27777" sz="900" spc="7">
                <a:latin typeface="Calibri"/>
                <a:cs typeface="Calibri"/>
              </a:rPr>
              <a:t>3</a:t>
            </a:r>
            <a:endParaRPr baseline="27777" sz="900">
              <a:latin typeface="Calibri"/>
              <a:cs typeface="Calibri"/>
            </a:endParaRPr>
          </a:p>
          <a:p>
            <a:pPr marL="38100" marR="30480">
              <a:lnSpc>
                <a:spcPct val="104400"/>
              </a:lnSpc>
            </a:pPr>
            <a:r>
              <a:rPr dirty="0" baseline="27777" sz="900" spc="22" i="1">
                <a:latin typeface="Calibri"/>
                <a:cs typeface="Calibri"/>
              </a:rPr>
              <a:t>3</a:t>
            </a:r>
            <a:r>
              <a:rPr dirty="0" sz="900" spc="15" i="1">
                <a:latin typeface="Calibri"/>
                <a:cs typeface="Calibri"/>
              </a:rPr>
              <a:t>Mohn Medical Imaging and </a:t>
            </a:r>
            <a:r>
              <a:rPr dirty="0" sz="900" spc="10" i="1">
                <a:latin typeface="Calibri"/>
                <a:cs typeface="Calibri"/>
              </a:rPr>
              <a:t>Visualization center </a:t>
            </a:r>
            <a:r>
              <a:rPr dirty="0" sz="900" spc="15" i="1">
                <a:latin typeface="Calibri"/>
                <a:cs typeface="Calibri"/>
              </a:rPr>
              <a:t>(MMIV), Department </a:t>
            </a:r>
            <a:r>
              <a:rPr dirty="0" sz="900" spc="10" i="1">
                <a:latin typeface="Calibri"/>
                <a:cs typeface="Calibri"/>
              </a:rPr>
              <a:t>of </a:t>
            </a:r>
            <a:r>
              <a:rPr dirty="0" sz="900" spc="5" i="1">
                <a:latin typeface="Calibri"/>
                <a:cs typeface="Calibri"/>
              </a:rPr>
              <a:t>Radiology, </a:t>
            </a:r>
            <a:r>
              <a:rPr dirty="0" sz="900" spc="10" i="1">
                <a:latin typeface="Calibri"/>
                <a:cs typeface="Calibri"/>
              </a:rPr>
              <a:t>Haukeland University Hospital, Bergen,  </a:t>
            </a:r>
            <a:r>
              <a:rPr dirty="0" sz="900" spc="15" i="1">
                <a:latin typeface="Calibri"/>
                <a:cs typeface="Calibri"/>
              </a:rPr>
              <a:t>Norway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dirty="0" baseline="27777" sz="900" spc="15" i="1">
                <a:latin typeface="Calibri"/>
                <a:cs typeface="Calibri"/>
              </a:rPr>
              <a:t>4</a:t>
            </a:r>
            <a:r>
              <a:rPr dirty="0" sz="900" spc="10" i="1">
                <a:latin typeface="Calibri"/>
                <a:cs typeface="Calibri"/>
              </a:rPr>
              <a:t>Section For </a:t>
            </a:r>
            <a:r>
              <a:rPr dirty="0" sz="900" spc="5" i="1">
                <a:latin typeface="Calibri"/>
                <a:cs typeface="Calibri"/>
              </a:rPr>
              <a:t>Radiology, </a:t>
            </a:r>
            <a:r>
              <a:rPr dirty="0" sz="900" spc="15" i="1">
                <a:latin typeface="Calibri"/>
                <a:cs typeface="Calibri"/>
              </a:rPr>
              <a:t>Department </a:t>
            </a:r>
            <a:r>
              <a:rPr dirty="0" sz="900" spc="10" i="1">
                <a:latin typeface="Calibri"/>
                <a:cs typeface="Calibri"/>
              </a:rPr>
              <a:t>of Clinical </a:t>
            </a:r>
            <a:r>
              <a:rPr dirty="0" sz="900" spc="15" i="1">
                <a:latin typeface="Calibri"/>
                <a:cs typeface="Calibri"/>
              </a:rPr>
              <a:t>Medicine, </a:t>
            </a:r>
            <a:r>
              <a:rPr dirty="0" sz="900" spc="10" i="1">
                <a:latin typeface="Calibri"/>
                <a:cs typeface="Calibri"/>
              </a:rPr>
              <a:t>University of Bergen,</a:t>
            </a:r>
            <a:r>
              <a:rPr dirty="0" sz="900" spc="-25" i="1">
                <a:latin typeface="Calibri"/>
                <a:cs typeface="Calibri"/>
              </a:rPr>
              <a:t> </a:t>
            </a:r>
            <a:r>
              <a:rPr dirty="0" sz="900" spc="15" i="1">
                <a:latin typeface="Calibri"/>
                <a:cs typeface="Calibri"/>
              </a:rPr>
              <a:t>Norway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13357376" y="3840461"/>
          <a:ext cx="6356985" cy="2794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2050"/>
                <a:gridCol w="1587500"/>
                <a:gridCol w="1490345"/>
                <a:gridCol w="2106929"/>
              </a:tblGrid>
              <a:tr h="772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500" b="1">
                          <a:latin typeface="Calibri"/>
                          <a:cs typeface="Calibri"/>
                        </a:rPr>
                        <a:t>LNM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445" marR="294640">
                        <a:lnSpc>
                          <a:spcPts val="1780"/>
                        </a:lnSpc>
                        <a:spcBef>
                          <a:spcPts val="114"/>
                        </a:spcBef>
                      </a:pPr>
                      <a:r>
                        <a:rPr dirty="0" sz="1500">
                          <a:latin typeface="Calibri"/>
                          <a:cs typeface="Calibri"/>
                        </a:rPr>
                        <a:t>(14/91</a:t>
                      </a:r>
                      <a:r>
                        <a:rPr dirty="0" sz="15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500" spc="-5">
                          <a:latin typeface="Calibri"/>
                          <a:cs typeface="Calibri"/>
                        </a:rPr>
                        <a:t>patients</a:t>
                      </a:r>
                      <a:r>
                        <a:rPr dirty="0" baseline="26315" sz="1425" spc="-7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500" spc="-5">
                          <a:latin typeface="Calibri"/>
                          <a:cs typeface="Calibri"/>
                        </a:rPr>
                        <a:t>)  ROC</a:t>
                      </a:r>
                      <a:r>
                        <a:rPr dirty="0" sz="1500" spc="-10">
                          <a:latin typeface="Calibri"/>
                          <a:cs typeface="Calibri"/>
                        </a:rPr>
                        <a:t> AUC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500" spc="-5" b="1">
                          <a:latin typeface="Calibri"/>
                          <a:cs typeface="Calibri"/>
                        </a:rPr>
                        <a:t>FIGO III-IV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445" marR="130175">
                        <a:lnSpc>
                          <a:spcPts val="1780"/>
                        </a:lnSpc>
                        <a:spcBef>
                          <a:spcPts val="114"/>
                        </a:spcBef>
                      </a:pPr>
                      <a:r>
                        <a:rPr dirty="0" sz="1500">
                          <a:latin typeface="Calibri"/>
                          <a:cs typeface="Calibri"/>
                        </a:rPr>
                        <a:t>(21/154</a:t>
                      </a:r>
                      <a:r>
                        <a:rPr dirty="0" sz="1500" spc="-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500" spc="-5">
                          <a:latin typeface="Calibri"/>
                          <a:cs typeface="Calibri"/>
                        </a:rPr>
                        <a:t>patients)  ROC </a:t>
                      </a:r>
                      <a:r>
                        <a:rPr dirty="0" sz="1500" spc="-10">
                          <a:latin typeface="Calibri"/>
                          <a:cs typeface="Calibri"/>
                        </a:rPr>
                        <a:t>AUC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500" spc="-5" b="1">
                          <a:solidFill>
                            <a:srgbClr val="262626"/>
                          </a:solidFill>
                          <a:latin typeface="Calibri"/>
                          <a:cs typeface="Calibri"/>
                        </a:rPr>
                        <a:t>Recurrence/progression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4445" marR="742950">
                        <a:lnSpc>
                          <a:spcPts val="1780"/>
                        </a:lnSpc>
                        <a:spcBef>
                          <a:spcPts val="114"/>
                        </a:spcBef>
                      </a:pPr>
                      <a:r>
                        <a:rPr dirty="0" sz="1500">
                          <a:latin typeface="Calibri"/>
                          <a:cs typeface="Calibri"/>
                        </a:rPr>
                        <a:t>(29/154</a:t>
                      </a:r>
                      <a:r>
                        <a:rPr dirty="0" sz="1500" spc="-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500" spc="-5">
                          <a:latin typeface="Calibri"/>
                          <a:cs typeface="Calibri"/>
                        </a:rPr>
                        <a:t>patients)  </a:t>
                      </a:r>
                      <a:r>
                        <a:rPr dirty="0" sz="1500" spc="-10">
                          <a:latin typeface="Calibri"/>
                          <a:cs typeface="Calibri"/>
                        </a:rPr>
                        <a:t>tdROC AUC</a:t>
                      </a:r>
                      <a:r>
                        <a:rPr dirty="0" sz="15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500">
                          <a:latin typeface="Calibri"/>
                          <a:cs typeface="Calibri"/>
                        </a:rPr>
                        <a:t>1y/3y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</a:tr>
              <a:tr h="335936">
                <a:tc>
                  <a:txBody>
                    <a:bodyPr/>
                    <a:lstStyle/>
                    <a:p>
                      <a:pPr marL="4445">
                        <a:lnSpc>
                          <a:spcPts val="2025"/>
                        </a:lnSpc>
                        <a:spcBef>
                          <a:spcPts val="515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MTV</a:t>
                      </a:r>
                      <a:r>
                        <a:rPr dirty="0" baseline="-17676" sz="1650" spc="-7">
                          <a:latin typeface="Calibri"/>
                          <a:cs typeface="Calibri"/>
                        </a:rPr>
                        <a:t>2.5</a:t>
                      </a:r>
                      <a:endParaRPr baseline="-17676" sz="1650">
                        <a:latin typeface="Calibri"/>
                        <a:cs typeface="Calibri"/>
                      </a:endParaRPr>
                    </a:p>
                  </a:txBody>
                  <a:tcPr marL="0" marR="0" marB="0" marT="654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98C8B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0.72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98C8B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0.77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98C8B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0.74/0.66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98C8B"/>
                    </a:solidFill>
                  </a:tcPr>
                </a:tc>
              </a:tr>
              <a:tr h="33593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MTV</a:t>
                      </a:r>
                      <a:r>
                        <a:rPr dirty="0" baseline="-20202" sz="1650" spc="-7">
                          <a:latin typeface="Calibri"/>
                          <a:cs typeface="Calibri"/>
                        </a:rPr>
                        <a:t>20%</a:t>
                      </a:r>
                      <a:endParaRPr baseline="-20202" sz="1650">
                        <a:latin typeface="Calibri"/>
                        <a:cs typeface="Calibri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0.71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0.77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0.72/0.65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</a:tr>
              <a:tr h="33593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MTV</a:t>
                      </a:r>
                      <a:r>
                        <a:rPr dirty="0" baseline="-17676" sz="1650" spc="-7">
                          <a:latin typeface="Calibri"/>
                          <a:cs typeface="Calibri"/>
                        </a:rPr>
                        <a:t>30%</a:t>
                      </a:r>
                      <a:endParaRPr baseline="-17676" sz="1650">
                        <a:latin typeface="Calibri"/>
                        <a:cs typeface="Calibri"/>
                      </a:endParaRPr>
                    </a:p>
                  </a:txBody>
                  <a:tcPr marL="0" marR="0" marB="0" marT="438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0.71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0.77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0.72/0.65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</a:tr>
              <a:tr h="33593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MTV</a:t>
                      </a:r>
                      <a:r>
                        <a:rPr dirty="0" baseline="-17676" sz="1650" spc="-7">
                          <a:latin typeface="Calibri"/>
                          <a:cs typeface="Calibri"/>
                        </a:rPr>
                        <a:t>40%</a:t>
                      </a:r>
                      <a:endParaRPr baseline="-17676" sz="1650">
                        <a:latin typeface="Calibri"/>
                        <a:cs typeface="Calibri"/>
                      </a:endParaRPr>
                    </a:p>
                  </a:txBody>
                  <a:tcPr marL="0" marR="0" marB="0" marT="438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0.70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0.77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0.72/0.66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</a:tr>
              <a:tr h="33593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MTV</a:t>
                      </a:r>
                      <a:r>
                        <a:rPr dirty="0" baseline="-20202" sz="1650" spc="-7">
                          <a:latin typeface="Calibri"/>
                          <a:cs typeface="Calibri"/>
                        </a:rPr>
                        <a:t>50%</a:t>
                      </a:r>
                      <a:endParaRPr baseline="-20202" sz="1650">
                        <a:latin typeface="Calibri"/>
                        <a:cs typeface="Calibri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0.69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0.77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0.74/0.68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</a:tr>
              <a:tr h="335936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MTV</a:t>
                      </a:r>
                      <a:r>
                        <a:rPr dirty="0" baseline="-17676" sz="1650" spc="-7">
                          <a:latin typeface="Calibri"/>
                          <a:cs typeface="Calibri"/>
                        </a:rPr>
                        <a:t>60%</a:t>
                      </a:r>
                      <a:endParaRPr baseline="-17676" sz="1650">
                        <a:latin typeface="Calibri"/>
                        <a:cs typeface="Calibri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0.66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0.74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700" spc="-5">
                          <a:latin typeface="Calibri"/>
                          <a:cs typeface="Calibri"/>
                        </a:rPr>
                        <a:t>0.72/0.66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EF9F1"/>
                    </a:solidFill>
                  </a:tcPr>
                </a:tc>
              </a:tr>
            </a:tbl>
          </a:graphicData>
        </a:graphic>
      </p:graphicFrame>
      <p:sp>
        <p:nvSpPr>
          <p:cNvPr id="23" name="object 23"/>
          <p:cNvSpPr txBox="1"/>
          <p:nvPr/>
        </p:nvSpPr>
        <p:spPr>
          <a:xfrm>
            <a:off x="13333017" y="2834198"/>
            <a:ext cx="6289040" cy="878840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05"/>
              </a:spcBef>
            </a:pPr>
            <a:r>
              <a:rPr dirty="0" sz="1700" spc="5" b="1">
                <a:solidFill>
                  <a:srgbClr val="262626"/>
                </a:solidFill>
                <a:latin typeface="Calibri"/>
                <a:cs typeface="Calibri"/>
              </a:rPr>
              <a:t>Predic&lt;on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of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aggressive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disease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features</a:t>
            </a:r>
            <a:endParaRPr sz="1700">
              <a:latin typeface="Calibri"/>
              <a:cs typeface="Calibri"/>
            </a:endParaRPr>
          </a:p>
          <a:p>
            <a:pPr marL="38100" marR="30480">
              <a:lnSpc>
                <a:spcPts val="2030"/>
              </a:lnSpc>
              <a:spcBef>
                <a:spcPts val="380"/>
              </a:spcBef>
            </a:pPr>
            <a:r>
              <a:rPr dirty="0" sz="1700" b="1">
                <a:solidFill>
                  <a:srgbClr val="262626"/>
                </a:solidFill>
                <a:latin typeface="Calibri"/>
                <a:cs typeface="Calibri"/>
              </a:rPr>
              <a:t>MTV</a:t>
            </a:r>
            <a:r>
              <a:rPr dirty="0" baseline="-20202" sz="1650" b="1">
                <a:solidFill>
                  <a:srgbClr val="262626"/>
                </a:solidFill>
                <a:latin typeface="Calibri"/>
                <a:cs typeface="Calibri"/>
              </a:rPr>
              <a:t>2.5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generally showed </a:t>
            </a:r>
            <a:r>
              <a:rPr dirty="0" sz="1700" spc="-5" b="1">
                <a:solidFill>
                  <a:srgbClr val="262626"/>
                </a:solidFill>
                <a:latin typeface="Calibri"/>
                <a:cs typeface="Calibri"/>
              </a:rPr>
              <a:t>higher or </a:t>
            </a:r>
            <a:r>
              <a:rPr dirty="0" sz="1700" spc="-10" b="1">
                <a:solidFill>
                  <a:srgbClr val="262626"/>
                </a:solidFill>
                <a:latin typeface="Calibri"/>
                <a:cs typeface="Calibri"/>
              </a:rPr>
              <a:t>equal </a:t>
            </a:r>
            <a:r>
              <a:rPr dirty="0" sz="1700" spc="-15" b="1">
                <a:solidFill>
                  <a:srgbClr val="262626"/>
                </a:solidFill>
                <a:latin typeface="Calibri"/>
                <a:cs typeface="Calibri"/>
              </a:rPr>
              <a:t>scores </a:t>
            </a:r>
            <a:r>
              <a:rPr dirty="0" sz="1700" spc="-15">
                <a:solidFill>
                  <a:srgbClr val="262626"/>
                </a:solidFill>
                <a:latin typeface="Calibri"/>
                <a:cs typeface="Calibri"/>
              </a:rPr>
              <a:t>compared to </a:t>
            </a:r>
            <a:r>
              <a:rPr dirty="0" sz="1700" spc="-10">
                <a:solidFill>
                  <a:srgbClr val="262626"/>
                </a:solidFill>
                <a:latin typeface="Calibri"/>
                <a:cs typeface="Calibri"/>
              </a:rPr>
              <a:t>the other  thresholds.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333017" y="6742658"/>
            <a:ext cx="6235700" cy="940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1500" spc="-25" b="1">
                <a:solidFill>
                  <a:srgbClr val="262626"/>
                </a:solidFill>
                <a:latin typeface="Calibri"/>
                <a:cs typeface="Calibri"/>
              </a:rPr>
              <a:t>Table </a:t>
            </a:r>
            <a:r>
              <a:rPr dirty="0" sz="1500" b="1">
                <a:solidFill>
                  <a:srgbClr val="262626"/>
                </a:solidFill>
                <a:latin typeface="Calibri"/>
                <a:cs typeface="Calibri"/>
              </a:rPr>
              <a:t>1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shows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the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predictive power </a:t>
            </a:r>
            <a:r>
              <a:rPr dirty="0" sz="1500" spc="-15">
                <a:solidFill>
                  <a:srgbClr val="262626"/>
                </a:solidFill>
                <a:latin typeface="Calibri"/>
                <a:cs typeface="Calibri"/>
              </a:rPr>
              <a:t>for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aggressive endometrial cancer </a:t>
            </a:r>
            <a:r>
              <a:rPr dirty="0" sz="1500" spc="-15">
                <a:solidFill>
                  <a:srgbClr val="262626"/>
                </a:solidFill>
                <a:latin typeface="Calibri"/>
                <a:cs typeface="Calibri"/>
              </a:rPr>
              <a:t>features 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measured by ROC </a:t>
            </a:r>
            <a:r>
              <a:rPr dirty="0" sz="1500" spc="-10">
                <a:solidFill>
                  <a:srgbClr val="262626"/>
                </a:solidFill>
                <a:latin typeface="Calibri"/>
                <a:cs typeface="Calibri"/>
              </a:rPr>
              <a:t>AUC. Recurrence/progression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is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measured </a:t>
            </a:r>
            <a:r>
              <a:rPr dirty="0" sz="1500">
                <a:solidFill>
                  <a:srgbClr val="262626"/>
                </a:solidFill>
                <a:latin typeface="Calibri"/>
                <a:cs typeface="Calibri"/>
              </a:rPr>
              <a:t>in time </a:t>
            </a:r>
            <a:r>
              <a:rPr dirty="0" sz="1500" spc="-5">
                <a:solidFill>
                  <a:srgbClr val="262626"/>
                </a:solidFill>
                <a:latin typeface="Calibri"/>
                <a:cs typeface="Calibri"/>
              </a:rPr>
              <a:t>dependent  </a:t>
            </a:r>
            <a:r>
              <a:rPr dirty="0" sz="1500" spc="-5">
                <a:latin typeface="Calibri"/>
                <a:cs typeface="Calibri"/>
              </a:rPr>
              <a:t>(td) </a:t>
            </a:r>
            <a:r>
              <a:rPr dirty="0" sz="1500" spc="-10">
                <a:latin typeface="Calibri"/>
                <a:cs typeface="Calibri"/>
              </a:rPr>
              <a:t>ROC AUC </a:t>
            </a:r>
            <a:r>
              <a:rPr dirty="0" sz="1500">
                <a:latin typeface="Calibri"/>
                <a:cs typeface="Calibri"/>
              </a:rPr>
              <a:t>1 and 3 </a:t>
            </a:r>
            <a:r>
              <a:rPr dirty="0" sz="1500" spc="-10">
                <a:latin typeface="Calibri"/>
                <a:cs typeface="Calibri"/>
              </a:rPr>
              <a:t>years </a:t>
            </a:r>
            <a:r>
              <a:rPr dirty="0" sz="1500">
                <a:latin typeface="Calibri"/>
                <a:cs typeface="Calibri"/>
              </a:rPr>
              <a:t>(1y/3y) </a:t>
            </a:r>
            <a:r>
              <a:rPr dirty="0" sz="1500" spc="-10">
                <a:latin typeface="Calibri"/>
                <a:cs typeface="Calibri"/>
              </a:rPr>
              <a:t>after </a:t>
            </a:r>
            <a:r>
              <a:rPr dirty="0" sz="1500">
                <a:latin typeface="Calibri"/>
                <a:cs typeface="Calibri"/>
              </a:rPr>
              <a:t>primary </a:t>
            </a:r>
            <a:r>
              <a:rPr dirty="0" sz="1500" spc="-5">
                <a:latin typeface="Calibri"/>
                <a:cs typeface="Calibri"/>
              </a:rPr>
              <a:t>treatment.  </a:t>
            </a:r>
            <a:r>
              <a:rPr dirty="0" baseline="26315" sz="1425" spc="-15">
                <a:latin typeface="Calibri"/>
                <a:cs typeface="Calibri"/>
              </a:rPr>
              <a:t>i</a:t>
            </a:r>
            <a:r>
              <a:rPr dirty="0" sz="1500" spc="-10">
                <a:latin typeface="Calibri"/>
                <a:cs typeface="Calibri"/>
              </a:rPr>
              <a:t>Lymphadenectomy was </a:t>
            </a:r>
            <a:r>
              <a:rPr dirty="0" sz="1500" spc="-5">
                <a:latin typeface="Calibri"/>
                <a:cs typeface="Calibri"/>
              </a:rPr>
              <a:t>performed </a:t>
            </a:r>
            <a:r>
              <a:rPr dirty="0" sz="1500">
                <a:latin typeface="Calibri"/>
                <a:cs typeface="Calibri"/>
              </a:rPr>
              <a:t>in 91/154</a:t>
            </a:r>
            <a:r>
              <a:rPr dirty="0" sz="1500" spc="25">
                <a:latin typeface="Calibri"/>
                <a:cs typeface="Calibri"/>
              </a:rPr>
              <a:t> </a:t>
            </a:r>
            <a:r>
              <a:rPr dirty="0" sz="1500" spc="-5">
                <a:latin typeface="Calibri"/>
                <a:cs typeface="Calibri"/>
              </a:rPr>
              <a:t>patients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87796" y="2857098"/>
            <a:ext cx="3947160" cy="2832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00" spc="-10" b="1">
                <a:latin typeface="Calibri"/>
                <a:cs typeface="Calibri"/>
              </a:rPr>
              <a:t>MTV delineated by </a:t>
            </a:r>
            <a:r>
              <a:rPr dirty="0" sz="1700" spc="-15" b="1">
                <a:latin typeface="Calibri"/>
                <a:cs typeface="Calibri"/>
              </a:rPr>
              <a:t>different </a:t>
            </a:r>
            <a:r>
              <a:rPr dirty="0" sz="1700" spc="-10" b="1">
                <a:latin typeface="Calibri"/>
                <a:cs typeface="Calibri"/>
              </a:rPr>
              <a:t>SUV</a:t>
            </a:r>
            <a:r>
              <a:rPr dirty="0" sz="1700" b="1">
                <a:latin typeface="Calibri"/>
                <a:cs typeface="Calibri"/>
              </a:rPr>
              <a:t> </a:t>
            </a:r>
            <a:r>
              <a:rPr dirty="0" sz="1700" spc="-10" b="1">
                <a:latin typeface="Calibri"/>
                <a:cs typeface="Calibri"/>
              </a:rPr>
              <a:t>thresholds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2024-12-13T08:01:23Z</dcterms:created>
  <dcterms:modified xsi:type="dcterms:W3CDTF">2024-12-13T08:01:23Z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2024-11-15T00:00:00Z</vt:filetime>
  </property>
  <property fmtid="{D5CDD505-2E9C-101B-9397-08002B2CF9AE}" pid="3" name="LastSaved">
    <vt:filetime>2024-12-13T00:00:00Z</vt:filetime>
  </property>
</Properties>
</file>