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4224000"/>
  <p:notesSz cx="20104100" cy="1422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9440"/>
            <a:ext cx="17088486" cy="298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5440"/>
            <a:ext cx="14072870" cy="355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643640"/>
            <a:ext cx="20103465" cy="11576685"/>
          </a:xfrm>
          <a:custGeom>
            <a:avLst/>
            <a:gdLst/>
            <a:ahLst/>
            <a:cxnLst/>
            <a:rect l="l" t="t" r="r" b="b"/>
            <a:pathLst>
              <a:path w="20103465" h="11576685">
                <a:moveTo>
                  <a:pt x="20103384" y="11576658"/>
                </a:moveTo>
                <a:lnTo>
                  <a:pt x="20103384" y="0"/>
                </a:lnTo>
                <a:lnTo>
                  <a:pt x="0" y="0"/>
                </a:lnTo>
                <a:lnTo>
                  <a:pt x="0" y="11576658"/>
                </a:lnTo>
                <a:lnTo>
                  <a:pt x="20103384" y="11576658"/>
                </a:lnTo>
                <a:close/>
              </a:path>
            </a:pathLst>
          </a:custGeom>
          <a:solidFill>
            <a:srgbClr val="FDF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0"/>
            <a:ext cx="20104100" cy="2630805"/>
          </a:xfrm>
          <a:custGeom>
            <a:avLst/>
            <a:gdLst/>
            <a:ahLst/>
            <a:cxnLst/>
            <a:rect l="l" t="t" r="r" b="b"/>
            <a:pathLst>
              <a:path w="20104100" h="2630805">
                <a:moveTo>
                  <a:pt x="0" y="2630208"/>
                </a:moveTo>
                <a:lnTo>
                  <a:pt x="20103802" y="2630208"/>
                </a:lnTo>
                <a:lnTo>
                  <a:pt x="20103802" y="0"/>
                </a:lnTo>
                <a:lnTo>
                  <a:pt x="0" y="0"/>
                </a:lnTo>
                <a:lnTo>
                  <a:pt x="0" y="2630208"/>
                </a:lnTo>
                <a:close/>
              </a:path>
            </a:pathLst>
          </a:custGeom>
          <a:solidFill>
            <a:srgbClr val="761A1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553953" y="13358097"/>
            <a:ext cx="3683772" cy="16985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557640" y="13039459"/>
            <a:ext cx="809746" cy="81152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2685" y="337018"/>
            <a:ext cx="19018728" cy="1454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1520"/>
            <a:ext cx="18093690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3228320"/>
            <a:ext cx="6433312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aria.Einarsen@student.uib.no" TargetMode="External"/><Relationship Id="rId3" Type="http://schemas.openxmlformats.org/officeDocument/2006/relationships/hyperlink" Target="https://www.studenterspor.no/kropp-sex-og-identitet/hvilken-prevensjon-passer-best-for-meg/4490a" TargetMode="External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685" y="337018"/>
            <a:ext cx="14648180" cy="1454150"/>
          </a:xfrm>
          <a:prstGeom prst="rect"/>
        </p:spPr>
        <p:txBody>
          <a:bodyPr wrap="square" lIns="0" tIns="170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pc="5"/>
              <a:t>Sosiale </a:t>
            </a:r>
            <a:r>
              <a:rPr dirty="0" spc="-5"/>
              <a:t>ulikheter </a:t>
            </a:r>
            <a:r>
              <a:rPr dirty="0" spc="5"/>
              <a:t>i </a:t>
            </a:r>
            <a:r>
              <a:rPr dirty="0" spc="-5"/>
              <a:t>prevensjonsbruk </a:t>
            </a:r>
            <a:r>
              <a:rPr dirty="0" spc="5"/>
              <a:t>i </a:t>
            </a:r>
            <a:r>
              <a:rPr dirty="0"/>
              <a:t>Kambodsja</a:t>
            </a: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2150"/>
              <a:t>En</a:t>
            </a:r>
            <a:r>
              <a:rPr dirty="0" sz="2150" spc="-5"/>
              <a:t> tverrsnittsstudie.</a:t>
            </a:r>
            <a:endParaRPr sz="2150"/>
          </a:p>
        </p:txBody>
      </p:sp>
      <p:sp>
        <p:nvSpPr>
          <p:cNvPr id="3" name="object 3"/>
          <p:cNvSpPr txBox="1"/>
          <p:nvPr/>
        </p:nvSpPr>
        <p:spPr>
          <a:xfrm>
            <a:off x="16764096" y="1219860"/>
            <a:ext cx="2807970" cy="85979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r" marL="12700" marR="5080" indent="1144270">
              <a:lnSpc>
                <a:spcPct val="100099"/>
              </a:lnSpc>
              <a:spcBef>
                <a:spcPts val="114"/>
              </a:spcBef>
            </a:pPr>
            <a:r>
              <a:rPr dirty="0" sz="2050" spc="5" b="1">
                <a:solidFill>
                  <a:srgbClr val="FFFFFF"/>
                </a:solidFill>
                <a:latin typeface="Calibri"/>
                <a:cs typeface="Calibri"/>
              </a:rPr>
              <a:t>Maria</a:t>
            </a:r>
            <a:r>
              <a:rPr dirty="0" sz="2050" spc="-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b="1">
                <a:solidFill>
                  <a:srgbClr val="FFFFFF"/>
                </a:solidFill>
                <a:latin typeface="Calibri"/>
                <a:cs typeface="Calibri"/>
              </a:rPr>
              <a:t>Einarsen </a:t>
            </a:r>
            <a:r>
              <a:rPr dirty="0" sz="20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Universitet</a:t>
            </a:r>
            <a:r>
              <a:rPr dirty="0" sz="17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1700" spc="-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Bergen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Ma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r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ia.Ein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a</a:t>
            </a:r>
            <a:r>
              <a:rPr dirty="0" sz="1700" spc="-4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r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sen@</a:t>
            </a:r>
            <a:r>
              <a:rPr dirty="0" sz="1700" spc="-3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s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tud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e</a:t>
            </a:r>
            <a:r>
              <a:rPr dirty="0" sz="1700" spc="-3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n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t.uib.no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7032" y="3047229"/>
            <a:ext cx="4337685" cy="377825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2050" b="1">
                <a:solidFill>
                  <a:srgbClr val="252525"/>
                </a:solidFill>
                <a:latin typeface="Calibri"/>
                <a:cs typeface="Calibri"/>
              </a:rPr>
              <a:t>Introduksjon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101499"/>
              </a:lnSpc>
              <a:spcBef>
                <a:spcPts val="15"/>
              </a:spcBef>
            </a:pP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Tilgang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til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bruk </a:t>
            </a:r>
            <a:r>
              <a:rPr dirty="0" sz="1850" spc="-10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prevensjon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er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et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viktig 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element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i </a:t>
            </a:r>
            <a:r>
              <a:rPr dirty="0" sz="1850" spc="-5">
                <a:solidFill>
                  <a:srgbClr val="252525"/>
                </a:solidFill>
                <a:latin typeface="Calibri"/>
                <a:cs typeface="Calibri"/>
              </a:rPr>
              <a:t>ivaretakelsen </a:t>
            </a:r>
            <a:r>
              <a:rPr dirty="0" sz="1850" spc="-10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kvinners seksuelle 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reproduktive rettigheter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helse. Over 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en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femtedel </a:t>
            </a:r>
            <a:r>
              <a:rPr dirty="0" sz="1850" spc="-10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verdens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kvinnelige 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befolkning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mangler dekning </a:t>
            </a:r>
            <a:r>
              <a:rPr dirty="0" sz="1850" spc="15">
                <a:solidFill>
                  <a:srgbClr val="252525"/>
                </a:solidFill>
                <a:latin typeface="Calibri"/>
                <a:cs typeface="Calibri"/>
              </a:rPr>
              <a:t>med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moderne 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prevensjon.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Udekket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behov </a:t>
            </a:r>
            <a:r>
              <a:rPr dirty="0" sz="1850" spc="-5">
                <a:solidFill>
                  <a:srgbClr val="252525"/>
                </a:solidFill>
                <a:latin typeface="Calibri"/>
                <a:cs typeface="Calibri"/>
              </a:rPr>
              <a:t>for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moderne 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prevensjon rammer særlig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kvinner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i </a:t>
            </a:r>
            <a:r>
              <a:rPr dirty="0" sz="1850" spc="-5">
                <a:solidFill>
                  <a:srgbClr val="252525"/>
                </a:solidFill>
                <a:latin typeface="Calibri"/>
                <a:cs typeface="Calibri"/>
              </a:rPr>
              <a:t>lav-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og  mellominntektsland. </a:t>
            </a:r>
            <a:r>
              <a:rPr dirty="0" sz="1850" spc="-5">
                <a:solidFill>
                  <a:srgbClr val="252525"/>
                </a:solidFill>
                <a:latin typeface="Calibri"/>
                <a:cs typeface="Calibri"/>
              </a:rPr>
              <a:t>Udekket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behov </a:t>
            </a:r>
            <a:r>
              <a:rPr dirty="0" sz="1850" spc="-10">
                <a:solidFill>
                  <a:srgbClr val="252525"/>
                </a:solidFill>
                <a:latin typeface="Calibri"/>
                <a:cs typeface="Calibri"/>
              </a:rPr>
              <a:t>for 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prevensjon har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mange </a:t>
            </a:r>
            <a:r>
              <a:rPr dirty="0" sz="1850" spc="-10">
                <a:solidFill>
                  <a:srgbClr val="252525"/>
                </a:solidFill>
                <a:latin typeface="Calibri"/>
                <a:cs typeface="Calibri"/>
              </a:rPr>
              <a:t>konsekvenser,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kan 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ramme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både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utdanning-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yrkesliv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og 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økonomi,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samt </a:t>
            </a:r>
            <a:r>
              <a:rPr dirty="0" sz="1850" spc="-10">
                <a:solidFill>
                  <a:srgbClr val="252525"/>
                </a:solidFill>
                <a:latin typeface="Calibri"/>
                <a:cs typeface="Calibri"/>
              </a:rPr>
              <a:t>føre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til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høyere abortrate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og  mødredødelighet.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7032" y="7202004"/>
            <a:ext cx="80010" cy="2832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13363" y="2989089"/>
            <a:ext cx="4692015" cy="157162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1850" spc="10" b="1">
                <a:solidFill>
                  <a:srgbClr val="252525"/>
                </a:solidFill>
                <a:latin typeface="Calibri"/>
                <a:cs typeface="Calibri"/>
              </a:rPr>
              <a:t>Målsetning med</a:t>
            </a:r>
            <a:r>
              <a:rPr dirty="0" sz="1850" spc="5" b="1">
                <a:solidFill>
                  <a:srgbClr val="252525"/>
                </a:solidFill>
                <a:latin typeface="Calibri"/>
                <a:cs typeface="Calibri"/>
              </a:rPr>
              <a:t> studien</a:t>
            </a:r>
            <a:endParaRPr sz="1850">
              <a:latin typeface="Calibri"/>
              <a:cs typeface="Calibri"/>
            </a:endParaRPr>
          </a:p>
          <a:p>
            <a:pPr marL="12700" marR="5080">
              <a:lnSpc>
                <a:spcPct val="101600"/>
              </a:lnSpc>
              <a:spcBef>
                <a:spcPts val="450"/>
              </a:spcBef>
            </a:pP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Hensikten </a:t>
            </a:r>
            <a:r>
              <a:rPr dirty="0" sz="1850" spc="15">
                <a:solidFill>
                  <a:srgbClr val="252525"/>
                </a:solidFill>
                <a:latin typeface="Calibri"/>
                <a:cs typeface="Calibri"/>
              </a:rPr>
              <a:t>med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studien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var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å </a:t>
            </a:r>
            <a:r>
              <a:rPr dirty="0" sz="1850" spc="-5">
                <a:solidFill>
                  <a:srgbClr val="252525"/>
                </a:solidFill>
                <a:latin typeface="Calibri"/>
                <a:cs typeface="Calibri"/>
              </a:rPr>
              <a:t>undersøke hvordan  bruken </a:t>
            </a:r>
            <a:r>
              <a:rPr dirty="0" sz="1850" spc="-10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moderne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prevensjon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varierte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mellom  </a:t>
            </a:r>
            <a:r>
              <a:rPr dirty="0" sz="1850" spc="-10">
                <a:solidFill>
                  <a:srgbClr val="252525"/>
                </a:solidFill>
                <a:latin typeface="Calibri"/>
                <a:cs typeface="Calibri"/>
              </a:rPr>
              <a:t>ulike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sosioøkonomiske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grupper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i Kambodsja i 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2021-2022.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13363" y="4893855"/>
            <a:ext cx="4482465" cy="3124835"/>
          </a:xfrm>
          <a:prstGeom prst="rect">
            <a:avLst/>
          </a:prstGeom>
        </p:spPr>
        <p:txBody>
          <a:bodyPr wrap="square" lIns="0" tIns="895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dirty="0" sz="2050" b="1">
                <a:solidFill>
                  <a:srgbClr val="252525"/>
                </a:solidFill>
                <a:latin typeface="Calibri"/>
                <a:cs typeface="Calibri"/>
              </a:rPr>
              <a:t>Metode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101499"/>
              </a:lnSpc>
              <a:spcBef>
                <a:spcPts val="530"/>
              </a:spcBef>
            </a:pP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Det ble </a:t>
            </a:r>
            <a:r>
              <a:rPr dirty="0" sz="1850" spc="-5">
                <a:solidFill>
                  <a:srgbClr val="252525"/>
                </a:solidFill>
                <a:latin typeface="Calibri"/>
                <a:cs typeface="Calibri"/>
              </a:rPr>
              <a:t>benyttet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tverrsnittsdata </a:t>
            </a:r>
            <a:r>
              <a:rPr dirty="0" sz="1850" spc="-5">
                <a:solidFill>
                  <a:srgbClr val="252525"/>
                </a:solidFill>
                <a:latin typeface="Calibri"/>
                <a:cs typeface="Calibri"/>
              </a:rPr>
              <a:t>fra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DHS- 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undersøkelsen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I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2021 – 2022. </a:t>
            </a:r>
            <a:r>
              <a:rPr dirty="0" sz="1850" spc="-5">
                <a:solidFill>
                  <a:srgbClr val="252525"/>
                </a:solidFill>
                <a:latin typeface="Calibri"/>
                <a:cs typeface="Calibri"/>
              </a:rPr>
              <a:t>Dette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inkluderte 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et utvalg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på 12098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seksuelt aktive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kvinner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I 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aldermen 15-49</a:t>
            </a:r>
            <a:r>
              <a:rPr dirty="0" sz="1850" spc="-15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850" spc="-60">
                <a:solidFill>
                  <a:srgbClr val="252525"/>
                </a:solidFill>
                <a:latin typeface="Calibri"/>
                <a:cs typeface="Calibri"/>
              </a:rPr>
              <a:t>år.</a:t>
            </a:r>
            <a:endParaRPr sz="1850">
              <a:latin typeface="Calibri"/>
              <a:cs typeface="Calibri"/>
            </a:endParaRPr>
          </a:p>
          <a:p>
            <a:pPr marL="12700" marR="190500">
              <a:lnSpc>
                <a:spcPct val="101600"/>
              </a:lnSpc>
              <a:spcBef>
                <a:spcPts val="509"/>
              </a:spcBef>
            </a:pP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Det ble gjennomført logbinomiske  regresjonsanalyser </a:t>
            </a:r>
            <a:r>
              <a:rPr dirty="0" sz="1850" spc="-5">
                <a:solidFill>
                  <a:srgbClr val="252525"/>
                </a:solidFill>
                <a:latin typeface="Calibri"/>
                <a:cs typeface="Calibri"/>
              </a:rPr>
              <a:t>hvor udekket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behov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og  moderne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prevensjon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var </a:t>
            </a:r>
            <a:r>
              <a:rPr dirty="0" sz="1850" spc="-10">
                <a:solidFill>
                  <a:srgbClr val="252525"/>
                </a:solidFill>
                <a:latin typeface="Calibri"/>
                <a:cs typeface="Calibri"/>
              </a:rPr>
              <a:t>utfallsvariabler.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De  uavhengige variablene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som ble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inkludert </a:t>
            </a:r>
            <a:r>
              <a:rPr dirty="0" sz="1850" spc="-5">
                <a:solidFill>
                  <a:srgbClr val="252525"/>
                </a:solidFill>
                <a:latin typeface="Calibri"/>
                <a:cs typeface="Calibri"/>
              </a:rPr>
              <a:t>var  </a:t>
            </a:r>
            <a:r>
              <a:rPr dirty="0" sz="1850" spc="-20">
                <a:solidFill>
                  <a:srgbClr val="252525"/>
                </a:solidFill>
                <a:latin typeface="Calibri"/>
                <a:cs typeface="Calibri"/>
              </a:rPr>
              <a:t>alder, </a:t>
            </a:r>
            <a:r>
              <a:rPr dirty="0" sz="1850">
                <a:solidFill>
                  <a:srgbClr val="252525"/>
                </a:solidFill>
                <a:latin typeface="Calibri"/>
                <a:cs typeface="Calibri"/>
              </a:rPr>
              <a:t>bosted </a:t>
            </a:r>
            <a:r>
              <a:rPr dirty="0" sz="1850" spc="10">
                <a:solidFill>
                  <a:srgbClr val="252525"/>
                </a:solidFill>
                <a:latin typeface="Calibri"/>
                <a:cs typeface="Calibri"/>
              </a:rPr>
              <a:t>og</a:t>
            </a:r>
            <a:r>
              <a:rPr dirty="0" sz="1850" spc="35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850" spc="5">
                <a:solidFill>
                  <a:srgbClr val="252525"/>
                </a:solidFill>
                <a:latin typeface="Calibri"/>
                <a:cs typeface="Calibri"/>
              </a:rPr>
              <a:t>utdanning.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181894" y="7655044"/>
            <a:ext cx="1140460" cy="3409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2050" spc="-10" b="1">
                <a:solidFill>
                  <a:srgbClr val="252525"/>
                </a:solidFill>
                <a:latin typeface="Calibri"/>
                <a:cs typeface="Calibri"/>
              </a:rPr>
              <a:t>Resultater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181894" y="8151027"/>
            <a:ext cx="4568825" cy="17430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1600"/>
              </a:lnSpc>
              <a:spcBef>
                <a:spcPts val="90"/>
              </a:spcBef>
            </a:pPr>
            <a:r>
              <a:rPr dirty="0" sz="1850" spc="5">
                <a:latin typeface="Calibri"/>
                <a:cs typeface="Calibri"/>
              </a:rPr>
              <a:t>Hovedfunnene i studiene </a:t>
            </a:r>
            <a:r>
              <a:rPr dirty="0" sz="1850" spc="-5">
                <a:latin typeface="Calibri"/>
                <a:cs typeface="Calibri"/>
              </a:rPr>
              <a:t>var </a:t>
            </a:r>
            <a:r>
              <a:rPr dirty="0" sz="1850" spc="10">
                <a:latin typeface="Calibri"/>
                <a:cs typeface="Calibri"/>
              </a:rPr>
              <a:t>en </a:t>
            </a:r>
            <a:r>
              <a:rPr dirty="0" sz="1850" spc="-5">
                <a:latin typeface="Calibri"/>
                <a:cs typeface="Calibri"/>
              </a:rPr>
              <a:t>lavere </a:t>
            </a:r>
            <a:r>
              <a:rPr dirty="0" sz="1850" spc="5">
                <a:latin typeface="Calibri"/>
                <a:cs typeface="Calibri"/>
              </a:rPr>
              <a:t>bruk </a:t>
            </a:r>
            <a:r>
              <a:rPr dirty="0" sz="1850" spc="-5">
                <a:latin typeface="Calibri"/>
                <a:cs typeface="Calibri"/>
              </a:rPr>
              <a:t>av  </a:t>
            </a:r>
            <a:r>
              <a:rPr dirty="0" sz="1850" spc="10">
                <a:latin typeface="Calibri"/>
                <a:cs typeface="Calibri"/>
              </a:rPr>
              <a:t>moderne </a:t>
            </a:r>
            <a:r>
              <a:rPr dirty="0" sz="1850" spc="5">
                <a:latin typeface="Calibri"/>
                <a:cs typeface="Calibri"/>
              </a:rPr>
              <a:t>prevensjon ved </a:t>
            </a:r>
            <a:r>
              <a:rPr dirty="0" sz="1850">
                <a:latin typeface="Calibri"/>
                <a:cs typeface="Calibri"/>
              </a:rPr>
              <a:t>høyere </a:t>
            </a:r>
            <a:r>
              <a:rPr dirty="0" sz="1850" spc="5">
                <a:latin typeface="Calibri"/>
                <a:cs typeface="Calibri"/>
              </a:rPr>
              <a:t>utdanning, og  </a:t>
            </a:r>
            <a:r>
              <a:rPr dirty="0" sz="1850" spc="10">
                <a:latin typeface="Calibri"/>
                <a:cs typeface="Calibri"/>
              </a:rPr>
              <a:t>en </a:t>
            </a:r>
            <a:r>
              <a:rPr dirty="0" sz="1850">
                <a:latin typeface="Calibri"/>
                <a:cs typeface="Calibri"/>
              </a:rPr>
              <a:t>høyere </a:t>
            </a:r>
            <a:r>
              <a:rPr dirty="0" sz="1850" spc="5">
                <a:latin typeface="Calibri"/>
                <a:cs typeface="Calibri"/>
              </a:rPr>
              <a:t>bruk </a:t>
            </a:r>
            <a:r>
              <a:rPr dirty="0" sz="1850" spc="-5">
                <a:latin typeface="Calibri"/>
                <a:cs typeface="Calibri"/>
              </a:rPr>
              <a:t>av </a:t>
            </a:r>
            <a:r>
              <a:rPr dirty="0" sz="1850" spc="10">
                <a:latin typeface="Calibri"/>
                <a:cs typeface="Calibri"/>
              </a:rPr>
              <a:t>moderne </a:t>
            </a:r>
            <a:r>
              <a:rPr dirty="0" sz="1850" spc="5">
                <a:latin typeface="Calibri"/>
                <a:cs typeface="Calibri"/>
              </a:rPr>
              <a:t>prevensjon i </a:t>
            </a:r>
            <a:r>
              <a:rPr dirty="0" sz="1850">
                <a:latin typeface="Calibri"/>
                <a:cs typeface="Calibri"/>
              </a:rPr>
              <a:t>rurale  </a:t>
            </a:r>
            <a:r>
              <a:rPr dirty="0" sz="1850" spc="-20">
                <a:latin typeface="Calibri"/>
                <a:cs typeface="Calibri"/>
              </a:rPr>
              <a:t>områder. </a:t>
            </a:r>
            <a:r>
              <a:rPr dirty="0" sz="1850">
                <a:latin typeface="Calibri"/>
                <a:cs typeface="Calibri"/>
              </a:rPr>
              <a:t>Bruken </a:t>
            </a:r>
            <a:r>
              <a:rPr dirty="0" sz="1850" spc="-10">
                <a:latin typeface="Calibri"/>
                <a:cs typeface="Calibri"/>
              </a:rPr>
              <a:t>av </a:t>
            </a:r>
            <a:r>
              <a:rPr dirty="0" sz="1850" spc="10">
                <a:latin typeface="Calibri"/>
                <a:cs typeface="Calibri"/>
              </a:rPr>
              <a:t>moderne </a:t>
            </a:r>
            <a:r>
              <a:rPr dirty="0" sz="1850" spc="5">
                <a:latin typeface="Calibri"/>
                <a:cs typeface="Calibri"/>
              </a:rPr>
              <a:t>prevensjon </a:t>
            </a:r>
            <a:r>
              <a:rPr dirty="0" sz="1850" spc="-5">
                <a:latin typeface="Calibri"/>
                <a:cs typeface="Calibri"/>
              </a:rPr>
              <a:t>økte  </a:t>
            </a:r>
            <a:r>
              <a:rPr dirty="0" sz="1850" spc="10">
                <a:latin typeface="Calibri"/>
                <a:cs typeface="Calibri"/>
              </a:rPr>
              <a:t>noe </a:t>
            </a:r>
            <a:r>
              <a:rPr dirty="0" sz="1850" spc="15">
                <a:latin typeface="Calibri"/>
                <a:cs typeface="Calibri"/>
              </a:rPr>
              <a:t>med </a:t>
            </a:r>
            <a:r>
              <a:rPr dirty="0" sz="1850">
                <a:latin typeface="Calibri"/>
                <a:cs typeface="Calibri"/>
              </a:rPr>
              <a:t>økende </a:t>
            </a:r>
            <a:r>
              <a:rPr dirty="0" sz="1850" spc="-20">
                <a:latin typeface="Calibri"/>
                <a:cs typeface="Calibri"/>
              </a:rPr>
              <a:t>alder, </a:t>
            </a:r>
            <a:r>
              <a:rPr dirty="0" sz="1850" spc="15">
                <a:latin typeface="Calibri"/>
                <a:cs typeface="Calibri"/>
              </a:rPr>
              <a:t>men </a:t>
            </a:r>
            <a:r>
              <a:rPr dirty="0" sz="1850">
                <a:latin typeface="Calibri"/>
                <a:cs typeface="Calibri"/>
              </a:rPr>
              <a:t>falt </a:t>
            </a:r>
            <a:r>
              <a:rPr dirty="0" sz="1850" spc="5">
                <a:latin typeface="Calibri"/>
                <a:cs typeface="Calibri"/>
              </a:rPr>
              <a:t>i </a:t>
            </a:r>
            <a:r>
              <a:rPr dirty="0" sz="1850" spc="10">
                <a:latin typeface="Calibri"/>
                <a:cs typeface="Calibri"/>
              </a:rPr>
              <a:t>de </a:t>
            </a:r>
            <a:r>
              <a:rPr dirty="0" sz="1850">
                <a:latin typeface="Calibri"/>
                <a:cs typeface="Calibri"/>
              </a:rPr>
              <a:t>eldste  </a:t>
            </a:r>
            <a:r>
              <a:rPr dirty="0" sz="1850" spc="5">
                <a:latin typeface="Calibri"/>
                <a:cs typeface="Calibri"/>
              </a:rPr>
              <a:t>aldersgruppene.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181894" y="10047819"/>
            <a:ext cx="4446270" cy="335343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70485">
              <a:lnSpc>
                <a:spcPct val="101499"/>
              </a:lnSpc>
              <a:spcBef>
                <a:spcPts val="90"/>
              </a:spcBef>
            </a:pPr>
            <a:r>
              <a:rPr dirty="0" sz="1850">
                <a:latin typeface="Calibri"/>
                <a:cs typeface="Calibri"/>
              </a:rPr>
              <a:t>For </a:t>
            </a:r>
            <a:r>
              <a:rPr dirty="0" sz="1850" spc="-5">
                <a:latin typeface="Calibri"/>
                <a:cs typeface="Calibri"/>
              </a:rPr>
              <a:t>udekket </a:t>
            </a:r>
            <a:r>
              <a:rPr dirty="0" sz="1850" spc="5">
                <a:latin typeface="Calibri"/>
                <a:cs typeface="Calibri"/>
              </a:rPr>
              <a:t>behov </a:t>
            </a:r>
            <a:r>
              <a:rPr dirty="0" sz="1850" spc="-5">
                <a:latin typeface="Calibri"/>
                <a:cs typeface="Calibri"/>
              </a:rPr>
              <a:t>var </a:t>
            </a:r>
            <a:r>
              <a:rPr dirty="0" sz="1850">
                <a:latin typeface="Calibri"/>
                <a:cs typeface="Calibri"/>
              </a:rPr>
              <a:t>prevalensen </a:t>
            </a:r>
            <a:r>
              <a:rPr dirty="0" sz="1850" spc="-5">
                <a:latin typeface="Calibri"/>
                <a:cs typeface="Calibri"/>
              </a:rPr>
              <a:t>lavere for  </a:t>
            </a:r>
            <a:r>
              <a:rPr dirty="0" sz="1850" spc="10">
                <a:latin typeface="Calibri"/>
                <a:cs typeface="Calibri"/>
              </a:rPr>
              <a:t>dem </a:t>
            </a:r>
            <a:r>
              <a:rPr dirty="0" sz="1850" spc="15">
                <a:latin typeface="Calibri"/>
                <a:cs typeface="Calibri"/>
              </a:rPr>
              <a:t>med </a:t>
            </a:r>
            <a:r>
              <a:rPr dirty="0" sz="1850" spc="5">
                <a:latin typeface="Calibri"/>
                <a:cs typeface="Calibri"/>
              </a:rPr>
              <a:t>høy utdanning sammenlignet </a:t>
            </a:r>
            <a:r>
              <a:rPr dirty="0" sz="1850" spc="15">
                <a:latin typeface="Calibri"/>
                <a:cs typeface="Calibri"/>
              </a:rPr>
              <a:t>med  </a:t>
            </a:r>
            <a:r>
              <a:rPr dirty="0" sz="1850" spc="-40">
                <a:latin typeface="Calibri"/>
                <a:cs typeface="Calibri"/>
              </a:rPr>
              <a:t>lav. </a:t>
            </a:r>
            <a:r>
              <a:rPr dirty="0" sz="1850" spc="5">
                <a:latin typeface="Calibri"/>
                <a:cs typeface="Calibri"/>
              </a:rPr>
              <a:t>Det ble funnet </a:t>
            </a:r>
            <a:r>
              <a:rPr dirty="0" sz="1850" spc="10">
                <a:latin typeface="Calibri"/>
                <a:cs typeface="Calibri"/>
              </a:rPr>
              <a:t>en </a:t>
            </a:r>
            <a:r>
              <a:rPr dirty="0" sz="1850">
                <a:latin typeface="Calibri"/>
                <a:cs typeface="Calibri"/>
              </a:rPr>
              <a:t>høyere prevalens </a:t>
            </a:r>
            <a:r>
              <a:rPr dirty="0" sz="1850" spc="-5">
                <a:latin typeface="Calibri"/>
                <a:cs typeface="Calibri"/>
              </a:rPr>
              <a:t>av  udekket </a:t>
            </a:r>
            <a:r>
              <a:rPr dirty="0" sz="1850" spc="5">
                <a:latin typeface="Calibri"/>
                <a:cs typeface="Calibri"/>
              </a:rPr>
              <a:t>behov i </a:t>
            </a:r>
            <a:r>
              <a:rPr dirty="0" sz="1850" spc="10">
                <a:latin typeface="Calibri"/>
                <a:cs typeface="Calibri"/>
              </a:rPr>
              <a:t>de </a:t>
            </a:r>
            <a:r>
              <a:rPr dirty="0" sz="1850">
                <a:latin typeface="Calibri"/>
                <a:cs typeface="Calibri"/>
              </a:rPr>
              <a:t>eldste </a:t>
            </a:r>
            <a:r>
              <a:rPr dirty="0" sz="1850" spc="5">
                <a:latin typeface="Calibri"/>
                <a:cs typeface="Calibri"/>
              </a:rPr>
              <a:t>aldersgruppene. I  </a:t>
            </a:r>
            <a:r>
              <a:rPr dirty="0" sz="1850" spc="10">
                <a:latin typeface="Calibri"/>
                <a:cs typeface="Calibri"/>
              </a:rPr>
              <a:t>tillegg </a:t>
            </a:r>
            <a:r>
              <a:rPr dirty="0" sz="1850" spc="-5">
                <a:latin typeface="Calibri"/>
                <a:cs typeface="Calibri"/>
              </a:rPr>
              <a:t>var </a:t>
            </a:r>
            <a:r>
              <a:rPr dirty="0" sz="1850" spc="5">
                <a:latin typeface="Calibri"/>
                <a:cs typeface="Calibri"/>
              </a:rPr>
              <a:t>det </a:t>
            </a:r>
            <a:r>
              <a:rPr dirty="0" sz="1850">
                <a:latin typeface="Calibri"/>
                <a:cs typeface="Calibri"/>
              </a:rPr>
              <a:t>høyere prevalens </a:t>
            </a:r>
            <a:r>
              <a:rPr dirty="0" sz="1850" spc="-5">
                <a:latin typeface="Calibri"/>
                <a:cs typeface="Calibri"/>
              </a:rPr>
              <a:t>av udekket  </a:t>
            </a:r>
            <a:r>
              <a:rPr dirty="0" sz="1850" spc="5">
                <a:latin typeface="Calibri"/>
                <a:cs typeface="Calibri"/>
              </a:rPr>
              <a:t>behov </a:t>
            </a:r>
            <a:r>
              <a:rPr dirty="0" sz="1850" spc="-10">
                <a:latin typeface="Calibri"/>
                <a:cs typeface="Calibri"/>
              </a:rPr>
              <a:t>for </a:t>
            </a:r>
            <a:r>
              <a:rPr dirty="0" sz="1850" spc="10">
                <a:latin typeface="Calibri"/>
                <a:cs typeface="Calibri"/>
              </a:rPr>
              <a:t>dem </a:t>
            </a:r>
            <a:r>
              <a:rPr dirty="0" sz="1850" spc="5">
                <a:latin typeface="Calibri"/>
                <a:cs typeface="Calibri"/>
              </a:rPr>
              <a:t>i </a:t>
            </a:r>
            <a:r>
              <a:rPr dirty="0" sz="1850">
                <a:latin typeface="Calibri"/>
                <a:cs typeface="Calibri"/>
              </a:rPr>
              <a:t>rurale </a:t>
            </a:r>
            <a:r>
              <a:rPr dirty="0" sz="1850" spc="-5">
                <a:latin typeface="Calibri"/>
                <a:cs typeface="Calibri"/>
              </a:rPr>
              <a:t>strøk.</a:t>
            </a:r>
            <a:endParaRPr sz="1850">
              <a:latin typeface="Calibri"/>
              <a:cs typeface="Calibri"/>
            </a:endParaRPr>
          </a:p>
          <a:p>
            <a:pPr marL="12700" marR="5080">
              <a:lnSpc>
                <a:spcPct val="101499"/>
              </a:lnSpc>
              <a:spcBef>
                <a:spcPts val="1410"/>
              </a:spcBef>
            </a:pPr>
            <a:r>
              <a:rPr dirty="0" sz="1850">
                <a:latin typeface="Calibri"/>
                <a:cs typeface="Calibri"/>
              </a:rPr>
              <a:t>Bruken </a:t>
            </a:r>
            <a:r>
              <a:rPr dirty="0" sz="1850" spc="-10">
                <a:latin typeface="Calibri"/>
                <a:cs typeface="Calibri"/>
              </a:rPr>
              <a:t>av </a:t>
            </a:r>
            <a:r>
              <a:rPr dirty="0" sz="1850" spc="10">
                <a:latin typeface="Calibri"/>
                <a:cs typeface="Calibri"/>
              </a:rPr>
              <a:t>moderne </a:t>
            </a:r>
            <a:r>
              <a:rPr dirty="0" sz="1850" spc="5">
                <a:latin typeface="Calibri"/>
                <a:cs typeface="Calibri"/>
              </a:rPr>
              <a:t>prevensjon </a:t>
            </a:r>
            <a:r>
              <a:rPr dirty="0" sz="1850" spc="-5">
                <a:latin typeface="Calibri"/>
                <a:cs typeface="Calibri"/>
              </a:rPr>
              <a:t>var lav </a:t>
            </a:r>
            <a:r>
              <a:rPr dirty="0" sz="1850">
                <a:latin typeface="Calibri"/>
                <a:cs typeface="Calibri"/>
              </a:rPr>
              <a:t>blant  </a:t>
            </a:r>
            <a:r>
              <a:rPr dirty="0" sz="1850" spc="10">
                <a:latin typeface="Calibri"/>
                <a:cs typeface="Calibri"/>
              </a:rPr>
              <a:t>kvinner </a:t>
            </a:r>
            <a:r>
              <a:rPr dirty="0" sz="1850" spc="5">
                <a:latin typeface="Calibri"/>
                <a:cs typeface="Calibri"/>
              </a:rPr>
              <a:t>i alderen 15-19 </a:t>
            </a:r>
            <a:r>
              <a:rPr dirty="0" sz="1850" spc="-50">
                <a:latin typeface="Calibri"/>
                <a:cs typeface="Calibri"/>
              </a:rPr>
              <a:t>år, </a:t>
            </a:r>
            <a:r>
              <a:rPr dirty="0" sz="1850" spc="10">
                <a:latin typeface="Calibri"/>
                <a:cs typeface="Calibri"/>
              </a:rPr>
              <a:t>og her </a:t>
            </a:r>
            <a:r>
              <a:rPr dirty="0" sz="1850" spc="5">
                <a:latin typeface="Calibri"/>
                <a:cs typeface="Calibri"/>
              </a:rPr>
              <a:t>ble det også  funnet </a:t>
            </a:r>
            <a:r>
              <a:rPr dirty="0" sz="1850">
                <a:latin typeface="Calibri"/>
                <a:cs typeface="Calibri"/>
              </a:rPr>
              <a:t>et </a:t>
            </a:r>
            <a:r>
              <a:rPr dirty="0" sz="1850" spc="10">
                <a:latin typeface="Calibri"/>
                <a:cs typeface="Calibri"/>
              </a:rPr>
              <a:t>noe </a:t>
            </a:r>
            <a:r>
              <a:rPr dirty="0" sz="1850">
                <a:latin typeface="Calibri"/>
                <a:cs typeface="Calibri"/>
              </a:rPr>
              <a:t>høyere </a:t>
            </a:r>
            <a:r>
              <a:rPr dirty="0" sz="1850" spc="-5">
                <a:latin typeface="Calibri"/>
                <a:cs typeface="Calibri"/>
              </a:rPr>
              <a:t>udekket </a:t>
            </a:r>
            <a:r>
              <a:rPr dirty="0" sz="1850" spc="-20">
                <a:latin typeface="Calibri"/>
                <a:cs typeface="Calibri"/>
              </a:rPr>
              <a:t>behov. </a:t>
            </a:r>
            <a:r>
              <a:rPr dirty="0" sz="1850" spc="5">
                <a:latin typeface="Calibri"/>
                <a:cs typeface="Calibri"/>
              </a:rPr>
              <a:t>Det </a:t>
            </a:r>
            <a:r>
              <a:rPr dirty="0" sz="1850" spc="-5">
                <a:latin typeface="Calibri"/>
                <a:cs typeface="Calibri"/>
              </a:rPr>
              <a:t>var  </a:t>
            </a:r>
            <a:r>
              <a:rPr dirty="0" sz="1850" spc="-10">
                <a:latin typeface="Calibri"/>
                <a:cs typeface="Calibri"/>
              </a:rPr>
              <a:t>ikke </a:t>
            </a:r>
            <a:r>
              <a:rPr dirty="0" sz="1850" spc="-5">
                <a:latin typeface="Calibri"/>
                <a:cs typeface="Calibri"/>
              </a:rPr>
              <a:t>stor forskjell </a:t>
            </a:r>
            <a:r>
              <a:rPr dirty="0" sz="1850" spc="5">
                <a:latin typeface="Calibri"/>
                <a:cs typeface="Calibri"/>
              </a:rPr>
              <a:t>i </a:t>
            </a:r>
            <a:r>
              <a:rPr dirty="0" sz="1850" spc="10">
                <a:latin typeface="Calibri"/>
                <a:cs typeface="Calibri"/>
              </a:rPr>
              <a:t>moderne </a:t>
            </a:r>
            <a:r>
              <a:rPr dirty="0" sz="1850" spc="5">
                <a:latin typeface="Calibri"/>
                <a:cs typeface="Calibri"/>
              </a:rPr>
              <a:t>prevensjonsbruk  </a:t>
            </a:r>
            <a:r>
              <a:rPr dirty="0" sz="1850" spc="10">
                <a:latin typeface="Calibri"/>
                <a:cs typeface="Calibri"/>
              </a:rPr>
              <a:t>mellom de </a:t>
            </a:r>
            <a:r>
              <a:rPr dirty="0" sz="1850" spc="-10">
                <a:latin typeface="Calibri"/>
                <a:cs typeface="Calibri"/>
              </a:rPr>
              <a:t>ulike </a:t>
            </a:r>
            <a:r>
              <a:rPr dirty="0" sz="1850" spc="5">
                <a:latin typeface="Calibri"/>
                <a:cs typeface="Calibri"/>
              </a:rPr>
              <a:t>velstandsgruppene.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866167" y="4246338"/>
            <a:ext cx="4786630" cy="295910"/>
          </a:xfrm>
          <a:custGeom>
            <a:avLst/>
            <a:gdLst/>
            <a:ahLst/>
            <a:cxnLst/>
            <a:rect l="l" t="t" r="r" b="b"/>
            <a:pathLst>
              <a:path w="4786630" h="295910">
                <a:moveTo>
                  <a:pt x="0" y="295334"/>
                </a:moveTo>
                <a:lnTo>
                  <a:pt x="4786562" y="295334"/>
                </a:lnTo>
                <a:lnTo>
                  <a:pt x="4786562" y="0"/>
                </a:lnTo>
                <a:lnTo>
                  <a:pt x="0" y="0"/>
                </a:lnTo>
                <a:lnTo>
                  <a:pt x="0" y="295334"/>
                </a:lnTo>
                <a:close/>
              </a:path>
            </a:pathLst>
          </a:custGeom>
          <a:ln w="11928">
            <a:solidFill>
              <a:srgbClr val="7E7E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14888953" y="7595211"/>
            <a:ext cx="4549140" cy="2094864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2050" b="1">
                <a:solidFill>
                  <a:srgbClr val="252525"/>
                </a:solidFill>
                <a:latin typeface="Calibri"/>
                <a:cs typeface="Calibri"/>
              </a:rPr>
              <a:t>Konklusjon</a:t>
            </a:r>
            <a:endParaRPr sz="2050">
              <a:latin typeface="Calibri"/>
              <a:cs typeface="Calibri"/>
            </a:endParaRPr>
          </a:p>
          <a:p>
            <a:pPr marL="12700" marR="276860">
              <a:lnSpc>
                <a:spcPct val="110300"/>
              </a:lnSpc>
              <a:spcBef>
                <a:spcPts val="235"/>
              </a:spcBef>
            </a:pPr>
            <a:r>
              <a:rPr dirty="0" sz="2050" spc="-5">
                <a:solidFill>
                  <a:srgbClr val="252525"/>
                </a:solidFill>
                <a:latin typeface="Calibri"/>
                <a:cs typeface="Calibri"/>
              </a:rPr>
              <a:t>Høyere </a:t>
            </a:r>
            <a:r>
              <a:rPr dirty="0" sz="2050">
                <a:solidFill>
                  <a:srgbClr val="252525"/>
                </a:solidFill>
                <a:latin typeface="Calibri"/>
                <a:cs typeface="Calibri"/>
              </a:rPr>
              <a:t>utdanning </a:t>
            </a:r>
            <a:r>
              <a:rPr dirty="0" sz="2050" spc="-5">
                <a:solidFill>
                  <a:srgbClr val="252525"/>
                </a:solidFill>
                <a:latin typeface="Calibri"/>
                <a:cs typeface="Calibri"/>
              </a:rPr>
              <a:t>var </a:t>
            </a:r>
            <a:r>
              <a:rPr dirty="0" sz="2050" spc="5">
                <a:solidFill>
                  <a:srgbClr val="252525"/>
                </a:solidFill>
                <a:latin typeface="Calibri"/>
                <a:cs typeface="Calibri"/>
              </a:rPr>
              <a:t>assosiert </a:t>
            </a:r>
            <a:r>
              <a:rPr dirty="0" sz="2050" spc="10">
                <a:solidFill>
                  <a:srgbClr val="252525"/>
                </a:solidFill>
                <a:latin typeface="Calibri"/>
                <a:cs typeface="Calibri"/>
              </a:rPr>
              <a:t>med  </a:t>
            </a:r>
            <a:r>
              <a:rPr dirty="0" sz="2050" spc="-5">
                <a:solidFill>
                  <a:srgbClr val="252525"/>
                </a:solidFill>
                <a:latin typeface="Calibri"/>
                <a:cs typeface="Calibri"/>
              </a:rPr>
              <a:t>høyere </a:t>
            </a:r>
            <a:r>
              <a:rPr dirty="0" sz="2050">
                <a:solidFill>
                  <a:srgbClr val="252525"/>
                </a:solidFill>
                <a:latin typeface="Calibri"/>
                <a:cs typeface="Calibri"/>
              </a:rPr>
              <a:t>bruk </a:t>
            </a:r>
            <a:r>
              <a:rPr dirty="0" sz="2050" spc="-15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2050">
                <a:solidFill>
                  <a:srgbClr val="252525"/>
                </a:solidFill>
                <a:latin typeface="Calibri"/>
                <a:cs typeface="Calibri"/>
              </a:rPr>
              <a:t>tradisjonell prevensjon.  Ruralt bosted, </a:t>
            </a:r>
            <a:r>
              <a:rPr dirty="0" sz="2050" spc="-10">
                <a:solidFill>
                  <a:srgbClr val="252525"/>
                </a:solidFill>
                <a:latin typeface="Calibri"/>
                <a:cs typeface="Calibri"/>
              </a:rPr>
              <a:t>lavere </a:t>
            </a:r>
            <a:r>
              <a:rPr dirty="0" sz="2050" spc="5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2050" spc="-5">
                <a:solidFill>
                  <a:srgbClr val="252525"/>
                </a:solidFill>
                <a:latin typeface="Calibri"/>
                <a:cs typeface="Calibri"/>
              </a:rPr>
              <a:t>høyere </a:t>
            </a:r>
            <a:r>
              <a:rPr dirty="0" sz="2050" spc="5">
                <a:solidFill>
                  <a:srgbClr val="252525"/>
                </a:solidFill>
                <a:latin typeface="Calibri"/>
                <a:cs typeface="Calibri"/>
              </a:rPr>
              <a:t>alder</a:t>
            </a:r>
            <a:r>
              <a:rPr dirty="0" sz="2050" spc="-4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2050">
                <a:solidFill>
                  <a:srgbClr val="252525"/>
                </a:solidFill>
                <a:latin typeface="Calibri"/>
                <a:cs typeface="Calibri"/>
              </a:rPr>
              <a:t>og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ts val="2480"/>
              </a:lnSpc>
              <a:spcBef>
                <a:spcPts val="90"/>
              </a:spcBef>
            </a:pPr>
            <a:r>
              <a:rPr dirty="0" sz="2050" spc="-10">
                <a:solidFill>
                  <a:srgbClr val="252525"/>
                </a:solidFill>
                <a:latin typeface="Calibri"/>
                <a:cs typeface="Calibri"/>
              </a:rPr>
              <a:t>lavere </a:t>
            </a:r>
            <a:r>
              <a:rPr dirty="0" sz="2050">
                <a:solidFill>
                  <a:srgbClr val="252525"/>
                </a:solidFill>
                <a:latin typeface="Calibri"/>
                <a:cs typeface="Calibri"/>
              </a:rPr>
              <a:t>utdanning </a:t>
            </a:r>
            <a:r>
              <a:rPr dirty="0" sz="2050" spc="-5">
                <a:solidFill>
                  <a:srgbClr val="252525"/>
                </a:solidFill>
                <a:latin typeface="Calibri"/>
                <a:cs typeface="Calibri"/>
              </a:rPr>
              <a:t>var </a:t>
            </a:r>
            <a:r>
              <a:rPr dirty="0" sz="2050" spc="5">
                <a:solidFill>
                  <a:srgbClr val="252525"/>
                </a:solidFill>
                <a:latin typeface="Calibri"/>
                <a:cs typeface="Calibri"/>
              </a:rPr>
              <a:t>assosiert </a:t>
            </a:r>
            <a:r>
              <a:rPr dirty="0" sz="2050" spc="10">
                <a:solidFill>
                  <a:srgbClr val="252525"/>
                </a:solidFill>
                <a:latin typeface="Calibri"/>
                <a:cs typeface="Calibri"/>
              </a:rPr>
              <a:t>med </a:t>
            </a:r>
            <a:r>
              <a:rPr dirty="0" sz="2050" spc="-5">
                <a:solidFill>
                  <a:srgbClr val="252525"/>
                </a:solidFill>
                <a:latin typeface="Calibri"/>
                <a:cs typeface="Calibri"/>
              </a:rPr>
              <a:t>høyere  udekket</a:t>
            </a:r>
            <a:r>
              <a:rPr dirty="0" sz="2050" spc="-15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2050" spc="-25">
                <a:solidFill>
                  <a:srgbClr val="252525"/>
                </a:solidFill>
                <a:latin typeface="Calibri"/>
                <a:cs typeface="Calibri"/>
              </a:rPr>
              <a:t>behov.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28924" y="13728082"/>
            <a:ext cx="5544185" cy="3270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ts val="1135"/>
              </a:lnSpc>
              <a:spcBef>
                <a:spcPts val="90"/>
              </a:spcBef>
            </a:pPr>
            <a:r>
              <a:rPr dirty="0" sz="950" spc="-15" b="1">
                <a:solidFill>
                  <a:srgbClr val="252525"/>
                </a:solidFill>
                <a:latin typeface="Calibri"/>
                <a:cs typeface="Calibri"/>
              </a:rPr>
              <a:t>Referanser</a:t>
            </a:r>
            <a:endParaRPr sz="950">
              <a:latin typeface="Calibri"/>
              <a:cs typeface="Calibri"/>
            </a:endParaRPr>
          </a:p>
          <a:p>
            <a:pPr marL="12700">
              <a:lnSpc>
                <a:spcPts val="1135"/>
              </a:lnSpc>
            </a:pPr>
            <a:r>
              <a:rPr dirty="0" sz="950" spc="-25" b="1">
                <a:solidFill>
                  <a:srgbClr val="252525"/>
                </a:solidFill>
                <a:latin typeface="Calibri"/>
                <a:cs typeface="Calibri"/>
              </a:rPr>
              <a:t>Teksten </a:t>
            </a:r>
            <a:r>
              <a:rPr dirty="0" sz="950" spc="-5" b="1">
                <a:solidFill>
                  <a:srgbClr val="252525"/>
                </a:solidFill>
                <a:latin typeface="Calibri"/>
                <a:cs typeface="Calibri"/>
              </a:rPr>
              <a:t>i denne </a:t>
            </a:r>
            <a:r>
              <a:rPr dirty="0" sz="950" spc="-15" b="1">
                <a:solidFill>
                  <a:srgbClr val="252525"/>
                </a:solidFill>
                <a:latin typeface="Calibri"/>
                <a:cs typeface="Calibri"/>
              </a:rPr>
              <a:t>posteren </a:t>
            </a:r>
            <a:r>
              <a:rPr dirty="0" sz="950" spc="-10" b="1">
                <a:solidFill>
                  <a:srgbClr val="252525"/>
                </a:solidFill>
                <a:latin typeface="Calibri"/>
                <a:cs typeface="Calibri"/>
              </a:rPr>
              <a:t>er </a:t>
            </a:r>
            <a:r>
              <a:rPr dirty="0" sz="950" spc="-5" b="1">
                <a:solidFill>
                  <a:srgbClr val="252525"/>
                </a:solidFill>
                <a:latin typeface="Calibri"/>
                <a:cs typeface="Calibri"/>
              </a:rPr>
              <a:t>basert på </a:t>
            </a:r>
            <a:r>
              <a:rPr dirty="0" sz="950" spc="-10" b="1">
                <a:solidFill>
                  <a:srgbClr val="252525"/>
                </a:solidFill>
                <a:latin typeface="Calibri"/>
                <a:cs typeface="Calibri"/>
              </a:rPr>
              <a:t>min </a:t>
            </a:r>
            <a:r>
              <a:rPr dirty="0" sz="950" spc="-15" b="1">
                <a:solidFill>
                  <a:srgbClr val="252525"/>
                </a:solidFill>
                <a:latin typeface="Calibri"/>
                <a:cs typeface="Calibri"/>
              </a:rPr>
              <a:t>hovedoppgave hvor </a:t>
            </a:r>
            <a:r>
              <a:rPr dirty="0" sz="950" spc="-10" b="1">
                <a:solidFill>
                  <a:srgbClr val="252525"/>
                </a:solidFill>
                <a:latin typeface="Calibri"/>
                <a:cs typeface="Calibri"/>
              </a:rPr>
              <a:t>man finner </a:t>
            </a:r>
            <a:r>
              <a:rPr dirty="0" sz="950" spc="-5" b="1">
                <a:solidFill>
                  <a:srgbClr val="252525"/>
                </a:solidFill>
                <a:latin typeface="Calibri"/>
                <a:cs typeface="Calibri"/>
              </a:rPr>
              <a:t>utfyllende </a:t>
            </a:r>
            <a:r>
              <a:rPr dirty="0" sz="950" spc="-10" b="1">
                <a:solidFill>
                  <a:srgbClr val="252525"/>
                </a:solidFill>
                <a:latin typeface="Calibri"/>
                <a:cs typeface="Calibri"/>
              </a:rPr>
              <a:t>informasjon </a:t>
            </a:r>
            <a:r>
              <a:rPr dirty="0" sz="950" spc="-5" b="1">
                <a:solidFill>
                  <a:srgbClr val="252525"/>
                </a:solidFill>
                <a:latin typeface="Calibri"/>
                <a:cs typeface="Calibri"/>
              </a:rPr>
              <a:t>og</a:t>
            </a:r>
            <a:r>
              <a:rPr dirty="0" sz="950" spc="13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950" spc="-20" b="1">
                <a:solidFill>
                  <a:srgbClr val="252525"/>
                </a:solidFill>
                <a:latin typeface="Calibri"/>
                <a:cs typeface="Calibri"/>
              </a:rPr>
              <a:t>referanser.</a:t>
            </a:r>
            <a:endParaRPr sz="950">
              <a:latin typeface="Calibri"/>
              <a:cs typeface="Calibri"/>
            </a:endParaRPr>
          </a:p>
          <a:p>
            <a:pPr algn="ctr" marR="1187450">
              <a:lnSpc>
                <a:spcPct val="100000"/>
              </a:lnSpc>
              <a:spcBef>
                <a:spcPts val="55"/>
              </a:spcBef>
            </a:pPr>
            <a:r>
              <a:rPr dirty="0" sz="100" spc="-5">
                <a:latin typeface="Calibri"/>
                <a:cs typeface="Calibri"/>
                <a:hlinkClick r:id="rId3"/>
              </a:rPr>
              <a:t>https://www.studenterspor.no/kropp-sex-og-identitet/hvilken-prevensjon-passer-best-for-meg/4490a</a:t>
            </a:r>
            <a:endParaRPr sz="1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28924" y="14014364"/>
            <a:ext cx="7154545" cy="1689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950" spc="-10" b="1">
                <a:solidFill>
                  <a:srgbClr val="252525"/>
                </a:solidFill>
                <a:latin typeface="Calibri"/>
                <a:cs typeface="Calibri"/>
              </a:rPr>
              <a:t>Illustrasjon: Andrea Skovdahl, hentet </a:t>
            </a:r>
            <a:r>
              <a:rPr dirty="0" sz="950" spc="-15" b="1">
                <a:solidFill>
                  <a:srgbClr val="252525"/>
                </a:solidFill>
                <a:latin typeface="Calibri"/>
                <a:cs typeface="Calibri"/>
              </a:rPr>
              <a:t>fra</a:t>
            </a:r>
            <a:r>
              <a:rPr dirty="0" sz="95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u="sng" sz="950" spc="-10" b="1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3"/>
              </a:rPr>
              <a:t>https://www.studenterspor.no/kropp-sex-og-identitet/hvilken-prevensjon-passer-best-for-meg/4490a</a:t>
            </a:r>
            <a:r>
              <a:rPr dirty="0" sz="950" spc="-10" b="1">
                <a:solidFill>
                  <a:srgbClr val="252525"/>
                </a:solidFill>
                <a:latin typeface="Calibri"/>
                <a:cs typeface="Calibri"/>
              </a:rPr>
              <a:t>.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0218152" y="2678399"/>
            <a:ext cx="9303424" cy="460387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4869864" y="10335348"/>
            <a:ext cx="4579605" cy="257599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55415" y="8627681"/>
            <a:ext cx="9138872" cy="393684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15541079" y="13581364"/>
            <a:ext cx="3903979" cy="426084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00" spc="5" b="1">
                <a:solidFill>
                  <a:srgbClr val="252525"/>
                </a:solidFill>
                <a:latin typeface="Calibri"/>
                <a:cs typeface="Calibri"/>
              </a:rPr>
              <a:t>Anerkjennelser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300" spc="-20">
                <a:solidFill>
                  <a:srgbClr val="252525"/>
                </a:solidFill>
                <a:latin typeface="Calibri"/>
                <a:cs typeface="Calibri"/>
              </a:rPr>
              <a:t>Takk </a:t>
            </a:r>
            <a:r>
              <a:rPr dirty="0" sz="1300">
                <a:solidFill>
                  <a:srgbClr val="252525"/>
                </a:solidFill>
                <a:latin typeface="Calibri"/>
                <a:cs typeface="Calibri"/>
              </a:rPr>
              <a:t>til veileder Ingvild </a:t>
            </a:r>
            <a:r>
              <a:rPr dirty="0" sz="1300" spc="-60">
                <a:solidFill>
                  <a:srgbClr val="252525"/>
                </a:solidFill>
                <a:latin typeface="Calibri"/>
                <a:cs typeface="Calibri"/>
              </a:rPr>
              <a:t>F. </a:t>
            </a:r>
            <a:r>
              <a:rPr dirty="0" sz="1300" spc="-15">
                <a:solidFill>
                  <a:srgbClr val="252525"/>
                </a:solidFill>
                <a:latin typeface="Calibri"/>
                <a:cs typeface="Calibri"/>
              </a:rPr>
              <a:t>Sandøy. </a:t>
            </a:r>
            <a:r>
              <a:rPr dirty="0" sz="1300" spc="-5">
                <a:solidFill>
                  <a:srgbClr val="252525"/>
                </a:solidFill>
                <a:latin typeface="Calibri"/>
                <a:cs typeface="Calibri"/>
              </a:rPr>
              <a:t>(MD, </a:t>
            </a:r>
            <a:r>
              <a:rPr dirty="0" sz="1300">
                <a:solidFill>
                  <a:srgbClr val="252525"/>
                </a:solidFill>
                <a:latin typeface="Calibri"/>
                <a:cs typeface="Calibri"/>
              </a:rPr>
              <a:t>PhD) </a:t>
            </a:r>
            <a:r>
              <a:rPr dirty="0" sz="1300" spc="-10">
                <a:solidFill>
                  <a:srgbClr val="252525"/>
                </a:solidFill>
                <a:latin typeface="Calibri"/>
                <a:cs typeface="Calibri"/>
              </a:rPr>
              <a:t>for </a:t>
            </a:r>
            <a:r>
              <a:rPr dirty="0" sz="1300">
                <a:solidFill>
                  <a:srgbClr val="252525"/>
                </a:solidFill>
                <a:latin typeface="Calibri"/>
                <a:cs typeface="Calibri"/>
              </a:rPr>
              <a:t>god</a:t>
            </a:r>
            <a:r>
              <a:rPr dirty="0" sz="1300" spc="195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252525"/>
                </a:solidFill>
                <a:latin typeface="Calibri"/>
                <a:cs typeface="Calibri"/>
              </a:rPr>
              <a:t>hjelp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Helge Grønhaug</dc:creator>
  <dc:title>Lysbilde 1</dc:title>
  <dcterms:created xsi:type="dcterms:W3CDTF">2024-11-28T10:07:09Z</dcterms:created>
  <dcterms:modified xsi:type="dcterms:W3CDTF">2024-11-28T10:07:09Z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2024-11-28T00:00:00Z</vt:filetime>
  </property>
</Properties>
</file>