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3640"/>
            <a:ext cx="20103465" cy="11576685"/>
          </a:xfrm>
          <a:custGeom>
            <a:avLst/>
            <a:gdLst/>
            <a:ahLst/>
            <a:cxnLst/>
            <a:rect l="l" t="t" r="r" b="b"/>
            <a:pathLst>
              <a:path w="20103465" h="11576685">
                <a:moveTo>
                  <a:pt x="20103384" y="11576658"/>
                </a:moveTo>
                <a:lnTo>
                  <a:pt x="20103384" y="0"/>
                </a:lnTo>
                <a:lnTo>
                  <a:pt x="0" y="0"/>
                </a:lnTo>
                <a:lnTo>
                  <a:pt x="0" y="11576658"/>
                </a:lnTo>
                <a:lnTo>
                  <a:pt x="20103384" y="11576658"/>
                </a:lnTo>
                <a:close/>
              </a:path>
            </a:pathLst>
          </a:custGeom>
          <a:solidFill>
            <a:srgbClr val="FDF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20104100" cy="2630805"/>
          </a:xfrm>
          <a:custGeom>
            <a:avLst/>
            <a:gdLst/>
            <a:ahLst/>
            <a:cxnLst/>
            <a:rect l="l" t="t" r="r" b="b"/>
            <a:pathLst>
              <a:path w="20104100" h="2630805">
                <a:moveTo>
                  <a:pt x="0" y="2630208"/>
                </a:moveTo>
                <a:lnTo>
                  <a:pt x="20103802" y="2630208"/>
                </a:lnTo>
                <a:lnTo>
                  <a:pt x="20103802" y="0"/>
                </a:lnTo>
                <a:lnTo>
                  <a:pt x="0" y="0"/>
                </a:lnTo>
                <a:lnTo>
                  <a:pt x="0" y="2630208"/>
                </a:lnTo>
                <a:close/>
              </a:path>
            </a:pathLst>
          </a:custGeom>
          <a:solidFill>
            <a:srgbClr val="761A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553953" y="13358049"/>
            <a:ext cx="3683772" cy="16983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557640" y="13039363"/>
            <a:ext cx="809746" cy="81152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2685" y="528251"/>
            <a:ext cx="19018728" cy="958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hyperlink" Target="mailto:afl043@uib.no" TargetMode="External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9043" y="7520868"/>
            <a:ext cx="5502910" cy="2786380"/>
          </a:xfrm>
          <a:prstGeom prst="rect">
            <a:avLst/>
          </a:prstGeom>
        </p:spPr>
        <p:txBody>
          <a:bodyPr wrap="square" lIns="0" tIns="165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850" spc="10" b="1">
                <a:latin typeface="Calibri"/>
                <a:cs typeface="Calibri"/>
              </a:rPr>
              <a:t>Methods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49200"/>
              </a:lnSpc>
              <a:spcBef>
                <a:spcPts val="55"/>
              </a:spcBef>
            </a:pPr>
            <a:r>
              <a:rPr dirty="0" sz="1700" spc="-40">
                <a:latin typeface="Calibri"/>
                <a:cs typeface="Calibri"/>
              </a:rPr>
              <a:t>We </a:t>
            </a:r>
            <a:r>
              <a:rPr dirty="0" sz="1700" spc="-10">
                <a:latin typeface="Calibri"/>
                <a:cs typeface="Calibri"/>
              </a:rPr>
              <a:t>conducted </a:t>
            </a:r>
            <a:r>
              <a:rPr dirty="0" sz="1700" spc="-5">
                <a:latin typeface="Calibri"/>
                <a:cs typeface="Calibri"/>
              </a:rPr>
              <a:t>a </a:t>
            </a:r>
            <a:r>
              <a:rPr dirty="0" sz="1700" spc="-15">
                <a:latin typeface="Calibri"/>
                <a:cs typeface="Calibri"/>
              </a:rPr>
              <a:t>qualitative </a:t>
            </a:r>
            <a:r>
              <a:rPr dirty="0" sz="1700" spc="-10">
                <a:latin typeface="Calibri"/>
                <a:cs typeface="Calibri"/>
              </a:rPr>
              <a:t>interview study with </a:t>
            </a:r>
            <a:r>
              <a:rPr dirty="0" sz="1700" spc="-5">
                <a:latin typeface="Calibri"/>
                <a:cs typeface="Calibri"/>
              </a:rPr>
              <a:t>10 </a:t>
            </a:r>
            <a:r>
              <a:rPr dirty="0" sz="1700" spc="-10">
                <a:latin typeface="Calibri"/>
                <a:cs typeface="Calibri"/>
              </a:rPr>
              <a:t>medical  student supervisors </a:t>
            </a:r>
            <a:r>
              <a:rPr dirty="0" sz="1700" spc="-5">
                <a:latin typeface="Calibri"/>
                <a:cs typeface="Calibri"/>
              </a:rPr>
              <a:t>in </a:t>
            </a:r>
            <a:r>
              <a:rPr dirty="0" sz="1700" spc="-15">
                <a:latin typeface="Calibri"/>
                <a:cs typeface="Calibri"/>
              </a:rPr>
              <a:t>groups. </a:t>
            </a:r>
            <a:r>
              <a:rPr dirty="0" sz="1700" spc="-45">
                <a:latin typeface="Calibri"/>
                <a:cs typeface="Calibri"/>
              </a:rPr>
              <a:t>We </a:t>
            </a:r>
            <a:r>
              <a:rPr dirty="0" sz="1700" spc="-20">
                <a:latin typeface="Calibri"/>
                <a:cs typeface="Calibri"/>
              </a:rPr>
              <a:t>asked </a:t>
            </a:r>
            <a:r>
              <a:rPr dirty="0" sz="1700" spc="-10">
                <a:latin typeface="Calibri"/>
                <a:cs typeface="Calibri"/>
              </a:rPr>
              <a:t>how </a:t>
            </a:r>
            <a:r>
              <a:rPr dirty="0" sz="1700" spc="-15">
                <a:latin typeface="Calibri"/>
                <a:cs typeface="Calibri"/>
              </a:rPr>
              <a:t>they experienced  </a:t>
            </a: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15">
                <a:latin typeface="Calibri"/>
                <a:cs typeface="Calibri"/>
              </a:rPr>
              <a:t>difference between </a:t>
            </a:r>
            <a:r>
              <a:rPr dirty="0" sz="1700" spc="-10">
                <a:latin typeface="Calibri"/>
                <a:cs typeface="Calibri"/>
              </a:rPr>
              <a:t>providing </a:t>
            </a:r>
            <a:r>
              <a:rPr dirty="0" sz="1700" spc="-15">
                <a:latin typeface="Calibri"/>
                <a:cs typeface="Calibri"/>
              </a:rPr>
              <a:t>written </a:t>
            </a:r>
            <a:r>
              <a:rPr dirty="0" sz="1700" spc="-5">
                <a:latin typeface="Calibri"/>
                <a:cs typeface="Calibri"/>
              </a:rPr>
              <a:t>and </a:t>
            </a:r>
            <a:r>
              <a:rPr dirty="0" sz="1700" spc="-15">
                <a:latin typeface="Calibri"/>
                <a:cs typeface="Calibri"/>
              </a:rPr>
              <a:t>oral interactive  </a:t>
            </a:r>
            <a:r>
              <a:rPr dirty="0" sz="1700" spc="-10">
                <a:latin typeface="Calibri"/>
                <a:cs typeface="Calibri"/>
              </a:rPr>
              <a:t>feedback, </a:t>
            </a:r>
            <a:r>
              <a:rPr dirty="0" sz="1700" spc="-5">
                <a:latin typeface="Calibri"/>
                <a:cs typeface="Calibri"/>
              </a:rPr>
              <a:t>and </a:t>
            </a:r>
            <a:r>
              <a:rPr dirty="0" sz="1700" spc="-10">
                <a:latin typeface="Calibri"/>
                <a:cs typeface="Calibri"/>
              </a:rPr>
              <a:t>what </a:t>
            </a:r>
            <a:r>
              <a:rPr dirty="0" sz="1700" spc="-5">
                <a:latin typeface="Calibri"/>
                <a:cs typeface="Calibri"/>
              </a:rPr>
              <a:t>impact it </a:t>
            </a:r>
            <a:r>
              <a:rPr dirty="0" sz="1700" spc="-10">
                <a:latin typeface="Calibri"/>
                <a:cs typeface="Calibri"/>
              </a:rPr>
              <a:t>had on them. Analysis </a:t>
            </a:r>
            <a:r>
              <a:rPr dirty="0" sz="1700" spc="-15">
                <a:latin typeface="Calibri"/>
                <a:cs typeface="Calibri"/>
              </a:rPr>
              <a:t>was  </a:t>
            </a:r>
            <a:r>
              <a:rPr dirty="0" sz="1700" spc="-10">
                <a:latin typeface="Calibri"/>
                <a:cs typeface="Calibri"/>
              </a:rPr>
              <a:t>conducted with </a:t>
            </a:r>
            <a:r>
              <a:rPr dirty="0" sz="1700" spc="-20">
                <a:latin typeface="Calibri"/>
                <a:cs typeface="Calibri"/>
              </a:rPr>
              <a:t>systematic text </a:t>
            </a:r>
            <a:r>
              <a:rPr dirty="0" sz="1700" spc="-10">
                <a:latin typeface="Calibri"/>
                <a:cs typeface="Calibri"/>
              </a:rPr>
              <a:t>condensation, </a:t>
            </a:r>
            <a:r>
              <a:rPr dirty="0" sz="1700" spc="-5">
                <a:latin typeface="Calibri"/>
                <a:cs typeface="Calibri"/>
              </a:rPr>
              <a:t>a </a:t>
            </a:r>
            <a:r>
              <a:rPr dirty="0" sz="1700" spc="-10">
                <a:latin typeface="Calibri"/>
                <a:cs typeface="Calibri"/>
              </a:rPr>
              <a:t>method </a:t>
            </a:r>
            <a:r>
              <a:rPr dirty="0" sz="1700" spc="-20">
                <a:latin typeface="Calibri"/>
                <a:cs typeface="Calibri"/>
              </a:rPr>
              <a:t>for  </a:t>
            </a:r>
            <a:r>
              <a:rPr dirty="0" sz="1700" spc="-10">
                <a:latin typeface="Calibri"/>
                <a:cs typeface="Calibri"/>
              </a:rPr>
              <a:t>thematic cross-case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analysis.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80712" y="3008909"/>
            <a:ext cx="5654675" cy="4332605"/>
          </a:xfrm>
          <a:prstGeom prst="rect">
            <a:avLst/>
          </a:prstGeom>
        </p:spPr>
        <p:txBody>
          <a:bodyPr wrap="square" lIns="0" tIns="165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850" b="1">
                <a:solidFill>
                  <a:srgbClr val="252525"/>
                </a:solidFill>
                <a:latin typeface="Calibri"/>
                <a:cs typeface="Calibri"/>
              </a:rPr>
              <a:t>Results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49200"/>
              </a:lnSpc>
              <a:spcBef>
                <a:spcPts val="55"/>
              </a:spcBef>
            </a:pP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The supervisors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experienced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that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oral interactive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feedback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promoted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their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development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in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several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ways.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They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developed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through conversations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with students by gaining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more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confidence 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and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experiencing professional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and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personal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benefits. The  supervisors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also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experienced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how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to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adapt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feedback methods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to 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different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purposes.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They linked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their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supervisor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experiences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to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meeting patients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as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physicians,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describing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improvement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in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communication skills, leadership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and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professional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relationship  establishment,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and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acquired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new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insights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in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their future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role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as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physicians.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3646" y="10536521"/>
            <a:ext cx="3760542" cy="1737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3919593" y="8258889"/>
            <a:ext cx="5359400" cy="3559175"/>
          </a:xfrm>
          <a:prstGeom prst="rect">
            <a:avLst/>
          </a:prstGeom>
        </p:spPr>
        <p:txBody>
          <a:bodyPr wrap="square" lIns="0" tIns="165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850" spc="5" b="1">
                <a:latin typeface="Calibri"/>
                <a:cs typeface="Calibri"/>
              </a:rPr>
              <a:t>Conclusions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49200"/>
              </a:lnSpc>
              <a:spcBef>
                <a:spcPts val="55"/>
              </a:spcBef>
            </a:pPr>
            <a:r>
              <a:rPr dirty="0" sz="1700" spc="-10">
                <a:latin typeface="Calibri"/>
                <a:cs typeface="Calibri"/>
              </a:rPr>
              <a:t>Our study </a:t>
            </a:r>
            <a:r>
              <a:rPr dirty="0" sz="1700" spc="-15">
                <a:latin typeface="Calibri"/>
                <a:cs typeface="Calibri"/>
              </a:rPr>
              <a:t>shows </a:t>
            </a:r>
            <a:r>
              <a:rPr dirty="0" sz="1700" spc="-10">
                <a:latin typeface="Calibri"/>
                <a:cs typeface="Calibri"/>
              </a:rPr>
              <a:t>that </a:t>
            </a:r>
            <a:r>
              <a:rPr dirty="0" sz="1700" spc="-15">
                <a:latin typeface="Calibri"/>
                <a:cs typeface="Calibri"/>
              </a:rPr>
              <a:t>through </a:t>
            </a:r>
            <a:r>
              <a:rPr dirty="0" sz="1700" spc="-10">
                <a:latin typeface="Calibri"/>
                <a:cs typeface="Calibri"/>
              </a:rPr>
              <a:t>providing </a:t>
            </a:r>
            <a:r>
              <a:rPr dirty="0" sz="1700" spc="-15">
                <a:latin typeface="Calibri"/>
                <a:cs typeface="Calibri"/>
              </a:rPr>
              <a:t>oral interactive  </a:t>
            </a:r>
            <a:r>
              <a:rPr dirty="0" sz="1700" spc="-10">
                <a:latin typeface="Calibri"/>
                <a:cs typeface="Calibri"/>
              </a:rPr>
              <a:t>feedback, student supervisors can develop </a:t>
            </a:r>
            <a:r>
              <a:rPr dirty="0" sz="1700" spc="-5">
                <a:latin typeface="Calibri"/>
                <a:cs typeface="Calibri"/>
              </a:rPr>
              <a:t>their </a:t>
            </a:r>
            <a:r>
              <a:rPr dirty="0" sz="1700" spc="-10">
                <a:latin typeface="Calibri"/>
                <a:cs typeface="Calibri"/>
              </a:rPr>
              <a:t>skills </a:t>
            </a:r>
            <a:r>
              <a:rPr dirty="0" sz="1700" spc="-5">
                <a:latin typeface="Calibri"/>
                <a:cs typeface="Calibri"/>
              </a:rPr>
              <a:t>in  </a:t>
            </a:r>
            <a:r>
              <a:rPr dirty="0" sz="1700" spc="-10">
                <a:latin typeface="Calibri"/>
                <a:cs typeface="Calibri"/>
              </a:rPr>
              <a:t>communication </a:t>
            </a:r>
            <a:r>
              <a:rPr dirty="0" sz="1700" spc="-5">
                <a:latin typeface="Calibri"/>
                <a:cs typeface="Calibri"/>
              </a:rPr>
              <a:t>and supervision. </a:t>
            </a:r>
            <a:r>
              <a:rPr dirty="0" sz="1700" spc="-15">
                <a:latin typeface="Calibri"/>
                <a:cs typeface="Calibri"/>
              </a:rPr>
              <a:t>Through reflecting </a:t>
            </a:r>
            <a:r>
              <a:rPr dirty="0" sz="1700" spc="-10">
                <a:latin typeface="Calibri"/>
                <a:cs typeface="Calibri"/>
              </a:rPr>
              <a:t>on </a:t>
            </a:r>
            <a:r>
              <a:rPr dirty="0" sz="1700" spc="-5">
                <a:latin typeface="Calibri"/>
                <a:cs typeface="Calibri"/>
              </a:rPr>
              <a:t>their  </a:t>
            </a:r>
            <a:r>
              <a:rPr dirty="0" sz="1700" spc="-15">
                <a:latin typeface="Calibri"/>
                <a:cs typeface="Calibri"/>
              </a:rPr>
              <a:t>experiences, they </a:t>
            </a:r>
            <a:r>
              <a:rPr dirty="0" sz="1700" spc="-10">
                <a:latin typeface="Calibri"/>
                <a:cs typeface="Calibri"/>
              </a:rPr>
              <a:t>can </a:t>
            </a:r>
            <a:r>
              <a:rPr dirty="0" sz="1700" spc="-15">
                <a:latin typeface="Calibri"/>
                <a:cs typeface="Calibri"/>
              </a:rPr>
              <a:t>explore </a:t>
            </a:r>
            <a:r>
              <a:rPr dirty="0" sz="1700" spc="-5">
                <a:latin typeface="Calibri"/>
                <a:cs typeface="Calibri"/>
              </a:rPr>
              <a:t>the close </a:t>
            </a:r>
            <a:r>
              <a:rPr dirty="0" sz="1700" spc="-10">
                <a:latin typeface="Calibri"/>
                <a:cs typeface="Calibri"/>
              </a:rPr>
              <a:t>connection </a:t>
            </a:r>
            <a:r>
              <a:rPr dirty="0" sz="1700" spc="-15">
                <a:latin typeface="Calibri"/>
                <a:cs typeface="Calibri"/>
              </a:rPr>
              <a:t>between  </a:t>
            </a:r>
            <a:r>
              <a:rPr dirty="0" sz="1700" spc="-5">
                <a:latin typeface="Calibri"/>
                <a:cs typeface="Calibri"/>
              </a:rPr>
              <a:t>their </a:t>
            </a:r>
            <a:r>
              <a:rPr dirty="0" sz="1700" spc="-15">
                <a:latin typeface="Calibri"/>
                <a:cs typeface="Calibri"/>
              </a:rPr>
              <a:t>role </a:t>
            </a:r>
            <a:r>
              <a:rPr dirty="0" sz="1700" spc="-5">
                <a:latin typeface="Calibri"/>
                <a:cs typeface="Calibri"/>
              </a:rPr>
              <a:t>as </a:t>
            </a:r>
            <a:r>
              <a:rPr dirty="0" sz="1700" spc="-10">
                <a:latin typeface="Calibri"/>
                <a:cs typeface="Calibri"/>
              </a:rPr>
              <a:t>supervisors </a:t>
            </a:r>
            <a:r>
              <a:rPr dirty="0" sz="1700" spc="-5">
                <a:latin typeface="Calibri"/>
                <a:cs typeface="Calibri"/>
              </a:rPr>
              <a:t>and their </a:t>
            </a:r>
            <a:r>
              <a:rPr dirty="0" sz="1700" spc="-10">
                <a:latin typeface="Calibri"/>
                <a:cs typeface="Calibri"/>
              </a:rPr>
              <a:t>future </a:t>
            </a:r>
            <a:r>
              <a:rPr dirty="0" sz="1700" spc="-15">
                <a:latin typeface="Calibri"/>
                <a:cs typeface="Calibri"/>
              </a:rPr>
              <a:t>role </a:t>
            </a:r>
            <a:r>
              <a:rPr dirty="0" sz="1700" spc="-5">
                <a:latin typeface="Calibri"/>
                <a:cs typeface="Calibri"/>
              </a:rPr>
              <a:t>as </a:t>
            </a:r>
            <a:r>
              <a:rPr dirty="0" sz="1700" spc="-15">
                <a:latin typeface="Calibri"/>
                <a:cs typeface="Calibri"/>
              </a:rPr>
              <a:t>physicians.  </a:t>
            </a:r>
            <a:r>
              <a:rPr dirty="0" sz="1700" spc="-10">
                <a:latin typeface="Calibri"/>
                <a:cs typeface="Calibri"/>
              </a:rPr>
              <a:t>Institutions should </a:t>
            </a:r>
            <a:r>
              <a:rPr dirty="0" sz="1700" spc="-15">
                <a:latin typeface="Calibri"/>
                <a:cs typeface="Calibri"/>
              </a:rPr>
              <a:t>more </a:t>
            </a:r>
            <a:r>
              <a:rPr dirty="0" sz="1700" spc="-10">
                <a:latin typeface="Calibri"/>
                <a:cs typeface="Calibri"/>
              </a:rPr>
              <a:t>frequent </a:t>
            </a:r>
            <a:r>
              <a:rPr dirty="0" sz="1700" spc="-15">
                <a:latin typeface="Calibri"/>
                <a:cs typeface="Calibri"/>
              </a:rPr>
              <a:t>facilitate oral interactive  </a:t>
            </a:r>
            <a:r>
              <a:rPr dirty="0" sz="1700" spc="-10">
                <a:latin typeface="Calibri"/>
                <a:cs typeface="Calibri"/>
              </a:rPr>
              <a:t>feedback, </a:t>
            </a:r>
            <a:r>
              <a:rPr dirty="0" sz="1700" spc="-5">
                <a:latin typeface="Calibri"/>
                <a:cs typeface="Calibri"/>
              </a:rPr>
              <a:t>and </a:t>
            </a:r>
            <a:r>
              <a:rPr dirty="0" sz="1700" spc="-10">
                <a:latin typeface="Calibri"/>
                <a:cs typeface="Calibri"/>
              </a:rPr>
              <a:t>address potential challenges, </a:t>
            </a:r>
            <a:r>
              <a:rPr dirty="0" sz="1700" spc="-5">
                <a:latin typeface="Calibri"/>
                <a:cs typeface="Calibri"/>
              </a:rPr>
              <a:t>as </a:t>
            </a:r>
            <a:r>
              <a:rPr dirty="0" sz="1700" spc="-10">
                <a:latin typeface="Calibri"/>
                <a:cs typeface="Calibri"/>
              </a:rPr>
              <a:t>there </a:t>
            </a:r>
            <a:r>
              <a:rPr dirty="0" sz="1700" spc="-15">
                <a:latin typeface="Calibri"/>
                <a:cs typeface="Calibri"/>
              </a:rPr>
              <a:t>are  reciprocal benefits </a:t>
            </a:r>
            <a:r>
              <a:rPr dirty="0" sz="1700" spc="-20">
                <a:latin typeface="Calibri"/>
                <a:cs typeface="Calibri"/>
              </a:rPr>
              <a:t>for </a:t>
            </a:r>
            <a:r>
              <a:rPr dirty="0" sz="1700" spc="-10">
                <a:latin typeface="Calibri"/>
                <a:cs typeface="Calibri"/>
              </a:rPr>
              <a:t>both feedback </a:t>
            </a:r>
            <a:r>
              <a:rPr dirty="0" sz="1700" spc="-15">
                <a:latin typeface="Calibri"/>
                <a:cs typeface="Calibri"/>
              </a:rPr>
              <a:t>providers </a:t>
            </a:r>
            <a:r>
              <a:rPr dirty="0" sz="1700" spc="-5">
                <a:latin typeface="Calibri"/>
                <a:cs typeface="Calibri"/>
              </a:rPr>
              <a:t>and</a:t>
            </a:r>
            <a:r>
              <a:rPr dirty="0" sz="1700" spc="5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receivers.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2685" y="3008909"/>
            <a:ext cx="5741035" cy="4332605"/>
          </a:xfrm>
          <a:prstGeom prst="rect">
            <a:avLst/>
          </a:prstGeom>
        </p:spPr>
        <p:txBody>
          <a:bodyPr wrap="square" lIns="0" tIns="165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850" spc="10" b="1">
                <a:latin typeface="Calibri"/>
                <a:cs typeface="Calibri"/>
              </a:rPr>
              <a:t>Background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49200"/>
              </a:lnSpc>
              <a:spcBef>
                <a:spcPts val="55"/>
              </a:spcBef>
            </a:pPr>
            <a:r>
              <a:rPr dirty="0" sz="1700" spc="-15">
                <a:latin typeface="Calibri"/>
                <a:cs typeface="Calibri"/>
              </a:rPr>
              <a:t>Oral interactive </a:t>
            </a:r>
            <a:r>
              <a:rPr dirty="0" sz="1700" spc="-10">
                <a:latin typeface="Calibri"/>
                <a:cs typeface="Calibri"/>
              </a:rPr>
              <a:t>feedback has been shown </a:t>
            </a:r>
            <a:r>
              <a:rPr dirty="0" sz="1700" spc="-15">
                <a:latin typeface="Calibri"/>
                <a:cs typeface="Calibri"/>
              </a:rPr>
              <a:t>to </a:t>
            </a:r>
            <a:r>
              <a:rPr dirty="0" sz="1700" spc="-10">
                <a:latin typeface="Calibri"/>
                <a:cs typeface="Calibri"/>
              </a:rPr>
              <a:t>provide </a:t>
            </a:r>
            <a:r>
              <a:rPr dirty="0" sz="1700" spc="-15">
                <a:latin typeface="Calibri"/>
                <a:cs typeface="Calibri"/>
              </a:rPr>
              <a:t>greater  </a:t>
            </a:r>
            <a:r>
              <a:rPr dirty="0" sz="1700" spc="-5">
                <a:latin typeface="Calibri"/>
                <a:cs typeface="Calibri"/>
              </a:rPr>
              <a:t>learning </a:t>
            </a:r>
            <a:r>
              <a:rPr dirty="0" sz="1700" spc="-15">
                <a:latin typeface="Calibri"/>
                <a:cs typeface="Calibri"/>
              </a:rPr>
              <a:t>outcomes compared </a:t>
            </a:r>
            <a:r>
              <a:rPr dirty="0" sz="1700" spc="-20">
                <a:latin typeface="Calibri"/>
                <a:cs typeface="Calibri"/>
              </a:rPr>
              <a:t>to </a:t>
            </a:r>
            <a:r>
              <a:rPr dirty="0" sz="1700" spc="-10">
                <a:latin typeface="Calibri"/>
                <a:cs typeface="Calibri"/>
              </a:rPr>
              <a:t>feedback </a:t>
            </a:r>
            <a:r>
              <a:rPr dirty="0" sz="1700" spc="-5">
                <a:latin typeface="Calibri"/>
                <a:cs typeface="Calibri"/>
              </a:rPr>
              <a:t>in monologue. While  </a:t>
            </a:r>
            <a:r>
              <a:rPr dirty="0" sz="1700" spc="-20">
                <a:latin typeface="Calibri"/>
                <a:cs typeface="Calibri"/>
              </a:rPr>
              <a:t>we </a:t>
            </a:r>
            <a:r>
              <a:rPr dirty="0" sz="1700" spc="-10">
                <a:latin typeface="Calibri"/>
                <a:cs typeface="Calibri"/>
              </a:rPr>
              <a:t>know this </a:t>
            </a:r>
            <a:r>
              <a:rPr dirty="0" sz="1700" spc="-5">
                <a:latin typeface="Calibri"/>
                <a:cs typeface="Calibri"/>
              </a:rPr>
              <a:t>is true </a:t>
            </a:r>
            <a:r>
              <a:rPr dirty="0" sz="1700" spc="-20">
                <a:latin typeface="Calibri"/>
                <a:cs typeface="Calibri"/>
              </a:rPr>
              <a:t>for </a:t>
            </a: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10">
                <a:latin typeface="Calibri"/>
                <a:cs typeface="Calibri"/>
              </a:rPr>
              <a:t>student </a:t>
            </a:r>
            <a:r>
              <a:rPr dirty="0" sz="1700" spc="-25">
                <a:latin typeface="Calibri"/>
                <a:cs typeface="Calibri"/>
              </a:rPr>
              <a:t>learner, </a:t>
            </a:r>
            <a:r>
              <a:rPr dirty="0" sz="1700" spc="-10">
                <a:latin typeface="Calibri"/>
                <a:cs typeface="Calibri"/>
              </a:rPr>
              <a:t>there </a:t>
            </a:r>
            <a:r>
              <a:rPr dirty="0" sz="1700" spc="-5">
                <a:latin typeface="Calibri"/>
                <a:cs typeface="Calibri"/>
              </a:rPr>
              <a:t>is </a:t>
            </a:r>
            <a:r>
              <a:rPr dirty="0" sz="1700" spc="-10">
                <a:latin typeface="Calibri"/>
                <a:cs typeface="Calibri"/>
              </a:rPr>
              <a:t>still </a:t>
            </a:r>
            <a:r>
              <a:rPr dirty="0" sz="1700" spc="-5">
                <a:latin typeface="Calibri"/>
                <a:cs typeface="Calibri"/>
              </a:rPr>
              <a:t>a </a:t>
            </a:r>
            <a:r>
              <a:rPr dirty="0" sz="1700" spc="-20">
                <a:latin typeface="Calibri"/>
                <a:cs typeface="Calibri"/>
              </a:rPr>
              <a:t>gap </a:t>
            </a:r>
            <a:r>
              <a:rPr dirty="0" sz="1700" spc="-5">
                <a:latin typeface="Calibri"/>
                <a:cs typeface="Calibri"/>
              </a:rPr>
              <a:t>in  </a:t>
            </a:r>
            <a:r>
              <a:rPr dirty="0" sz="1700" spc="-15">
                <a:latin typeface="Calibri"/>
                <a:cs typeface="Calibri"/>
              </a:rPr>
              <a:t>understanding </a:t>
            </a:r>
            <a:r>
              <a:rPr dirty="0" sz="1700" spc="-5">
                <a:latin typeface="Calibri"/>
                <a:cs typeface="Calibri"/>
              </a:rPr>
              <a:t>the learning </a:t>
            </a:r>
            <a:r>
              <a:rPr dirty="0" sz="1700" spc="-15">
                <a:latin typeface="Calibri"/>
                <a:cs typeface="Calibri"/>
              </a:rPr>
              <a:t>outcomes </a:t>
            </a:r>
            <a:r>
              <a:rPr dirty="0" sz="1700" spc="-20">
                <a:latin typeface="Calibri"/>
                <a:cs typeface="Calibri"/>
              </a:rPr>
              <a:t>for </a:t>
            </a:r>
            <a:r>
              <a:rPr dirty="0" sz="1700" spc="-10">
                <a:latin typeface="Calibri"/>
                <a:cs typeface="Calibri"/>
              </a:rPr>
              <a:t>the student supervisors  themselves. This study </a:t>
            </a:r>
            <a:r>
              <a:rPr dirty="0" sz="1700" spc="-15">
                <a:latin typeface="Calibri"/>
                <a:cs typeface="Calibri"/>
              </a:rPr>
              <a:t>explored </a:t>
            </a:r>
            <a:r>
              <a:rPr dirty="0" sz="1700" spc="-10">
                <a:latin typeface="Calibri"/>
                <a:cs typeface="Calibri"/>
              </a:rPr>
              <a:t>near-peer supervisors’  </a:t>
            </a:r>
            <a:r>
              <a:rPr dirty="0" sz="1700" spc="-15">
                <a:latin typeface="Calibri"/>
                <a:cs typeface="Calibri"/>
              </a:rPr>
              <a:t>experiences </a:t>
            </a:r>
            <a:r>
              <a:rPr dirty="0" sz="1700" spc="-10">
                <a:latin typeface="Calibri"/>
                <a:cs typeface="Calibri"/>
              </a:rPr>
              <a:t>of </a:t>
            </a:r>
            <a:r>
              <a:rPr dirty="0" sz="1700" spc="-5">
                <a:latin typeface="Calibri"/>
                <a:cs typeface="Calibri"/>
              </a:rPr>
              <a:t>their </a:t>
            </a:r>
            <a:r>
              <a:rPr dirty="0" sz="1700" spc="-10">
                <a:latin typeface="Calibri"/>
                <a:cs typeface="Calibri"/>
              </a:rPr>
              <a:t>own development when shifting </a:t>
            </a:r>
            <a:r>
              <a:rPr dirty="0" sz="1700" spc="-15">
                <a:latin typeface="Calibri"/>
                <a:cs typeface="Calibri"/>
              </a:rPr>
              <a:t>from </a:t>
            </a:r>
            <a:r>
              <a:rPr dirty="0" sz="1700" spc="-10">
                <a:latin typeface="Calibri"/>
                <a:cs typeface="Calibri"/>
              </a:rPr>
              <a:t>one-  </a:t>
            </a:r>
            <a:r>
              <a:rPr dirty="0" sz="1700" spc="-25">
                <a:latin typeface="Calibri"/>
                <a:cs typeface="Calibri"/>
              </a:rPr>
              <a:t>way </a:t>
            </a:r>
            <a:r>
              <a:rPr dirty="0" sz="1700" spc="-15">
                <a:latin typeface="Calibri"/>
                <a:cs typeface="Calibri"/>
              </a:rPr>
              <a:t>written </a:t>
            </a:r>
            <a:r>
              <a:rPr dirty="0" sz="1700" spc="-10">
                <a:latin typeface="Calibri"/>
                <a:cs typeface="Calibri"/>
              </a:rPr>
              <a:t>feedback </a:t>
            </a:r>
            <a:r>
              <a:rPr dirty="0" sz="1700" spc="-20">
                <a:latin typeface="Calibri"/>
                <a:cs typeface="Calibri"/>
              </a:rPr>
              <a:t>to </a:t>
            </a:r>
            <a:r>
              <a:rPr dirty="0" sz="1700" spc="-15">
                <a:latin typeface="Calibri"/>
                <a:cs typeface="Calibri"/>
              </a:rPr>
              <a:t>oral interactive </a:t>
            </a:r>
            <a:r>
              <a:rPr dirty="0" sz="1700" spc="-10">
                <a:latin typeface="Calibri"/>
                <a:cs typeface="Calibri"/>
              </a:rPr>
              <a:t>feedback, </a:t>
            </a:r>
            <a:r>
              <a:rPr dirty="0" sz="1700" spc="-5">
                <a:latin typeface="Calibri"/>
                <a:cs typeface="Calibri"/>
              </a:rPr>
              <a:t>meaning  </a:t>
            </a:r>
            <a:r>
              <a:rPr dirty="0" sz="1700" spc="-10">
                <a:latin typeface="Calibri"/>
                <a:cs typeface="Calibri"/>
              </a:rPr>
              <a:t>feedback provided </a:t>
            </a:r>
            <a:r>
              <a:rPr dirty="0" sz="1700" spc="-5">
                <a:latin typeface="Calibri"/>
                <a:cs typeface="Calibri"/>
              </a:rPr>
              <a:t>in an </a:t>
            </a:r>
            <a:r>
              <a:rPr dirty="0" sz="1700" spc="-15">
                <a:latin typeface="Calibri"/>
                <a:cs typeface="Calibri"/>
              </a:rPr>
              <a:t>oral, </a:t>
            </a:r>
            <a:r>
              <a:rPr dirty="0" sz="1700" spc="-20">
                <a:latin typeface="Calibri"/>
                <a:cs typeface="Calibri"/>
              </a:rPr>
              <a:t>two-way </a:t>
            </a:r>
            <a:r>
              <a:rPr dirty="0" sz="1700" spc="-5">
                <a:latin typeface="Calibri"/>
                <a:cs typeface="Calibri"/>
              </a:rPr>
              <a:t>dialogue, </a:t>
            </a:r>
            <a:r>
              <a:rPr dirty="0" sz="1700" spc="-10">
                <a:latin typeface="Calibri"/>
                <a:cs typeface="Calibri"/>
              </a:rPr>
              <a:t>where both sides  </a:t>
            </a:r>
            <a:r>
              <a:rPr dirty="0" sz="1700" spc="-20">
                <a:latin typeface="Calibri"/>
                <a:cs typeface="Calibri"/>
              </a:rPr>
              <a:t>have </a:t>
            </a:r>
            <a:r>
              <a:rPr dirty="0" sz="1700" spc="-10">
                <a:latin typeface="Calibri"/>
                <a:cs typeface="Calibri"/>
              </a:rPr>
              <a:t>active </a:t>
            </a:r>
            <a:r>
              <a:rPr dirty="0" sz="1700" spc="-15">
                <a:latin typeface="Calibri"/>
                <a:cs typeface="Calibri"/>
              </a:rPr>
              <a:t>roles, </a:t>
            </a:r>
            <a:r>
              <a:rPr dirty="0" sz="1700" spc="-5">
                <a:latin typeface="Calibri"/>
                <a:cs typeface="Calibri"/>
              </a:rPr>
              <a:t>and the supervisor </a:t>
            </a:r>
            <a:r>
              <a:rPr dirty="0" sz="1700" spc="-10">
                <a:latin typeface="Calibri"/>
                <a:cs typeface="Calibri"/>
              </a:rPr>
              <a:t>stimulates </a:t>
            </a:r>
            <a:r>
              <a:rPr dirty="0" sz="1700" spc="-5">
                <a:latin typeface="Calibri"/>
                <a:cs typeface="Calibri"/>
              </a:rPr>
              <a:t>the learner </a:t>
            </a:r>
            <a:r>
              <a:rPr dirty="0" sz="1700" spc="-20">
                <a:latin typeface="Calibri"/>
                <a:cs typeface="Calibri"/>
              </a:rPr>
              <a:t>to  </a:t>
            </a:r>
            <a:r>
              <a:rPr dirty="0" sz="1700" spc="-15">
                <a:latin typeface="Calibri"/>
                <a:cs typeface="Calibri"/>
              </a:rPr>
              <a:t>reflect.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80712" y="12927331"/>
            <a:ext cx="5866130" cy="8032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00" spc="-10" b="1">
                <a:solidFill>
                  <a:srgbClr val="252525"/>
                </a:solidFill>
                <a:latin typeface="Calibri"/>
                <a:cs typeface="Calibri"/>
              </a:rPr>
              <a:t>REFERENCES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Illustrations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generated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with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Stock pictures from Microsoft</a:t>
            </a:r>
            <a:r>
              <a:rPr dirty="0" sz="1100" spc="-4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365.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2499"/>
              </a:lnSpc>
            </a:pP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The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text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on this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poster is based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on the manuscript «How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near-peer supervisors experience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their own 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development </a:t>
            </a:r>
            <a:r>
              <a:rPr dirty="0" sz="1100" spc="15">
                <a:solidFill>
                  <a:srgbClr val="252525"/>
                </a:solidFill>
                <a:latin typeface="Calibri"/>
                <a:cs typeface="Calibri"/>
              </a:rPr>
              <a:t>when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shifting from written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to oral interactive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feedback: </a:t>
            </a:r>
            <a:r>
              <a:rPr dirty="0" sz="1100" spc="15">
                <a:solidFill>
                  <a:srgbClr val="252525"/>
                </a:solidFill>
                <a:latin typeface="Calibri"/>
                <a:cs typeface="Calibri"/>
              </a:rPr>
              <a:t>A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qualitative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interview</a:t>
            </a:r>
            <a:r>
              <a:rPr dirty="0" sz="1100" spc="10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study».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852317" y="12927331"/>
            <a:ext cx="5467985" cy="8032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00" spc="-15" b="1">
                <a:solidFill>
                  <a:srgbClr val="252525"/>
                </a:solidFill>
                <a:latin typeface="Calibri"/>
                <a:cs typeface="Calibri"/>
              </a:rPr>
              <a:t>ACKNOWLEDGEMENTS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I would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like to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thank the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student supervisors </a:t>
            </a:r>
            <a:r>
              <a:rPr dirty="0" sz="1100" spc="15">
                <a:solidFill>
                  <a:srgbClr val="252525"/>
                </a:solidFill>
                <a:latin typeface="Calibri"/>
                <a:cs typeface="Calibri"/>
              </a:rPr>
              <a:t>who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participated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in the</a:t>
            </a:r>
            <a:r>
              <a:rPr dirty="0" sz="1100" spc="-4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interviews.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2499"/>
              </a:lnSpc>
            </a:pP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Also, I would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like to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thank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my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supervisors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all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the help along the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way;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main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supervisor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Knut 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Eirik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R.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Eliassen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and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co-supervisors Julie S. Knutsen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and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Eivind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A.</a:t>
            </a:r>
            <a:r>
              <a:rPr dirty="0" sz="1100" spc="-1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Valestrand.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42685" y="528251"/>
            <a:ext cx="15305405" cy="958850"/>
          </a:xfrm>
          <a:prstGeom prst="rect"/>
        </p:spPr>
        <p:txBody>
          <a:bodyPr wrap="square" lIns="0" tIns="37465" rIns="0" bIns="0" rtlCol="0" vert="horz">
            <a:spAutoFit/>
          </a:bodyPr>
          <a:lstStyle/>
          <a:p>
            <a:pPr marL="12700" marR="5080">
              <a:lnSpc>
                <a:spcPts val="3629"/>
              </a:lnSpc>
              <a:spcBef>
                <a:spcPts val="295"/>
              </a:spcBef>
            </a:pPr>
            <a:r>
              <a:rPr dirty="0"/>
              <a:t>How </a:t>
            </a:r>
            <a:r>
              <a:rPr dirty="0" spc="-5"/>
              <a:t>near-peer </a:t>
            </a:r>
            <a:r>
              <a:rPr dirty="0"/>
              <a:t>supervisors </a:t>
            </a:r>
            <a:r>
              <a:rPr dirty="0" spc="-5"/>
              <a:t>experience their </a:t>
            </a:r>
            <a:r>
              <a:rPr dirty="0"/>
              <a:t>own development when shifting from  written to oral interactive</a:t>
            </a:r>
            <a:r>
              <a:rPr dirty="0" spc="10"/>
              <a:t> </a:t>
            </a:r>
            <a:r>
              <a:rPr dirty="0" spc="-5"/>
              <a:t>feedback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42685" y="1522482"/>
            <a:ext cx="3299460" cy="3549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150" spc="5" b="1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dirty="0" sz="2150" spc="-5" b="1">
                <a:solidFill>
                  <a:srgbClr val="FFFFFF"/>
                </a:solidFill>
                <a:latin typeface="Calibri"/>
                <a:cs typeface="Calibri"/>
              </a:rPr>
              <a:t>qualitative interview</a:t>
            </a:r>
            <a:r>
              <a:rPr dirty="0" sz="2150" spc="-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150" spc="-5" b="1">
                <a:solidFill>
                  <a:srgbClr val="FFFFFF"/>
                </a:solidFill>
                <a:latin typeface="Calibri"/>
                <a:cs typeface="Calibri"/>
              </a:rPr>
              <a:t>study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2685" y="2140134"/>
            <a:ext cx="10537190" cy="48958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10">
                <a:solidFill>
                  <a:srgbClr val="FFFFFF"/>
                </a:solidFill>
                <a:latin typeface="Calibri"/>
                <a:cs typeface="Calibri"/>
              </a:rPr>
              <a:t>Anna </a:t>
            </a:r>
            <a:r>
              <a:rPr dirty="0" sz="1850">
                <a:solidFill>
                  <a:srgbClr val="FFFFFF"/>
                </a:solidFill>
                <a:latin typeface="Calibri"/>
                <a:cs typeface="Calibri"/>
              </a:rPr>
              <a:t>Victoria </a:t>
            </a:r>
            <a:r>
              <a:rPr dirty="0" sz="1850" spc="-5">
                <a:solidFill>
                  <a:srgbClr val="FFFFFF"/>
                </a:solidFill>
                <a:latin typeface="Calibri"/>
                <a:cs typeface="Calibri"/>
              </a:rPr>
              <a:t>Flankegård </a:t>
            </a:r>
            <a:r>
              <a:rPr dirty="0" sz="1850" spc="5">
                <a:solidFill>
                  <a:srgbClr val="FFFFFF"/>
                </a:solidFill>
                <a:latin typeface="Calibri"/>
                <a:cs typeface="Calibri"/>
              </a:rPr>
              <a:t>(1), Julie </a:t>
            </a:r>
            <a:r>
              <a:rPr dirty="0" sz="1850">
                <a:solidFill>
                  <a:srgbClr val="FFFFFF"/>
                </a:solidFill>
                <a:latin typeface="Calibri"/>
                <a:cs typeface="Calibri"/>
              </a:rPr>
              <a:t>Solberg </a:t>
            </a:r>
            <a:r>
              <a:rPr dirty="0" sz="1850" spc="5">
                <a:solidFill>
                  <a:srgbClr val="FFFFFF"/>
                </a:solidFill>
                <a:latin typeface="Calibri"/>
                <a:cs typeface="Calibri"/>
              </a:rPr>
              <a:t>Knutsen, Eivind </a:t>
            </a:r>
            <a:r>
              <a:rPr dirty="0" sz="1850">
                <a:solidFill>
                  <a:srgbClr val="FFFFFF"/>
                </a:solidFill>
                <a:latin typeface="Calibri"/>
                <a:cs typeface="Calibri"/>
              </a:rPr>
              <a:t>Alexander </a:t>
            </a:r>
            <a:r>
              <a:rPr dirty="0" sz="1850" spc="-5">
                <a:solidFill>
                  <a:srgbClr val="FFFFFF"/>
                </a:solidFill>
                <a:latin typeface="Calibri"/>
                <a:cs typeface="Calibri"/>
              </a:rPr>
              <a:t>Valestrand, </a:t>
            </a:r>
            <a:r>
              <a:rPr dirty="0" sz="1850">
                <a:solidFill>
                  <a:srgbClr val="FFFFFF"/>
                </a:solidFill>
                <a:latin typeface="Calibri"/>
                <a:cs typeface="Calibri"/>
              </a:rPr>
              <a:t>Knut </a:t>
            </a:r>
            <a:r>
              <a:rPr dirty="0" sz="1850" spc="5">
                <a:solidFill>
                  <a:srgbClr val="FFFFFF"/>
                </a:solidFill>
                <a:latin typeface="Calibri"/>
                <a:cs typeface="Calibri"/>
              </a:rPr>
              <a:t>Eirik </a:t>
            </a:r>
            <a:r>
              <a:rPr dirty="0" sz="1850" spc="10">
                <a:solidFill>
                  <a:srgbClr val="FFFFFF"/>
                </a:solidFill>
                <a:latin typeface="Calibri"/>
                <a:cs typeface="Calibri"/>
              </a:rPr>
              <a:t>Ringheim</a:t>
            </a:r>
            <a:r>
              <a:rPr dirty="0" sz="1850" spc="1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850" spc="5">
                <a:solidFill>
                  <a:srgbClr val="FFFFFF"/>
                </a:solidFill>
                <a:latin typeface="Calibri"/>
                <a:cs typeface="Calibri"/>
              </a:rPr>
              <a:t>Eliassen</a:t>
            </a:r>
            <a:endParaRPr sz="1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100" spc="5">
                <a:solidFill>
                  <a:srgbClr val="FFFFFF"/>
                </a:solidFill>
                <a:latin typeface="Calibri"/>
                <a:cs typeface="Calibri"/>
              </a:rPr>
              <a:t>(1): Corresponding</a:t>
            </a:r>
            <a:r>
              <a:rPr dirty="0" sz="11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00" spc="10">
                <a:solidFill>
                  <a:srgbClr val="FFFFFF"/>
                </a:solidFill>
                <a:latin typeface="Calibri"/>
                <a:cs typeface="Calibri"/>
              </a:rPr>
              <a:t>author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003559" y="1637114"/>
            <a:ext cx="2747645" cy="8597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Anna </a:t>
            </a: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Victoria</a:t>
            </a:r>
            <a:r>
              <a:rPr dirty="0" sz="2050" spc="-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10" b="1">
                <a:solidFill>
                  <a:srgbClr val="FFFFFF"/>
                </a:solidFill>
                <a:latin typeface="Calibri"/>
                <a:cs typeface="Calibri"/>
              </a:rPr>
              <a:t>Flankegård</a:t>
            </a:r>
            <a:endParaRPr sz="2050">
              <a:latin typeface="Calibri"/>
              <a:cs typeface="Calibri"/>
            </a:endParaRPr>
          </a:p>
          <a:p>
            <a:pPr marL="1443355" marR="5080" indent="-474345">
              <a:lnSpc>
                <a:spcPts val="2030"/>
              </a:lnSpc>
              <a:spcBef>
                <a:spcPts val="100"/>
              </a:spcBef>
            </a:pP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University of</a:t>
            </a:r>
            <a:r>
              <a:rPr dirty="0" sz="1700" spc="-7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 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a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fl043@ui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b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.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no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347150" y="8692266"/>
            <a:ext cx="974090" cy="756285"/>
          </a:xfrm>
          <a:custGeom>
            <a:avLst/>
            <a:gdLst/>
            <a:ahLst/>
            <a:cxnLst/>
            <a:rect l="l" t="t" r="r" b="b"/>
            <a:pathLst>
              <a:path w="974090" h="756284">
                <a:moveTo>
                  <a:pt x="973933" y="0"/>
                </a:moveTo>
                <a:lnTo>
                  <a:pt x="710707" y="0"/>
                </a:lnTo>
                <a:lnTo>
                  <a:pt x="710707" y="243070"/>
                </a:lnTo>
                <a:lnTo>
                  <a:pt x="473805" y="243070"/>
                </a:lnTo>
                <a:lnTo>
                  <a:pt x="473805" y="486141"/>
                </a:lnTo>
                <a:lnTo>
                  <a:pt x="236902" y="486141"/>
                </a:lnTo>
                <a:lnTo>
                  <a:pt x="236902" y="729211"/>
                </a:lnTo>
                <a:lnTo>
                  <a:pt x="0" y="729211"/>
                </a:lnTo>
                <a:lnTo>
                  <a:pt x="0" y="756219"/>
                </a:lnTo>
                <a:lnTo>
                  <a:pt x="263225" y="756219"/>
                </a:lnTo>
                <a:lnTo>
                  <a:pt x="263225" y="513148"/>
                </a:lnTo>
                <a:lnTo>
                  <a:pt x="500127" y="513148"/>
                </a:lnTo>
                <a:lnTo>
                  <a:pt x="500127" y="270078"/>
                </a:lnTo>
                <a:lnTo>
                  <a:pt x="737030" y="270078"/>
                </a:lnTo>
                <a:lnTo>
                  <a:pt x="737030" y="27007"/>
                </a:lnTo>
                <a:lnTo>
                  <a:pt x="973933" y="27007"/>
                </a:lnTo>
                <a:lnTo>
                  <a:pt x="9739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7347150" y="8692266"/>
            <a:ext cx="974090" cy="756285"/>
          </a:xfrm>
          <a:custGeom>
            <a:avLst/>
            <a:gdLst/>
            <a:ahLst/>
            <a:cxnLst/>
            <a:rect l="l" t="t" r="r" b="b"/>
            <a:pathLst>
              <a:path w="974090" h="756284">
                <a:moveTo>
                  <a:pt x="710707" y="0"/>
                </a:moveTo>
                <a:lnTo>
                  <a:pt x="710707" y="243070"/>
                </a:lnTo>
                <a:lnTo>
                  <a:pt x="473805" y="243070"/>
                </a:lnTo>
                <a:lnTo>
                  <a:pt x="473805" y="486141"/>
                </a:lnTo>
                <a:lnTo>
                  <a:pt x="236902" y="486141"/>
                </a:lnTo>
                <a:lnTo>
                  <a:pt x="236902" y="729211"/>
                </a:lnTo>
                <a:lnTo>
                  <a:pt x="0" y="729211"/>
                </a:lnTo>
                <a:lnTo>
                  <a:pt x="0" y="756219"/>
                </a:lnTo>
                <a:lnTo>
                  <a:pt x="263225" y="756219"/>
                </a:lnTo>
                <a:lnTo>
                  <a:pt x="263225" y="513148"/>
                </a:lnTo>
                <a:lnTo>
                  <a:pt x="500127" y="513148"/>
                </a:lnTo>
                <a:lnTo>
                  <a:pt x="500127" y="270078"/>
                </a:lnTo>
                <a:lnTo>
                  <a:pt x="737030" y="270078"/>
                </a:lnTo>
                <a:lnTo>
                  <a:pt x="737030" y="27007"/>
                </a:lnTo>
                <a:lnTo>
                  <a:pt x="973933" y="27007"/>
                </a:lnTo>
                <a:lnTo>
                  <a:pt x="973933" y="0"/>
                </a:lnTo>
                <a:lnTo>
                  <a:pt x="710707" y="0"/>
                </a:lnTo>
                <a:close/>
              </a:path>
            </a:pathLst>
          </a:custGeom>
          <a:ln w="15604">
            <a:solidFill>
              <a:srgbClr val="5FAE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982752" y="9110887"/>
            <a:ext cx="338455" cy="347345"/>
          </a:xfrm>
          <a:custGeom>
            <a:avLst/>
            <a:gdLst/>
            <a:ahLst/>
            <a:cxnLst/>
            <a:rect l="l" t="t" r="r" b="b"/>
            <a:pathLst>
              <a:path w="338454" h="347345">
                <a:moveTo>
                  <a:pt x="338332" y="0"/>
                </a:moveTo>
                <a:lnTo>
                  <a:pt x="154074" y="0"/>
                </a:lnTo>
                <a:lnTo>
                  <a:pt x="154074" y="27007"/>
                </a:lnTo>
                <a:lnTo>
                  <a:pt x="293156" y="27007"/>
                </a:lnTo>
                <a:lnTo>
                  <a:pt x="293199" y="27210"/>
                </a:lnTo>
                <a:lnTo>
                  <a:pt x="0" y="328055"/>
                </a:lnTo>
                <a:lnTo>
                  <a:pt x="18601" y="347140"/>
                </a:lnTo>
                <a:lnTo>
                  <a:pt x="311790" y="46329"/>
                </a:lnTo>
                <a:lnTo>
                  <a:pt x="338332" y="46284"/>
                </a:lnTo>
                <a:lnTo>
                  <a:pt x="338332" y="0"/>
                </a:lnTo>
                <a:close/>
              </a:path>
              <a:path w="338454" h="347345">
                <a:moveTo>
                  <a:pt x="338332" y="46284"/>
                </a:moveTo>
                <a:lnTo>
                  <a:pt x="311899" y="46284"/>
                </a:lnTo>
                <a:lnTo>
                  <a:pt x="312009" y="189054"/>
                </a:lnTo>
                <a:lnTo>
                  <a:pt x="338332" y="189054"/>
                </a:lnTo>
                <a:lnTo>
                  <a:pt x="338332" y="462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982752" y="9110887"/>
            <a:ext cx="338455" cy="347345"/>
          </a:xfrm>
          <a:custGeom>
            <a:avLst/>
            <a:gdLst/>
            <a:ahLst/>
            <a:cxnLst/>
            <a:rect l="l" t="t" r="r" b="b"/>
            <a:pathLst>
              <a:path w="338454" h="347345">
                <a:moveTo>
                  <a:pt x="154074" y="27007"/>
                </a:moveTo>
                <a:lnTo>
                  <a:pt x="293079" y="27007"/>
                </a:lnTo>
                <a:lnTo>
                  <a:pt x="293210" y="27075"/>
                </a:lnTo>
                <a:lnTo>
                  <a:pt x="293199" y="27210"/>
                </a:lnTo>
                <a:lnTo>
                  <a:pt x="0" y="328055"/>
                </a:lnTo>
                <a:lnTo>
                  <a:pt x="18601" y="347140"/>
                </a:lnTo>
                <a:lnTo>
                  <a:pt x="311790" y="46329"/>
                </a:lnTo>
                <a:lnTo>
                  <a:pt x="312009" y="46329"/>
                </a:lnTo>
                <a:lnTo>
                  <a:pt x="312009" y="189054"/>
                </a:lnTo>
                <a:lnTo>
                  <a:pt x="338332" y="189054"/>
                </a:lnTo>
                <a:lnTo>
                  <a:pt x="338332" y="0"/>
                </a:lnTo>
                <a:lnTo>
                  <a:pt x="154074" y="0"/>
                </a:lnTo>
                <a:lnTo>
                  <a:pt x="154074" y="27007"/>
                </a:lnTo>
                <a:close/>
              </a:path>
            </a:pathLst>
          </a:custGeom>
          <a:ln w="15549">
            <a:solidFill>
              <a:srgbClr val="5FAE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227893" y="8704787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5" h="0">
                <a:moveTo>
                  <a:pt x="0" y="0"/>
                </a:moveTo>
                <a:lnTo>
                  <a:pt x="158078" y="0"/>
                </a:lnTo>
              </a:path>
            </a:pathLst>
          </a:custGeom>
          <a:ln w="1929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376091" y="7934933"/>
            <a:ext cx="0" cy="760730"/>
          </a:xfrm>
          <a:custGeom>
            <a:avLst/>
            <a:gdLst/>
            <a:ahLst/>
            <a:cxnLst/>
            <a:rect l="l" t="t" r="r" b="b"/>
            <a:pathLst>
              <a:path w="0" h="760729">
                <a:moveTo>
                  <a:pt x="0" y="0"/>
                </a:moveTo>
                <a:lnTo>
                  <a:pt x="0" y="760207"/>
                </a:lnTo>
              </a:path>
            </a:pathLst>
          </a:custGeom>
          <a:ln w="1976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8366211" y="7924642"/>
            <a:ext cx="474345" cy="0"/>
          </a:xfrm>
          <a:custGeom>
            <a:avLst/>
            <a:gdLst/>
            <a:ahLst/>
            <a:cxnLst/>
            <a:rect l="l" t="t" r="r" b="b"/>
            <a:pathLst>
              <a:path w="474345" h="0">
                <a:moveTo>
                  <a:pt x="0" y="0"/>
                </a:moveTo>
                <a:lnTo>
                  <a:pt x="474234" y="0"/>
                </a:lnTo>
              </a:path>
            </a:pathLst>
          </a:custGeom>
          <a:ln w="20581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8820687" y="8695140"/>
            <a:ext cx="44450" cy="19685"/>
          </a:xfrm>
          <a:custGeom>
            <a:avLst/>
            <a:gdLst/>
            <a:ahLst/>
            <a:cxnLst/>
            <a:rect l="l" t="t" r="r" b="b"/>
            <a:pathLst>
              <a:path w="44450" h="19684">
                <a:moveTo>
                  <a:pt x="0" y="19294"/>
                </a:moveTo>
                <a:lnTo>
                  <a:pt x="44130" y="19294"/>
                </a:lnTo>
                <a:lnTo>
                  <a:pt x="44130" y="0"/>
                </a:lnTo>
                <a:lnTo>
                  <a:pt x="0" y="0"/>
                </a:lnTo>
                <a:lnTo>
                  <a:pt x="0" y="192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8830567" y="7934933"/>
            <a:ext cx="0" cy="760730"/>
          </a:xfrm>
          <a:custGeom>
            <a:avLst/>
            <a:gdLst/>
            <a:ahLst/>
            <a:cxnLst/>
            <a:rect l="l" t="t" r="r" b="b"/>
            <a:pathLst>
              <a:path w="0" h="760729">
                <a:moveTo>
                  <a:pt x="0" y="0"/>
                </a:moveTo>
                <a:lnTo>
                  <a:pt x="0" y="760207"/>
                </a:lnTo>
              </a:path>
            </a:pathLst>
          </a:custGeom>
          <a:ln w="1976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8227893" y="7914041"/>
            <a:ext cx="637540" cy="801370"/>
          </a:xfrm>
          <a:custGeom>
            <a:avLst/>
            <a:gdLst/>
            <a:ahLst/>
            <a:cxnLst/>
            <a:rect l="l" t="t" r="r" b="b"/>
            <a:pathLst>
              <a:path w="637540" h="801370">
                <a:moveTo>
                  <a:pt x="612553" y="780541"/>
                </a:moveTo>
                <a:lnTo>
                  <a:pt x="612552" y="0"/>
                </a:lnTo>
                <a:lnTo>
                  <a:pt x="138317" y="0"/>
                </a:lnTo>
                <a:lnTo>
                  <a:pt x="138318" y="780541"/>
                </a:lnTo>
                <a:lnTo>
                  <a:pt x="0" y="780541"/>
                </a:lnTo>
                <a:lnTo>
                  <a:pt x="0" y="800815"/>
                </a:lnTo>
                <a:lnTo>
                  <a:pt x="158078" y="800815"/>
                </a:lnTo>
                <a:lnTo>
                  <a:pt x="158077" y="20273"/>
                </a:lnTo>
                <a:lnTo>
                  <a:pt x="592793" y="20274"/>
                </a:lnTo>
                <a:lnTo>
                  <a:pt x="592793" y="800815"/>
                </a:lnTo>
                <a:lnTo>
                  <a:pt x="636923" y="800815"/>
                </a:lnTo>
              </a:path>
            </a:pathLst>
          </a:custGeom>
          <a:ln w="11642">
            <a:solidFill>
              <a:srgbClr val="5FAE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8840447" y="8694583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24370" y="0"/>
                </a:moveTo>
                <a:lnTo>
                  <a:pt x="0" y="0"/>
                </a:lnTo>
              </a:path>
            </a:pathLst>
          </a:custGeom>
          <a:ln w="11826">
            <a:solidFill>
              <a:srgbClr val="5FAE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8425491" y="7972835"/>
            <a:ext cx="306705" cy="743585"/>
          </a:xfrm>
          <a:custGeom>
            <a:avLst/>
            <a:gdLst/>
            <a:ahLst/>
            <a:cxnLst/>
            <a:rect l="l" t="t" r="r" b="b"/>
            <a:pathLst>
              <a:path w="306704" h="743584">
                <a:moveTo>
                  <a:pt x="0" y="0"/>
                </a:moveTo>
                <a:lnTo>
                  <a:pt x="0" y="743034"/>
                </a:lnTo>
                <a:lnTo>
                  <a:pt x="163822" y="719720"/>
                </a:lnTo>
                <a:lnTo>
                  <a:pt x="19760" y="719720"/>
                </a:lnTo>
                <a:lnTo>
                  <a:pt x="19759" y="23314"/>
                </a:lnTo>
                <a:lnTo>
                  <a:pt x="163822" y="23314"/>
                </a:lnTo>
                <a:lnTo>
                  <a:pt x="0" y="0"/>
                </a:lnTo>
                <a:close/>
              </a:path>
              <a:path w="306704" h="743584">
                <a:moveTo>
                  <a:pt x="163822" y="23314"/>
                </a:moveTo>
                <a:lnTo>
                  <a:pt x="19759" y="23314"/>
                </a:lnTo>
                <a:lnTo>
                  <a:pt x="286516" y="60821"/>
                </a:lnTo>
                <a:lnTo>
                  <a:pt x="286517" y="682213"/>
                </a:lnTo>
                <a:lnTo>
                  <a:pt x="19760" y="719720"/>
                </a:lnTo>
                <a:lnTo>
                  <a:pt x="163822" y="719720"/>
                </a:lnTo>
                <a:lnTo>
                  <a:pt x="306277" y="699446"/>
                </a:lnTo>
                <a:lnTo>
                  <a:pt x="306276" y="43588"/>
                </a:lnTo>
                <a:lnTo>
                  <a:pt x="163822" y="233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8425491" y="7972835"/>
            <a:ext cx="306705" cy="743585"/>
          </a:xfrm>
          <a:custGeom>
            <a:avLst/>
            <a:gdLst/>
            <a:ahLst/>
            <a:cxnLst/>
            <a:rect l="l" t="t" r="r" b="b"/>
            <a:pathLst>
              <a:path w="306704" h="743584">
                <a:moveTo>
                  <a:pt x="0" y="743034"/>
                </a:moveTo>
                <a:lnTo>
                  <a:pt x="306277" y="699446"/>
                </a:lnTo>
                <a:lnTo>
                  <a:pt x="306276" y="43588"/>
                </a:lnTo>
                <a:lnTo>
                  <a:pt x="0" y="0"/>
                </a:lnTo>
                <a:lnTo>
                  <a:pt x="0" y="743034"/>
                </a:lnTo>
                <a:close/>
              </a:path>
            </a:pathLst>
          </a:custGeom>
          <a:ln w="11570">
            <a:solidFill>
              <a:srgbClr val="5FAE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8445251" y="7996150"/>
            <a:ext cx="267335" cy="696595"/>
          </a:xfrm>
          <a:custGeom>
            <a:avLst/>
            <a:gdLst/>
            <a:ahLst/>
            <a:cxnLst/>
            <a:rect l="l" t="t" r="r" b="b"/>
            <a:pathLst>
              <a:path w="267334" h="696595">
                <a:moveTo>
                  <a:pt x="0" y="0"/>
                </a:moveTo>
                <a:lnTo>
                  <a:pt x="266757" y="37506"/>
                </a:lnTo>
                <a:lnTo>
                  <a:pt x="266757" y="658898"/>
                </a:lnTo>
                <a:lnTo>
                  <a:pt x="0" y="696405"/>
                </a:lnTo>
                <a:lnTo>
                  <a:pt x="0" y="0"/>
                </a:lnTo>
                <a:close/>
              </a:path>
            </a:pathLst>
          </a:custGeom>
          <a:ln w="11564">
            <a:solidFill>
              <a:srgbClr val="5FAE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8607342" y="8313650"/>
            <a:ext cx="100653" cy="725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8822949" y="7697172"/>
            <a:ext cx="815975" cy="782320"/>
          </a:xfrm>
          <a:custGeom>
            <a:avLst/>
            <a:gdLst/>
            <a:ahLst/>
            <a:cxnLst/>
            <a:rect l="l" t="t" r="r" b="b"/>
            <a:pathLst>
              <a:path w="815975" h="782320">
                <a:moveTo>
                  <a:pt x="815916" y="0"/>
                </a:moveTo>
                <a:lnTo>
                  <a:pt x="543785" y="0"/>
                </a:lnTo>
                <a:lnTo>
                  <a:pt x="543785" y="251290"/>
                </a:lnTo>
                <a:lnTo>
                  <a:pt x="298867" y="251290"/>
                </a:lnTo>
                <a:lnTo>
                  <a:pt x="298868" y="502580"/>
                </a:lnTo>
                <a:lnTo>
                  <a:pt x="53948" y="502580"/>
                </a:lnTo>
                <a:lnTo>
                  <a:pt x="53948" y="753871"/>
                </a:lnTo>
                <a:lnTo>
                  <a:pt x="0" y="753871"/>
                </a:lnTo>
                <a:lnTo>
                  <a:pt x="0" y="781792"/>
                </a:lnTo>
                <a:lnTo>
                  <a:pt x="81162" y="781792"/>
                </a:lnTo>
                <a:lnTo>
                  <a:pt x="81161" y="530502"/>
                </a:lnTo>
                <a:lnTo>
                  <a:pt x="326081" y="530502"/>
                </a:lnTo>
                <a:lnTo>
                  <a:pt x="326081" y="279211"/>
                </a:lnTo>
                <a:lnTo>
                  <a:pt x="570999" y="279211"/>
                </a:lnTo>
                <a:lnTo>
                  <a:pt x="570998" y="27921"/>
                </a:lnTo>
                <a:lnTo>
                  <a:pt x="815916" y="27921"/>
                </a:lnTo>
                <a:lnTo>
                  <a:pt x="8159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8822949" y="7697172"/>
            <a:ext cx="544195" cy="754380"/>
          </a:xfrm>
          <a:custGeom>
            <a:avLst/>
            <a:gdLst/>
            <a:ahLst/>
            <a:cxnLst/>
            <a:rect l="l" t="t" r="r" b="b"/>
            <a:pathLst>
              <a:path w="544195" h="754379">
                <a:moveTo>
                  <a:pt x="543785" y="0"/>
                </a:moveTo>
                <a:lnTo>
                  <a:pt x="543785" y="251290"/>
                </a:lnTo>
                <a:lnTo>
                  <a:pt x="298867" y="251290"/>
                </a:lnTo>
                <a:lnTo>
                  <a:pt x="298868" y="502580"/>
                </a:lnTo>
                <a:lnTo>
                  <a:pt x="53948" y="502580"/>
                </a:lnTo>
                <a:lnTo>
                  <a:pt x="53948" y="753871"/>
                </a:lnTo>
                <a:lnTo>
                  <a:pt x="0" y="753871"/>
                </a:lnTo>
              </a:path>
            </a:pathLst>
          </a:custGeom>
          <a:ln w="16015">
            <a:solidFill>
              <a:srgbClr val="5FAE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8822949" y="7697172"/>
            <a:ext cx="815975" cy="782320"/>
          </a:xfrm>
          <a:custGeom>
            <a:avLst/>
            <a:gdLst/>
            <a:ahLst/>
            <a:cxnLst/>
            <a:rect l="l" t="t" r="r" b="b"/>
            <a:pathLst>
              <a:path w="815975" h="782320">
                <a:moveTo>
                  <a:pt x="0" y="781792"/>
                </a:moveTo>
                <a:lnTo>
                  <a:pt x="81162" y="781792"/>
                </a:lnTo>
                <a:lnTo>
                  <a:pt x="81161" y="530501"/>
                </a:lnTo>
                <a:lnTo>
                  <a:pt x="326081" y="530502"/>
                </a:lnTo>
                <a:lnTo>
                  <a:pt x="326081" y="279211"/>
                </a:lnTo>
                <a:lnTo>
                  <a:pt x="570999" y="279211"/>
                </a:lnTo>
                <a:lnTo>
                  <a:pt x="570998" y="27921"/>
                </a:lnTo>
                <a:lnTo>
                  <a:pt x="815916" y="27921"/>
                </a:lnTo>
                <a:lnTo>
                  <a:pt x="815916" y="0"/>
                </a:lnTo>
                <a:lnTo>
                  <a:pt x="543785" y="0"/>
                </a:lnTo>
              </a:path>
            </a:pathLst>
          </a:custGeom>
          <a:ln w="16089">
            <a:solidFill>
              <a:srgbClr val="5FAE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9289087" y="8129951"/>
            <a:ext cx="349885" cy="359410"/>
          </a:xfrm>
          <a:custGeom>
            <a:avLst/>
            <a:gdLst/>
            <a:ahLst/>
            <a:cxnLst/>
            <a:rect l="l" t="t" r="r" b="b"/>
            <a:pathLst>
              <a:path w="349884" h="359409">
                <a:moveTo>
                  <a:pt x="349779" y="0"/>
                </a:moveTo>
                <a:lnTo>
                  <a:pt x="159287" y="0"/>
                </a:lnTo>
                <a:lnTo>
                  <a:pt x="159287" y="27921"/>
                </a:lnTo>
                <a:lnTo>
                  <a:pt x="303074" y="27921"/>
                </a:lnTo>
                <a:lnTo>
                  <a:pt x="303119" y="28130"/>
                </a:lnTo>
                <a:lnTo>
                  <a:pt x="0" y="339149"/>
                </a:lnTo>
                <a:lnTo>
                  <a:pt x="19230" y="358880"/>
                </a:lnTo>
                <a:lnTo>
                  <a:pt x="322384" y="47850"/>
                </a:lnTo>
                <a:lnTo>
                  <a:pt x="349779" y="47850"/>
                </a:lnTo>
                <a:lnTo>
                  <a:pt x="349779" y="0"/>
                </a:lnTo>
                <a:close/>
              </a:path>
              <a:path w="349884" h="359409">
                <a:moveTo>
                  <a:pt x="349779" y="47850"/>
                </a:moveTo>
                <a:lnTo>
                  <a:pt x="322475" y="47850"/>
                </a:lnTo>
                <a:lnTo>
                  <a:pt x="322566" y="195448"/>
                </a:lnTo>
                <a:lnTo>
                  <a:pt x="349779" y="195448"/>
                </a:lnTo>
                <a:lnTo>
                  <a:pt x="349779" y="478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9289087" y="8129951"/>
            <a:ext cx="349885" cy="359410"/>
          </a:xfrm>
          <a:custGeom>
            <a:avLst/>
            <a:gdLst/>
            <a:ahLst/>
            <a:cxnLst/>
            <a:rect l="l" t="t" r="r" b="b"/>
            <a:pathLst>
              <a:path w="349884" h="359409">
                <a:moveTo>
                  <a:pt x="159287" y="27921"/>
                </a:moveTo>
                <a:lnTo>
                  <a:pt x="302995" y="27921"/>
                </a:lnTo>
                <a:lnTo>
                  <a:pt x="303131" y="27991"/>
                </a:lnTo>
                <a:lnTo>
                  <a:pt x="303119" y="28130"/>
                </a:lnTo>
                <a:lnTo>
                  <a:pt x="0" y="339149"/>
                </a:lnTo>
                <a:lnTo>
                  <a:pt x="19230" y="358880"/>
                </a:lnTo>
                <a:lnTo>
                  <a:pt x="322339" y="47896"/>
                </a:lnTo>
                <a:lnTo>
                  <a:pt x="322475" y="47850"/>
                </a:lnTo>
                <a:lnTo>
                  <a:pt x="322565" y="48001"/>
                </a:lnTo>
                <a:lnTo>
                  <a:pt x="322566" y="195448"/>
                </a:lnTo>
                <a:lnTo>
                  <a:pt x="349779" y="195448"/>
                </a:lnTo>
                <a:lnTo>
                  <a:pt x="349779" y="0"/>
                </a:lnTo>
                <a:lnTo>
                  <a:pt x="159287" y="0"/>
                </a:lnTo>
                <a:lnTo>
                  <a:pt x="159287" y="27921"/>
                </a:lnTo>
                <a:close/>
              </a:path>
            </a:pathLst>
          </a:custGeom>
          <a:ln w="16075">
            <a:solidFill>
              <a:srgbClr val="5FAE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8386609" y="8712730"/>
            <a:ext cx="436880" cy="0"/>
          </a:xfrm>
          <a:custGeom>
            <a:avLst/>
            <a:gdLst/>
            <a:ahLst/>
            <a:cxnLst/>
            <a:rect l="l" t="t" r="r" b="b"/>
            <a:pathLst>
              <a:path w="436879" h="0">
                <a:moveTo>
                  <a:pt x="0" y="0"/>
                </a:moveTo>
                <a:lnTo>
                  <a:pt x="436340" y="0"/>
                </a:lnTo>
              </a:path>
            </a:pathLst>
          </a:custGeom>
          <a:ln w="44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5878350" y="6170672"/>
            <a:ext cx="1036278" cy="10152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6217115" y="6608790"/>
            <a:ext cx="256215" cy="26267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6237097" y="6619120"/>
            <a:ext cx="182444" cy="18882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4542729" y="5517831"/>
            <a:ext cx="1024890" cy="1003300"/>
          </a:xfrm>
          <a:custGeom>
            <a:avLst/>
            <a:gdLst/>
            <a:ahLst/>
            <a:cxnLst/>
            <a:rect l="l" t="t" r="r" b="b"/>
            <a:pathLst>
              <a:path w="1024890" h="1003300">
                <a:moveTo>
                  <a:pt x="857114" y="0"/>
                </a:moveTo>
                <a:lnTo>
                  <a:pt x="167176" y="0"/>
                </a:lnTo>
                <a:lnTo>
                  <a:pt x="122735" y="5971"/>
                </a:lnTo>
                <a:lnTo>
                  <a:pt x="82800" y="22825"/>
                </a:lnTo>
                <a:lnTo>
                  <a:pt x="48966" y="48966"/>
                </a:lnTo>
                <a:lnTo>
                  <a:pt x="22825" y="82800"/>
                </a:lnTo>
                <a:lnTo>
                  <a:pt x="5971" y="122735"/>
                </a:lnTo>
                <a:lnTo>
                  <a:pt x="0" y="167176"/>
                </a:lnTo>
                <a:lnTo>
                  <a:pt x="0" y="836060"/>
                </a:lnTo>
                <a:lnTo>
                  <a:pt x="5971" y="880526"/>
                </a:lnTo>
                <a:lnTo>
                  <a:pt x="22825" y="920478"/>
                </a:lnTo>
                <a:lnTo>
                  <a:pt x="48966" y="954323"/>
                </a:lnTo>
                <a:lnTo>
                  <a:pt x="82800" y="980469"/>
                </a:lnTo>
                <a:lnTo>
                  <a:pt x="122735" y="997324"/>
                </a:lnTo>
                <a:lnTo>
                  <a:pt x="167176" y="1003296"/>
                </a:lnTo>
                <a:lnTo>
                  <a:pt x="857114" y="1003296"/>
                </a:lnTo>
                <a:lnTo>
                  <a:pt x="901555" y="997324"/>
                </a:lnTo>
                <a:lnTo>
                  <a:pt x="941489" y="980469"/>
                </a:lnTo>
                <a:lnTo>
                  <a:pt x="975324" y="954323"/>
                </a:lnTo>
                <a:lnTo>
                  <a:pt x="1001465" y="920478"/>
                </a:lnTo>
                <a:lnTo>
                  <a:pt x="1018318" y="880526"/>
                </a:lnTo>
                <a:lnTo>
                  <a:pt x="1024290" y="836060"/>
                </a:lnTo>
                <a:lnTo>
                  <a:pt x="1024290" y="167176"/>
                </a:lnTo>
                <a:lnTo>
                  <a:pt x="1018318" y="122735"/>
                </a:lnTo>
                <a:lnTo>
                  <a:pt x="1001465" y="82800"/>
                </a:lnTo>
                <a:lnTo>
                  <a:pt x="975324" y="48966"/>
                </a:lnTo>
                <a:lnTo>
                  <a:pt x="941489" y="22825"/>
                </a:lnTo>
                <a:lnTo>
                  <a:pt x="901555" y="5971"/>
                </a:lnTo>
                <a:lnTo>
                  <a:pt x="857114" y="0"/>
                </a:lnTo>
                <a:close/>
              </a:path>
            </a:pathLst>
          </a:custGeom>
          <a:solidFill>
            <a:srgbClr val="F5ED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4542729" y="5517832"/>
            <a:ext cx="1024890" cy="1003300"/>
          </a:xfrm>
          <a:custGeom>
            <a:avLst/>
            <a:gdLst/>
            <a:ahLst/>
            <a:cxnLst/>
            <a:rect l="l" t="t" r="r" b="b"/>
            <a:pathLst>
              <a:path w="1024890" h="1003300">
                <a:moveTo>
                  <a:pt x="0" y="167176"/>
                </a:moveTo>
                <a:lnTo>
                  <a:pt x="5971" y="122735"/>
                </a:lnTo>
                <a:lnTo>
                  <a:pt x="22825" y="82800"/>
                </a:lnTo>
                <a:lnTo>
                  <a:pt x="48966" y="48966"/>
                </a:lnTo>
                <a:lnTo>
                  <a:pt x="82800" y="22825"/>
                </a:lnTo>
                <a:lnTo>
                  <a:pt x="122735" y="5971"/>
                </a:lnTo>
                <a:lnTo>
                  <a:pt x="167176" y="0"/>
                </a:lnTo>
                <a:lnTo>
                  <a:pt x="857114" y="0"/>
                </a:lnTo>
                <a:lnTo>
                  <a:pt x="901555" y="5971"/>
                </a:lnTo>
                <a:lnTo>
                  <a:pt x="941489" y="22825"/>
                </a:lnTo>
                <a:lnTo>
                  <a:pt x="975324" y="48966"/>
                </a:lnTo>
                <a:lnTo>
                  <a:pt x="1001465" y="82800"/>
                </a:lnTo>
                <a:lnTo>
                  <a:pt x="1018318" y="122735"/>
                </a:lnTo>
                <a:lnTo>
                  <a:pt x="1024290" y="167176"/>
                </a:lnTo>
                <a:lnTo>
                  <a:pt x="1024290" y="836060"/>
                </a:lnTo>
                <a:lnTo>
                  <a:pt x="1018318" y="880526"/>
                </a:lnTo>
                <a:lnTo>
                  <a:pt x="1001465" y="920478"/>
                </a:lnTo>
                <a:lnTo>
                  <a:pt x="975324" y="954322"/>
                </a:lnTo>
                <a:lnTo>
                  <a:pt x="941489" y="980469"/>
                </a:lnTo>
                <a:lnTo>
                  <a:pt x="901555" y="997324"/>
                </a:lnTo>
                <a:lnTo>
                  <a:pt x="857114" y="1003296"/>
                </a:lnTo>
                <a:lnTo>
                  <a:pt x="167176" y="1003296"/>
                </a:lnTo>
                <a:lnTo>
                  <a:pt x="122735" y="997324"/>
                </a:lnTo>
                <a:lnTo>
                  <a:pt x="82800" y="980469"/>
                </a:lnTo>
                <a:lnTo>
                  <a:pt x="48966" y="954322"/>
                </a:lnTo>
                <a:lnTo>
                  <a:pt x="22825" y="920478"/>
                </a:lnTo>
                <a:lnTo>
                  <a:pt x="5971" y="880526"/>
                </a:lnTo>
                <a:lnTo>
                  <a:pt x="0" y="836060"/>
                </a:lnTo>
                <a:lnTo>
                  <a:pt x="0" y="167176"/>
                </a:lnTo>
                <a:close/>
              </a:path>
            </a:pathLst>
          </a:custGeom>
          <a:ln w="1192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5118715" y="5750352"/>
            <a:ext cx="364490" cy="333375"/>
          </a:xfrm>
          <a:custGeom>
            <a:avLst/>
            <a:gdLst/>
            <a:ahLst/>
            <a:cxnLst/>
            <a:rect l="l" t="t" r="r" b="b"/>
            <a:pathLst>
              <a:path w="364490" h="333375">
                <a:moveTo>
                  <a:pt x="145750" y="257920"/>
                </a:moveTo>
                <a:lnTo>
                  <a:pt x="75018" y="257920"/>
                </a:lnTo>
                <a:lnTo>
                  <a:pt x="75018" y="333146"/>
                </a:lnTo>
                <a:lnTo>
                  <a:pt x="145750" y="257920"/>
                </a:lnTo>
                <a:close/>
              </a:path>
              <a:path w="364490" h="333375">
                <a:moveTo>
                  <a:pt x="346155" y="0"/>
                </a:moveTo>
                <a:lnTo>
                  <a:pt x="18218" y="0"/>
                </a:lnTo>
                <a:lnTo>
                  <a:pt x="0" y="18484"/>
                </a:lnTo>
                <a:lnTo>
                  <a:pt x="0" y="241370"/>
                </a:lnTo>
                <a:lnTo>
                  <a:pt x="460" y="250975"/>
                </a:lnTo>
                <a:lnTo>
                  <a:pt x="8600" y="258385"/>
                </a:lnTo>
                <a:lnTo>
                  <a:pt x="18192" y="257920"/>
                </a:lnTo>
                <a:lnTo>
                  <a:pt x="356551" y="257920"/>
                </a:lnTo>
                <a:lnTo>
                  <a:pt x="364316" y="250232"/>
                </a:lnTo>
                <a:lnTo>
                  <a:pt x="364374" y="204187"/>
                </a:lnTo>
                <a:lnTo>
                  <a:pt x="64301" y="204186"/>
                </a:lnTo>
                <a:lnTo>
                  <a:pt x="64301" y="182693"/>
                </a:lnTo>
                <a:lnTo>
                  <a:pt x="364374" y="182693"/>
                </a:lnTo>
                <a:lnTo>
                  <a:pt x="364374" y="161200"/>
                </a:lnTo>
                <a:lnTo>
                  <a:pt x="37509" y="161200"/>
                </a:lnTo>
                <a:lnTo>
                  <a:pt x="37509" y="139706"/>
                </a:lnTo>
                <a:lnTo>
                  <a:pt x="364374" y="139707"/>
                </a:lnTo>
                <a:lnTo>
                  <a:pt x="364373" y="18484"/>
                </a:lnTo>
                <a:lnTo>
                  <a:pt x="362975" y="11322"/>
                </a:lnTo>
                <a:lnTo>
                  <a:pt x="359082" y="5457"/>
                </a:lnTo>
                <a:lnTo>
                  <a:pt x="353280" y="1485"/>
                </a:lnTo>
                <a:lnTo>
                  <a:pt x="346155" y="0"/>
                </a:lnTo>
                <a:close/>
              </a:path>
              <a:path w="364490" h="333375">
                <a:moveTo>
                  <a:pt x="356551" y="257920"/>
                </a:moveTo>
                <a:lnTo>
                  <a:pt x="346906" y="257920"/>
                </a:lnTo>
                <a:lnTo>
                  <a:pt x="356493" y="257978"/>
                </a:lnTo>
                <a:close/>
              </a:path>
              <a:path w="364490" h="333375">
                <a:moveTo>
                  <a:pt x="144678" y="182693"/>
                </a:moveTo>
                <a:lnTo>
                  <a:pt x="123244" y="182693"/>
                </a:lnTo>
                <a:lnTo>
                  <a:pt x="123244" y="204186"/>
                </a:lnTo>
                <a:lnTo>
                  <a:pt x="144678" y="204186"/>
                </a:lnTo>
                <a:lnTo>
                  <a:pt x="144678" y="182693"/>
                </a:lnTo>
                <a:close/>
              </a:path>
              <a:path w="364490" h="333375">
                <a:moveTo>
                  <a:pt x="225054" y="182693"/>
                </a:moveTo>
                <a:lnTo>
                  <a:pt x="203621" y="182693"/>
                </a:lnTo>
                <a:lnTo>
                  <a:pt x="203621" y="204187"/>
                </a:lnTo>
                <a:lnTo>
                  <a:pt x="225054" y="204187"/>
                </a:lnTo>
                <a:lnTo>
                  <a:pt x="225054" y="182693"/>
                </a:lnTo>
                <a:close/>
              </a:path>
              <a:path w="364490" h="333375">
                <a:moveTo>
                  <a:pt x="364374" y="182693"/>
                </a:moveTo>
                <a:lnTo>
                  <a:pt x="326865" y="182693"/>
                </a:lnTo>
                <a:lnTo>
                  <a:pt x="326865" y="204187"/>
                </a:lnTo>
                <a:lnTo>
                  <a:pt x="364374" y="204187"/>
                </a:lnTo>
                <a:lnTo>
                  <a:pt x="364374" y="182693"/>
                </a:lnTo>
                <a:close/>
              </a:path>
              <a:path w="364490" h="333375">
                <a:moveTo>
                  <a:pt x="128602" y="139706"/>
                </a:moveTo>
                <a:lnTo>
                  <a:pt x="107169" y="139706"/>
                </a:lnTo>
                <a:lnTo>
                  <a:pt x="107169" y="161200"/>
                </a:lnTo>
                <a:lnTo>
                  <a:pt x="128602" y="161200"/>
                </a:lnTo>
                <a:lnTo>
                  <a:pt x="128602" y="139706"/>
                </a:lnTo>
                <a:close/>
              </a:path>
              <a:path w="364490" h="333375">
                <a:moveTo>
                  <a:pt x="262563" y="139707"/>
                </a:moveTo>
                <a:lnTo>
                  <a:pt x="235771" y="139707"/>
                </a:lnTo>
                <a:lnTo>
                  <a:pt x="235771" y="161200"/>
                </a:lnTo>
                <a:lnTo>
                  <a:pt x="262563" y="161200"/>
                </a:lnTo>
                <a:lnTo>
                  <a:pt x="262563" y="139707"/>
                </a:lnTo>
                <a:close/>
              </a:path>
              <a:path w="364490" h="333375">
                <a:moveTo>
                  <a:pt x="364374" y="139707"/>
                </a:moveTo>
                <a:lnTo>
                  <a:pt x="326865" y="139707"/>
                </a:lnTo>
                <a:lnTo>
                  <a:pt x="326865" y="161200"/>
                </a:lnTo>
                <a:lnTo>
                  <a:pt x="364374" y="161200"/>
                </a:lnTo>
                <a:lnTo>
                  <a:pt x="364374" y="13970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4628038" y="5666231"/>
            <a:ext cx="357505" cy="326390"/>
          </a:xfrm>
          <a:custGeom>
            <a:avLst/>
            <a:gdLst/>
            <a:ahLst/>
            <a:cxnLst/>
            <a:rect l="l" t="t" r="r" b="b"/>
            <a:pathLst>
              <a:path w="357505" h="326389">
                <a:moveTo>
                  <a:pt x="349042" y="0"/>
                </a:moveTo>
                <a:lnTo>
                  <a:pt x="7873" y="0"/>
                </a:lnTo>
                <a:lnTo>
                  <a:pt x="0" y="8421"/>
                </a:lnTo>
                <a:lnTo>
                  <a:pt x="0" y="245262"/>
                </a:lnTo>
                <a:lnTo>
                  <a:pt x="7873" y="252631"/>
                </a:lnTo>
                <a:lnTo>
                  <a:pt x="213625" y="252631"/>
                </a:lnTo>
                <a:lnTo>
                  <a:pt x="283433" y="326315"/>
                </a:lnTo>
                <a:lnTo>
                  <a:pt x="283433" y="300000"/>
                </a:lnTo>
                <a:lnTo>
                  <a:pt x="272936" y="300000"/>
                </a:lnTo>
                <a:lnTo>
                  <a:pt x="218873" y="242105"/>
                </a:lnTo>
                <a:lnTo>
                  <a:pt x="13122" y="242105"/>
                </a:lnTo>
                <a:lnTo>
                  <a:pt x="10498" y="239473"/>
                </a:lnTo>
                <a:lnTo>
                  <a:pt x="10497" y="13684"/>
                </a:lnTo>
                <a:lnTo>
                  <a:pt x="13646" y="10526"/>
                </a:lnTo>
                <a:lnTo>
                  <a:pt x="356915" y="10526"/>
                </a:lnTo>
                <a:lnTo>
                  <a:pt x="356915" y="7895"/>
                </a:lnTo>
                <a:lnTo>
                  <a:pt x="349042" y="0"/>
                </a:lnTo>
                <a:close/>
              </a:path>
              <a:path w="357505" h="326389">
                <a:moveTo>
                  <a:pt x="356915" y="10526"/>
                </a:moveTo>
                <a:lnTo>
                  <a:pt x="343268" y="10526"/>
                </a:lnTo>
                <a:lnTo>
                  <a:pt x="346418" y="14210"/>
                </a:lnTo>
                <a:lnTo>
                  <a:pt x="346418" y="239473"/>
                </a:lnTo>
                <a:lnTo>
                  <a:pt x="343269" y="242105"/>
                </a:lnTo>
                <a:lnTo>
                  <a:pt x="272936" y="242105"/>
                </a:lnTo>
                <a:lnTo>
                  <a:pt x="272936" y="300000"/>
                </a:lnTo>
                <a:lnTo>
                  <a:pt x="283433" y="300000"/>
                </a:lnTo>
                <a:lnTo>
                  <a:pt x="283433" y="252631"/>
                </a:lnTo>
                <a:lnTo>
                  <a:pt x="349043" y="252631"/>
                </a:lnTo>
                <a:lnTo>
                  <a:pt x="356916" y="245263"/>
                </a:lnTo>
                <a:lnTo>
                  <a:pt x="356915" y="105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14664780" y="5808336"/>
            <a:ext cx="63500" cy="10795"/>
          </a:xfrm>
          <a:custGeom>
            <a:avLst/>
            <a:gdLst/>
            <a:ahLst/>
            <a:cxnLst/>
            <a:rect l="l" t="t" r="r" b="b"/>
            <a:pathLst>
              <a:path w="63500" h="10795">
                <a:moveTo>
                  <a:pt x="0" y="10526"/>
                </a:moveTo>
                <a:lnTo>
                  <a:pt x="62985" y="10526"/>
                </a:lnTo>
                <a:lnTo>
                  <a:pt x="62985" y="0"/>
                </a:lnTo>
                <a:lnTo>
                  <a:pt x="0" y="0"/>
                </a:lnTo>
                <a:lnTo>
                  <a:pt x="0" y="105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4754009" y="5813599"/>
            <a:ext cx="105410" cy="0"/>
          </a:xfrm>
          <a:custGeom>
            <a:avLst/>
            <a:gdLst/>
            <a:ahLst/>
            <a:cxnLst/>
            <a:rect l="l" t="t" r="r" b="b"/>
            <a:pathLst>
              <a:path w="105409" h="0">
                <a:moveTo>
                  <a:pt x="0" y="0"/>
                </a:moveTo>
                <a:lnTo>
                  <a:pt x="104975" y="0"/>
                </a:lnTo>
              </a:path>
            </a:pathLst>
          </a:custGeom>
          <a:ln w="105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14879980" y="5808336"/>
            <a:ext cx="68580" cy="10795"/>
          </a:xfrm>
          <a:custGeom>
            <a:avLst/>
            <a:gdLst/>
            <a:ahLst/>
            <a:cxnLst/>
            <a:rect l="l" t="t" r="r" b="b"/>
            <a:pathLst>
              <a:path w="68580" h="10795">
                <a:moveTo>
                  <a:pt x="0" y="10526"/>
                </a:moveTo>
                <a:lnTo>
                  <a:pt x="68233" y="10526"/>
                </a:lnTo>
                <a:lnTo>
                  <a:pt x="68233" y="0"/>
                </a:lnTo>
                <a:lnTo>
                  <a:pt x="0" y="0"/>
                </a:lnTo>
                <a:lnTo>
                  <a:pt x="0" y="105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14664780" y="5855704"/>
            <a:ext cx="100330" cy="0"/>
          </a:xfrm>
          <a:custGeom>
            <a:avLst/>
            <a:gdLst/>
            <a:ahLst/>
            <a:cxnLst/>
            <a:rect l="l" t="t" r="r" b="b"/>
            <a:pathLst>
              <a:path w="100330" h="0">
                <a:moveTo>
                  <a:pt x="0" y="0"/>
                </a:moveTo>
                <a:lnTo>
                  <a:pt x="99726" y="0"/>
                </a:lnTo>
              </a:path>
            </a:pathLst>
          </a:custGeom>
          <a:ln w="105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4785502" y="5850441"/>
            <a:ext cx="57785" cy="10795"/>
          </a:xfrm>
          <a:custGeom>
            <a:avLst/>
            <a:gdLst/>
            <a:ahLst/>
            <a:cxnLst/>
            <a:rect l="l" t="t" r="r" b="b"/>
            <a:pathLst>
              <a:path w="57784" h="10795">
                <a:moveTo>
                  <a:pt x="0" y="10526"/>
                </a:moveTo>
                <a:lnTo>
                  <a:pt x="57736" y="10526"/>
                </a:lnTo>
                <a:lnTo>
                  <a:pt x="57736" y="0"/>
                </a:lnTo>
                <a:lnTo>
                  <a:pt x="0" y="0"/>
                </a:lnTo>
                <a:lnTo>
                  <a:pt x="0" y="105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14864233" y="5850441"/>
            <a:ext cx="57785" cy="10795"/>
          </a:xfrm>
          <a:custGeom>
            <a:avLst/>
            <a:gdLst/>
            <a:ahLst/>
            <a:cxnLst/>
            <a:rect l="l" t="t" r="r" b="b"/>
            <a:pathLst>
              <a:path w="57784" h="10795">
                <a:moveTo>
                  <a:pt x="0" y="10526"/>
                </a:moveTo>
                <a:lnTo>
                  <a:pt x="57736" y="10526"/>
                </a:lnTo>
                <a:lnTo>
                  <a:pt x="57736" y="0"/>
                </a:lnTo>
                <a:lnTo>
                  <a:pt x="0" y="0"/>
                </a:lnTo>
                <a:lnTo>
                  <a:pt x="0" y="105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4701232" y="6106121"/>
            <a:ext cx="350520" cy="326390"/>
          </a:xfrm>
          <a:custGeom>
            <a:avLst/>
            <a:gdLst/>
            <a:ahLst/>
            <a:cxnLst/>
            <a:rect l="l" t="t" r="r" b="b"/>
            <a:pathLst>
              <a:path w="350519" h="326389">
                <a:moveTo>
                  <a:pt x="332751" y="0"/>
                </a:moveTo>
                <a:lnTo>
                  <a:pt x="17589" y="0"/>
                </a:lnTo>
                <a:lnTo>
                  <a:pt x="0" y="245122"/>
                </a:lnTo>
                <a:lnTo>
                  <a:pt x="7711" y="253135"/>
                </a:lnTo>
                <a:lnTo>
                  <a:pt x="17590" y="253214"/>
                </a:lnTo>
                <a:lnTo>
                  <a:pt x="210189" y="253214"/>
                </a:lnTo>
                <a:lnTo>
                  <a:pt x="280225" y="326372"/>
                </a:lnTo>
                <a:lnTo>
                  <a:pt x="280225" y="300583"/>
                </a:lnTo>
                <a:lnTo>
                  <a:pt x="269925" y="300583"/>
                </a:lnTo>
                <a:lnTo>
                  <a:pt x="214620" y="242793"/>
                </a:lnTo>
                <a:lnTo>
                  <a:pt x="13693" y="242793"/>
                </a:lnTo>
                <a:lnTo>
                  <a:pt x="10466" y="239640"/>
                </a:lnTo>
                <a:lnTo>
                  <a:pt x="10483" y="13868"/>
                </a:lnTo>
                <a:lnTo>
                  <a:pt x="13650" y="10631"/>
                </a:lnTo>
                <a:lnTo>
                  <a:pt x="17589" y="10526"/>
                </a:lnTo>
                <a:lnTo>
                  <a:pt x="332751" y="10526"/>
                </a:lnTo>
                <a:lnTo>
                  <a:pt x="348429" y="10522"/>
                </a:lnTo>
                <a:lnTo>
                  <a:pt x="345226" y="5516"/>
                </a:lnTo>
                <a:lnTo>
                  <a:pt x="339638" y="1540"/>
                </a:lnTo>
                <a:lnTo>
                  <a:pt x="332751" y="0"/>
                </a:lnTo>
                <a:close/>
              </a:path>
              <a:path w="350519" h="326389">
                <a:moveTo>
                  <a:pt x="348429" y="10522"/>
                </a:moveTo>
                <a:lnTo>
                  <a:pt x="332751" y="10522"/>
                </a:lnTo>
                <a:lnTo>
                  <a:pt x="336870" y="10680"/>
                </a:lnTo>
                <a:lnTo>
                  <a:pt x="340089" y="14206"/>
                </a:lnTo>
                <a:lnTo>
                  <a:pt x="339976" y="17895"/>
                </a:lnTo>
                <a:lnTo>
                  <a:pt x="339858" y="239873"/>
                </a:lnTo>
                <a:lnTo>
                  <a:pt x="336691" y="243109"/>
                </a:lnTo>
                <a:lnTo>
                  <a:pt x="332751" y="243215"/>
                </a:lnTo>
                <a:lnTo>
                  <a:pt x="269925" y="243215"/>
                </a:lnTo>
                <a:lnTo>
                  <a:pt x="269925" y="300583"/>
                </a:lnTo>
                <a:lnTo>
                  <a:pt x="280225" y="300583"/>
                </a:lnTo>
                <a:lnTo>
                  <a:pt x="280224" y="253741"/>
                </a:lnTo>
                <a:lnTo>
                  <a:pt x="332751" y="253741"/>
                </a:lnTo>
                <a:lnTo>
                  <a:pt x="342381" y="253640"/>
                </a:lnTo>
                <a:lnTo>
                  <a:pt x="350161" y="245688"/>
                </a:lnTo>
                <a:lnTo>
                  <a:pt x="350162" y="17895"/>
                </a:lnTo>
                <a:lnTo>
                  <a:pt x="348953" y="11340"/>
                </a:lnTo>
                <a:lnTo>
                  <a:pt x="348429" y="10522"/>
                </a:lnTo>
                <a:close/>
              </a:path>
              <a:path w="350519" h="326389">
                <a:moveTo>
                  <a:pt x="214536" y="242706"/>
                </a:moveTo>
                <a:lnTo>
                  <a:pt x="17590" y="242705"/>
                </a:lnTo>
                <a:lnTo>
                  <a:pt x="13693" y="242793"/>
                </a:lnTo>
                <a:lnTo>
                  <a:pt x="214620" y="2427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17191606" y="6807946"/>
            <a:ext cx="1024890" cy="1003300"/>
          </a:xfrm>
          <a:custGeom>
            <a:avLst/>
            <a:gdLst/>
            <a:ahLst/>
            <a:cxnLst/>
            <a:rect l="l" t="t" r="r" b="b"/>
            <a:pathLst>
              <a:path w="1024890" h="1003300">
                <a:moveTo>
                  <a:pt x="857114" y="0"/>
                </a:moveTo>
                <a:lnTo>
                  <a:pt x="167235" y="0"/>
                </a:lnTo>
                <a:lnTo>
                  <a:pt x="122769" y="5971"/>
                </a:lnTo>
                <a:lnTo>
                  <a:pt x="82818" y="22825"/>
                </a:lnTo>
                <a:lnTo>
                  <a:pt x="48973" y="48966"/>
                </a:lnTo>
                <a:lnTo>
                  <a:pt x="22827" y="82800"/>
                </a:lnTo>
                <a:lnTo>
                  <a:pt x="5972" y="122735"/>
                </a:lnTo>
                <a:lnTo>
                  <a:pt x="0" y="167176"/>
                </a:lnTo>
                <a:lnTo>
                  <a:pt x="0" y="836060"/>
                </a:lnTo>
                <a:lnTo>
                  <a:pt x="5972" y="880526"/>
                </a:lnTo>
                <a:lnTo>
                  <a:pt x="22827" y="920478"/>
                </a:lnTo>
                <a:lnTo>
                  <a:pt x="48973" y="954323"/>
                </a:lnTo>
                <a:lnTo>
                  <a:pt x="82818" y="980469"/>
                </a:lnTo>
                <a:lnTo>
                  <a:pt x="122769" y="997324"/>
                </a:lnTo>
                <a:lnTo>
                  <a:pt x="167235" y="1003296"/>
                </a:lnTo>
                <a:lnTo>
                  <a:pt x="857114" y="1003296"/>
                </a:lnTo>
                <a:lnTo>
                  <a:pt x="901559" y="997324"/>
                </a:lnTo>
                <a:lnTo>
                  <a:pt x="941505" y="980469"/>
                </a:lnTo>
                <a:lnTo>
                  <a:pt x="975354" y="954323"/>
                </a:lnTo>
                <a:lnTo>
                  <a:pt x="1001509" y="920478"/>
                </a:lnTo>
                <a:lnTo>
                  <a:pt x="1018373" y="880526"/>
                </a:lnTo>
                <a:lnTo>
                  <a:pt x="1024350" y="836060"/>
                </a:lnTo>
                <a:lnTo>
                  <a:pt x="1024350" y="167176"/>
                </a:lnTo>
                <a:lnTo>
                  <a:pt x="1018373" y="122735"/>
                </a:lnTo>
                <a:lnTo>
                  <a:pt x="1001509" y="82800"/>
                </a:lnTo>
                <a:lnTo>
                  <a:pt x="975354" y="48966"/>
                </a:lnTo>
                <a:lnTo>
                  <a:pt x="941505" y="22825"/>
                </a:lnTo>
                <a:lnTo>
                  <a:pt x="901559" y="5971"/>
                </a:lnTo>
                <a:lnTo>
                  <a:pt x="857114" y="0"/>
                </a:lnTo>
                <a:close/>
              </a:path>
            </a:pathLst>
          </a:custGeom>
          <a:solidFill>
            <a:srgbClr val="E0CD8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17191606" y="6807946"/>
            <a:ext cx="1024890" cy="1003300"/>
          </a:xfrm>
          <a:custGeom>
            <a:avLst/>
            <a:gdLst/>
            <a:ahLst/>
            <a:cxnLst/>
            <a:rect l="l" t="t" r="r" b="b"/>
            <a:pathLst>
              <a:path w="1024890" h="1003300">
                <a:moveTo>
                  <a:pt x="0" y="167176"/>
                </a:moveTo>
                <a:lnTo>
                  <a:pt x="5972" y="122735"/>
                </a:lnTo>
                <a:lnTo>
                  <a:pt x="22827" y="82800"/>
                </a:lnTo>
                <a:lnTo>
                  <a:pt x="48973" y="48966"/>
                </a:lnTo>
                <a:lnTo>
                  <a:pt x="82818" y="22825"/>
                </a:lnTo>
                <a:lnTo>
                  <a:pt x="122769" y="5971"/>
                </a:lnTo>
                <a:lnTo>
                  <a:pt x="167235" y="0"/>
                </a:lnTo>
                <a:lnTo>
                  <a:pt x="857114" y="0"/>
                </a:lnTo>
                <a:lnTo>
                  <a:pt x="901559" y="5971"/>
                </a:lnTo>
                <a:lnTo>
                  <a:pt x="941505" y="22825"/>
                </a:lnTo>
                <a:lnTo>
                  <a:pt x="975354" y="48966"/>
                </a:lnTo>
                <a:lnTo>
                  <a:pt x="1001509" y="82800"/>
                </a:lnTo>
                <a:lnTo>
                  <a:pt x="1018373" y="122735"/>
                </a:lnTo>
                <a:lnTo>
                  <a:pt x="1024350" y="167176"/>
                </a:lnTo>
                <a:lnTo>
                  <a:pt x="1024350" y="836060"/>
                </a:lnTo>
                <a:lnTo>
                  <a:pt x="1018373" y="880526"/>
                </a:lnTo>
                <a:lnTo>
                  <a:pt x="1001509" y="920478"/>
                </a:lnTo>
                <a:lnTo>
                  <a:pt x="975354" y="954322"/>
                </a:lnTo>
                <a:lnTo>
                  <a:pt x="941505" y="980469"/>
                </a:lnTo>
                <a:lnTo>
                  <a:pt x="901559" y="997324"/>
                </a:lnTo>
                <a:lnTo>
                  <a:pt x="857114" y="1003296"/>
                </a:lnTo>
                <a:lnTo>
                  <a:pt x="167235" y="1003296"/>
                </a:lnTo>
                <a:lnTo>
                  <a:pt x="122769" y="997324"/>
                </a:lnTo>
                <a:lnTo>
                  <a:pt x="82818" y="980469"/>
                </a:lnTo>
                <a:lnTo>
                  <a:pt x="48973" y="954322"/>
                </a:lnTo>
                <a:lnTo>
                  <a:pt x="22827" y="920478"/>
                </a:lnTo>
                <a:lnTo>
                  <a:pt x="5972" y="880526"/>
                </a:lnTo>
                <a:lnTo>
                  <a:pt x="0" y="836060"/>
                </a:lnTo>
                <a:lnTo>
                  <a:pt x="0" y="167176"/>
                </a:lnTo>
                <a:close/>
              </a:path>
            </a:pathLst>
          </a:custGeom>
          <a:ln w="1192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7417781" y="7029612"/>
            <a:ext cx="574675" cy="563880"/>
          </a:xfrm>
          <a:custGeom>
            <a:avLst/>
            <a:gdLst/>
            <a:ahLst/>
            <a:cxnLst/>
            <a:rect l="l" t="t" r="r" b="b"/>
            <a:pathLst>
              <a:path w="574675" h="563879">
                <a:moveTo>
                  <a:pt x="130507" y="427989"/>
                </a:moveTo>
                <a:lnTo>
                  <a:pt x="80889" y="438149"/>
                </a:lnTo>
                <a:lnTo>
                  <a:pt x="51362" y="482599"/>
                </a:lnTo>
                <a:lnTo>
                  <a:pt x="51159" y="509269"/>
                </a:lnTo>
                <a:lnTo>
                  <a:pt x="60612" y="533399"/>
                </a:lnTo>
                <a:lnTo>
                  <a:pt x="79161" y="553719"/>
                </a:lnTo>
                <a:lnTo>
                  <a:pt x="103671" y="563879"/>
                </a:lnTo>
                <a:lnTo>
                  <a:pt x="129380" y="563879"/>
                </a:lnTo>
                <a:lnTo>
                  <a:pt x="153290" y="554989"/>
                </a:lnTo>
                <a:lnTo>
                  <a:pt x="159660" y="548639"/>
                </a:lnTo>
                <a:lnTo>
                  <a:pt x="117984" y="548639"/>
                </a:lnTo>
                <a:lnTo>
                  <a:pt x="97944" y="544829"/>
                </a:lnTo>
                <a:lnTo>
                  <a:pt x="81578" y="533399"/>
                </a:lnTo>
                <a:lnTo>
                  <a:pt x="70544" y="516889"/>
                </a:lnTo>
                <a:lnTo>
                  <a:pt x="66497" y="495299"/>
                </a:lnTo>
                <a:lnTo>
                  <a:pt x="70544" y="474979"/>
                </a:lnTo>
                <a:lnTo>
                  <a:pt x="81578" y="458469"/>
                </a:lnTo>
                <a:lnTo>
                  <a:pt x="97943" y="447039"/>
                </a:lnTo>
                <a:lnTo>
                  <a:pt x="117984" y="441959"/>
                </a:lnTo>
                <a:lnTo>
                  <a:pt x="172387" y="441959"/>
                </a:lnTo>
                <a:lnTo>
                  <a:pt x="174865" y="439419"/>
                </a:lnTo>
                <a:lnTo>
                  <a:pt x="155018" y="439419"/>
                </a:lnTo>
                <a:lnTo>
                  <a:pt x="130507" y="427989"/>
                </a:lnTo>
                <a:close/>
              </a:path>
              <a:path w="574675" h="563879">
                <a:moveTo>
                  <a:pt x="369623" y="387350"/>
                </a:moveTo>
                <a:lnTo>
                  <a:pt x="348583" y="387350"/>
                </a:lnTo>
                <a:lnTo>
                  <a:pt x="408063" y="448310"/>
                </a:lnTo>
                <a:lnTo>
                  <a:pt x="394533" y="471170"/>
                </a:lnTo>
                <a:lnTo>
                  <a:pt x="396441" y="523240"/>
                </a:lnTo>
                <a:lnTo>
                  <a:pt x="433845" y="558800"/>
                </a:lnTo>
                <a:lnTo>
                  <a:pt x="458646" y="562610"/>
                </a:lnTo>
                <a:lnTo>
                  <a:pt x="483075" y="556260"/>
                </a:lnTo>
                <a:lnTo>
                  <a:pt x="493614" y="548640"/>
                </a:lnTo>
                <a:lnTo>
                  <a:pt x="456326" y="548640"/>
                </a:lnTo>
                <a:lnTo>
                  <a:pt x="436285" y="544830"/>
                </a:lnTo>
                <a:lnTo>
                  <a:pt x="419920" y="533400"/>
                </a:lnTo>
                <a:lnTo>
                  <a:pt x="408885" y="516890"/>
                </a:lnTo>
                <a:lnTo>
                  <a:pt x="404839" y="495300"/>
                </a:lnTo>
                <a:lnTo>
                  <a:pt x="408885" y="474980"/>
                </a:lnTo>
                <a:lnTo>
                  <a:pt x="419919" y="458470"/>
                </a:lnTo>
                <a:lnTo>
                  <a:pt x="436285" y="447040"/>
                </a:lnTo>
                <a:lnTo>
                  <a:pt x="456326" y="441960"/>
                </a:lnTo>
                <a:lnTo>
                  <a:pt x="496432" y="441960"/>
                </a:lnTo>
                <a:lnTo>
                  <a:pt x="492296" y="439420"/>
                </a:lnTo>
                <a:lnTo>
                  <a:pt x="419231" y="439420"/>
                </a:lnTo>
                <a:lnTo>
                  <a:pt x="369623" y="387350"/>
                </a:lnTo>
                <a:close/>
              </a:path>
              <a:path w="574675" h="563879">
                <a:moveTo>
                  <a:pt x="172387" y="441959"/>
                </a:moveTo>
                <a:lnTo>
                  <a:pt x="117984" y="441959"/>
                </a:lnTo>
                <a:lnTo>
                  <a:pt x="138024" y="447039"/>
                </a:lnTo>
                <a:lnTo>
                  <a:pt x="154390" y="458469"/>
                </a:lnTo>
                <a:lnTo>
                  <a:pt x="165425" y="474979"/>
                </a:lnTo>
                <a:lnTo>
                  <a:pt x="169471" y="495299"/>
                </a:lnTo>
                <a:lnTo>
                  <a:pt x="165410" y="516889"/>
                </a:lnTo>
                <a:lnTo>
                  <a:pt x="154374" y="533399"/>
                </a:lnTo>
                <a:lnTo>
                  <a:pt x="138015" y="544829"/>
                </a:lnTo>
                <a:lnTo>
                  <a:pt x="117984" y="548639"/>
                </a:lnTo>
                <a:lnTo>
                  <a:pt x="159660" y="548639"/>
                </a:lnTo>
                <a:lnTo>
                  <a:pt x="172401" y="535939"/>
                </a:lnTo>
                <a:lnTo>
                  <a:pt x="181926" y="514349"/>
                </a:lnTo>
                <a:lnTo>
                  <a:pt x="183970" y="491489"/>
                </a:lnTo>
                <a:lnTo>
                  <a:pt x="178677" y="468629"/>
                </a:lnTo>
                <a:lnTo>
                  <a:pt x="166192" y="448309"/>
                </a:lnTo>
                <a:lnTo>
                  <a:pt x="172387" y="441959"/>
                </a:lnTo>
                <a:close/>
              </a:path>
              <a:path w="574675" h="563879">
                <a:moveTo>
                  <a:pt x="496432" y="441960"/>
                </a:moveTo>
                <a:lnTo>
                  <a:pt x="456326" y="441960"/>
                </a:lnTo>
                <a:lnTo>
                  <a:pt x="476357" y="447040"/>
                </a:lnTo>
                <a:lnTo>
                  <a:pt x="492716" y="458470"/>
                </a:lnTo>
                <a:lnTo>
                  <a:pt x="503751" y="474980"/>
                </a:lnTo>
                <a:lnTo>
                  <a:pt x="507812" y="495300"/>
                </a:lnTo>
                <a:lnTo>
                  <a:pt x="503766" y="516890"/>
                </a:lnTo>
                <a:lnTo>
                  <a:pt x="492732" y="533400"/>
                </a:lnTo>
                <a:lnTo>
                  <a:pt x="476366" y="544830"/>
                </a:lnTo>
                <a:lnTo>
                  <a:pt x="456326" y="548640"/>
                </a:lnTo>
                <a:lnTo>
                  <a:pt x="493614" y="548640"/>
                </a:lnTo>
                <a:lnTo>
                  <a:pt x="504153" y="541020"/>
                </a:lnTo>
                <a:lnTo>
                  <a:pt x="517683" y="518160"/>
                </a:lnTo>
                <a:lnTo>
                  <a:pt x="521518" y="492760"/>
                </a:lnTo>
                <a:lnTo>
                  <a:pt x="515775" y="467360"/>
                </a:lnTo>
                <a:lnTo>
                  <a:pt x="500567" y="444500"/>
                </a:lnTo>
                <a:lnTo>
                  <a:pt x="496432" y="441960"/>
                </a:lnTo>
                <a:close/>
              </a:path>
              <a:path w="574675" h="563879">
                <a:moveTo>
                  <a:pt x="161610" y="255269"/>
                </a:moveTo>
                <a:lnTo>
                  <a:pt x="124021" y="255269"/>
                </a:lnTo>
                <a:lnTo>
                  <a:pt x="199333" y="288289"/>
                </a:lnTo>
                <a:lnTo>
                  <a:pt x="195340" y="311149"/>
                </a:lnTo>
                <a:lnTo>
                  <a:pt x="196832" y="334009"/>
                </a:lnTo>
                <a:lnTo>
                  <a:pt x="203620" y="355599"/>
                </a:lnTo>
                <a:lnTo>
                  <a:pt x="215514" y="375919"/>
                </a:lnTo>
                <a:lnTo>
                  <a:pt x="155018" y="439419"/>
                </a:lnTo>
                <a:lnTo>
                  <a:pt x="174865" y="439419"/>
                </a:lnTo>
                <a:lnTo>
                  <a:pt x="225665" y="387349"/>
                </a:lnTo>
                <a:lnTo>
                  <a:pt x="253373" y="387349"/>
                </a:lnTo>
                <a:lnTo>
                  <a:pt x="242680" y="382269"/>
                </a:lnTo>
                <a:lnTo>
                  <a:pt x="246346" y="369569"/>
                </a:lnTo>
                <a:lnTo>
                  <a:pt x="229894" y="369569"/>
                </a:lnTo>
                <a:lnTo>
                  <a:pt x="214221" y="342899"/>
                </a:lnTo>
                <a:lnTo>
                  <a:pt x="210020" y="312419"/>
                </a:lnTo>
                <a:lnTo>
                  <a:pt x="217116" y="281939"/>
                </a:lnTo>
                <a:lnTo>
                  <a:pt x="222580" y="274319"/>
                </a:lnTo>
                <a:lnTo>
                  <a:pt x="204910" y="274319"/>
                </a:lnTo>
                <a:lnTo>
                  <a:pt x="161610" y="255269"/>
                </a:lnTo>
                <a:close/>
              </a:path>
              <a:path w="574675" h="563879">
                <a:moveTo>
                  <a:pt x="460956" y="426720"/>
                </a:moveTo>
                <a:lnTo>
                  <a:pt x="439426" y="429260"/>
                </a:lnTo>
                <a:lnTo>
                  <a:pt x="419231" y="439420"/>
                </a:lnTo>
                <a:lnTo>
                  <a:pt x="492296" y="439420"/>
                </a:lnTo>
                <a:lnTo>
                  <a:pt x="481958" y="433070"/>
                </a:lnTo>
                <a:lnTo>
                  <a:pt x="460956" y="426720"/>
                </a:lnTo>
                <a:close/>
              </a:path>
              <a:path w="574675" h="563879">
                <a:moveTo>
                  <a:pt x="253373" y="387349"/>
                </a:moveTo>
                <a:lnTo>
                  <a:pt x="225665" y="387349"/>
                </a:lnTo>
                <a:lnTo>
                  <a:pt x="254674" y="405129"/>
                </a:lnTo>
                <a:lnTo>
                  <a:pt x="287126" y="411480"/>
                </a:lnTo>
                <a:lnTo>
                  <a:pt x="319578" y="405130"/>
                </a:lnTo>
                <a:lnTo>
                  <a:pt x="334081" y="396240"/>
                </a:lnTo>
                <a:lnTo>
                  <a:pt x="287155" y="396240"/>
                </a:lnTo>
                <a:lnTo>
                  <a:pt x="264067" y="392429"/>
                </a:lnTo>
                <a:lnTo>
                  <a:pt x="253373" y="387349"/>
                </a:lnTo>
                <a:close/>
              </a:path>
              <a:path w="574675" h="563879">
                <a:moveTo>
                  <a:pt x="326673" y="340360"/>
                </a:moveTo>
                <a:lnTo>
                  <a:pt x="291365" y="340360"/>
                </a:lnTo>
                <a:lnTo>
                  <a:pt x="306377" y="344170"/>
                </a:lnTo>
                <a:lnTo>
                  <a:pt x="318745" y="353060"/>
                </a:lnTo>
                <a:lnTo>
                  <a:pt x="327489" y="365760"/>
                </a:lnTo>
                <a:lnTo>
                  <a:pt x="331629" y="382270"/>
                </a:lnTo>
                <a:lnTo>
                  <a:pt x="310243" y="392430"/>
                </a:lnTo>
                <a:lnTo>
                  <a:pt x="287155" y="396240"/>
                </a:lnTo>
                <a:lnTo>
                  <a:pt x="334081" y="396240"/>
                </a:lnTo>
                <a:lnTo>
                  <a:pt x="348583" y="387350"/>
                </a:lnTo>
                <a:lnTo>
                  <a:pt x="369623" y="387350"/>
                </a:lnTo>
                <a:lnTo>
                  <a:pt x="358734" y="375920"/>
                </a:lnTo>
                <a:lnTo>
                  <a:pt x="362456" y="369570"/>
                </a:lnTo>
                <a:lnTo>
                  <a:pt x="344415" y="369570"/>
                </a:lnTo>
                <a:lnTo>
                  <a:pt x="339524" y="356870"/>
                </a:lnTo>
                <a:lnTo>
                  <a:pt x="332138" y="345440"/>
                </a:lnTo>
                <a:lnTo>
                  <a:pt x="326673" y="340360"/>
                </a:lnTo>
                <a:close/>
              </a:path>
              <a:path w="574675" h="563879">
                <a:moveTo>
                  <a:pt x="288369" y="266700"/>
                </a:moveTo>
                <a:lnTo>
                  <a:pt x="275055" y="269240"/>
                </a:lnTo>
                <a:lnTo>
                  <a:pt x="263164" y="276859"/>
                </a:lnTo>
                <a:lnTo>
                  <a:pt x="255041" y="288289"/>
                </a:lnTo>
                <a:lnTo>
                  <a:pt x="252011" y="302259"/>
                </a:lnTo>
                <a:lnTo>
                  <a:pt x="254128" y="316229"/>
                </a:lnTo>
                <a:lnTo>
                  <a:pt x="261448" y="327659"/>
                </a:lnTo>
                <a:lnTo>
                  <a:pt x="262000" y="328929"/>
                </a:lnTo>
                <a:lnTo>
                  <a:pt x="262570" y="328929"/>
                </a:lnTo>
                <a:lnTo>
                  <a:pt x="263164" y="330199"/>
                </a:lnTo>
                <a:lnTo>
                  <a:pt x="251736" y="336549"/>
                </a:lnTo>
                <a:lnTo>
                  <a:pt x="242171" y="345439"/>
                </a:lnTo>
                <a:lnTo>
                  <a:pt x="234786" y="356869"/>
                </a:lnTo>
                <a:lnTo>
                  <a:pt x="229894" y="369569"/>
                </a:lnTo>
                <a:lnTo>
                  <a:pt x="246346" y="369569"/>
                </a:lnTo>
                <a:lnTo>
                  <a:pt x="247812" y="364489"/>
                </a:lnTo>
                <a:lnTo>
                  <a:pt x="258681" y="350519"/>
                </a:lnTo>
                <a:lnTo>
                  <a:pt x="273721" y="341630"/>
                </a:lnTo>
                <a:lnTo>
                  <a:pt x="291365" y="340360"/>
                </a:lnTo>
                <a:lnTo>
                  <a:pt x="326673" y="340360"/>
                </a:lnTo>
                <a:lnTo>
                  <a:pt x="322574" y="336550"/>
                </a:lnTo>
                <a:lnTo>
                  <a:pt x="311145" y="330200"/>
                </a:lnTo>
                <a:lnTo>
                  <a:pt x="314394" y="325120"/>
                </a:lnTo>
                <a:lnTo>
                  <a:pt x="287155" y="325120"/>
                </a:lnTo>
                <a:lnTo>
                  <a:pt x="279197" y="322580"/>
                </a:lnTo>
                <a:lnTo>
                  <a:pt x="272698" y="318769"/>
                </a:lnTo>
                <a:lnTo>
                  <a:pt x="268314" y="311149"/>
                </a:lnTo>
                <a:lnTo>
                  <a:pt x="266701" y="303529"/>
                </a:lnTo>
                <a:lnTo>
                  <a:pt x="268312" y="294639"/>
                </a:lnTo>
                <a:lnTo>
                  <a:pt x="272697" y="288289"/>
                </a:lnTo>
                <a:lnTo>
                  <a:pt x="279199" y="283210"/>
                </a:lnTo>
                <a:lnTo>
                  <a:pt x="287161" y="281940"/>
                </a:lnTo>
                <a:lnTo>
                  <a:pt x="315057" y="281940"/>
                </a:lnTo>
                <a:lnTo>
                  <a:pt x="312861" y="278130"/>
                </a:lnTo>
                <a:lnTo>
                  <a:pt x="301504" y="269240"/>
                </a:lnTo>
                <a:lnTo>
                  <a:pt x="288369" y="266700"/>
                </a:lnTo>
                <a:close/>
              </a:path>
              <a:path w="574675" h="563879">
                <a:moveTo>
                  <a:pt x="336317" y="236220"/>
                </a:moveTo>
                <a:lnTo>
                  <a:pt x="290997" y="236220"/>
                </a:lnTo>
                <a:lnTo>
                  <a:pt x="319742" y="243840"/>
                </a:lnTo>
                <a:lnTo>
                  <a:pt x="344415" y="262890"/>
                </a:lnTo>
                <a:lnTo>
                  <a:pt x="359392" y="288290"/>
                </a:lnTo>
                <a:lnTo>
                  <a:pt x="364385" y="316230"/>
                </a:lnTo>
                <a:lnTo>
                  <a:pt x="359392" y="344170"/>
                </a:lnTo>
                <a:lnTo>
                  <a:pt x="344415" y="369570"/>
                </a:lnTo>
                <a:lnTo>
                  <a:pt x="362456" y="369570"/>
                </a:lnTo>
                <a:lnTo>
                  <a:pt x="370645" y="355600"/>
                </a:lnTo>
                <a:lnTo>
                  <a:pt x="377449" y="334010"/>
                </a:lnTo>
                <a:lnTo>
                  <a:pt x="378955" y="311150"/>
                </a:lnTo>
                <a:lnTo>
                  <a:pt x="374976" y="288290"/>
                </a:lnTo>
                <a:lnTo>
                  <a:pt x="406839" y="274320"/>
                </a:lnTo>
                <a:lnTo>
                  <a:pt x="369429" y="274320"/>
                </a:lnTo>
                <a:lnTo>
                  <a:pt x="356186" y="254000"/>
                </a:lnTo>
                <a:lnTo>
                  <a:pt x="338637" y="237490"/>
                </a:lnTo>
                <a:lnTo>
                  <a:pt x="336317" y="236220"/>
                </a:lnTo>
                <a:close/>
              </a:path>
              <a:path w="574675" h="563879">
                <a:moveTo>
                  <a:pt x="315057" y="281940"/>
                </a:moveTo>
                <a:lnTo>
                  <a:pt x="287161" y="281940"/>
                </a:lnTo>
                <a:lnTo>
                  <a:pt x="295122" y="283210"/>
                </a:lnTo>
                <a:lnTo>
                  <a:pt x="301623" y="288290"/>
                </a:lnTo>
                <a:lnTo>
                  <a:pt x="306004" y="294640"/>
                </a:lnTo>
                <a:lnTo>
                  <a:pt x="307608" y="303530"/>
                </a:lnTo>
                <a:lnTo>
                  <a:pt x="305998" y="311150"/>
                </a:lnTo>
                <a:lnTo>
                  <a:pt x="301615" y="318770"/>
                </a:lnTo>
                <a:lnTo>
                  <a:pt x="295115" y="322580"/>
                </a:lnTo>
                <a:lnTo>
                  <a:pt x="287155" y="325120"/>
                </a:lnTo>
                <a:lnTo>
                  <a:pt x="314394" y="325120"/>
                </a:lnTo>
                <a:lnTo>
                  <a:pt x="319268" y="317500"/>
                </a:lnTo>
                <a:lnTo>
                  <a:pt x="322298" y="304800"/>
                </a:lnTo>
                <a:lnTo>
                  <a:pt x="320181" y="290830"/>
                </a:lnTo>
                <a:lnTo>
                  <a:pt x="315057" y="281940"/>
                </a:lnTo>
                <a:close/>
              </a:path>
              <a:path w="574675" h="563879">
                <a:moveTo>
                  <a:pt x="59393" y="152399"/>
                </a:moveTo>
                <a:lnTo>
                  <a:pt x="34991" y="160019"/>
                </a:lnTo>
                <a:lnTo>
                  <a:pt x="15162" y="176529"/>
                </a:lnTo>
                <a:lnTo>
                  <a:pt x="2580" y="200659"/>
                </a:lnTo>
                <a:lnTo>
                  <a:pt x="0" y="227329"/>
                </a:lnTo>
                <a:lnTo>
                  <a:pt x="7447" y="252729"/>
                </a:lnTo>
                <a:lnTo>
                  <a:pt x="23502" y="273049"/>
                </a:lnTo>
                <a:lnTo>
                  <a:pt x="46742" y="287019"/>
                </a:lnTo>
                <a:lnTo>
                  <a:pt x="69202" y="289559"/>
                </a:lnTo>
                <a:lnTo>
                  <a:pt x="90758" y="284479"/>
                </a:lnTo>
                <a:lnTo>
                  <a:pt x="107529" y="274319"/>
                </a:lnTo>
                <a:lnTo>
                  <a:pt x="66497" y="274319"/>
                </a:lnTo>
                <a:lnTo>
                  <a:pt x="46456" y="270509"/>
                </a:lnTo>
                <a:lnTo>
                  <a:pt x="30091" y="259079"/>
                </a:lnTo>
                <a:lnTo>
                  <a:pt x="19056" y="241299"/>
                </a:lnTo>
                <a:lnTo>
                  <a:pt x="15010" y="220979"/>
                </a:lnTo>
                <a:lnTo>
                  <a:pt x="19056" y="200659"/>
                </a:lnTo>
                <a:lnTo>
                  <a:pt x="30091" y="182879"/>
                </a:lnTo>
                <a:lnTo>
                  <a:pt x="46456" y="171449"/>
                </a:lnTo>
                <a:lnTo>
                  <a:pt x="66497" y="167639"/>
                </a:lnTo>
                <a:lnTo>
                  <a:pt x="108934" y="167639"/>
                </a:lnTo>
                <a:lnTo>
                  <a:pt x="85694" y="154939"/>
                </a:lnTo>
                <a:lnTo>
                  <a:pt x="59393" y="152399"/>
                </a:lnTo>
                <a:close/>
              </a:path>
              <a:path w="574675" h="563879">
                <a:moveTo>
                  <a:pt x="469041" y="255270"/>
                </a:moveTo>
                <a:lnTo>
                  <a:pt x="450288" y="255270"/>
                </a:lnTo>
                <a:lnTo>
                  <a:pt x="460882" y="269240"/>
                </a:lnTo>
                <a:lnTo>
                  <a:pt x="474524" y="280670"/>
                </a:lnTo>
                <a:lnTo>
                  <a:pt x="490429" y="287020"/>
                </a:lnTo>
                <a:lnTo>
                  <a:pt x="507812" y="289560"/>
                </a:lnTo>
                <a:lnTo>
                  <a:pt x="533612" y="284480"/>
                </a:lnTo>
                <a:lnTo>
                  <a:pt x="547667" y="274320"/>
                </a:lnTo>
                <a:lnTo>
                  <a:pt x="507812" y="274320"/>
                </a:lnTo>
                <a:lnTo>
                  <a:pt x="487772" y="270510"/>
                </a:lnTo>
                <a:lnTo>
                  <a:pt x="471406" y="259080"/>
                </a:lnTo>
                <a:lnTo>
                  <a:pt x="469041" y="255270"/>
                </a:lnTo>
                <a:close/>
              </a:path>
              <a:path w="574675" h="563879">
                <a:moveTo>
                  <a:pt x="108934" y="167639"/>
                </a:moveTo>
                <a:lnTo>
                  <a:pt x="66497" y="167639"/>
                </a:lnTo>
                <a:lnTo>
                  <a:pt x="86537" y="171449"/>
                </a:lnTo>
                <a:lnTo>
                  <a:pt x="102903" y="182879"/>
                </a:lnTo>
                <a:lnTo>
                  <a:pt x="113937" y="200659"/>
                </a:lnTo>
                <a:lnTo>
                  <a:pt x="117984" y="220979"/>
                </a:lnTo>
                <a:lnTo>
                  <a:pt x="113923" y="241299"/>
                </a:lnTo>
                <a:lnTo>
                  <a:pt x="102887" y="259079"/>
                </a:lnTo>
                <a:lnTo>
                  <a:pt x="86528" y="270509"/>
                </a:lnTo>
                <a:lnTo>
                  <a:pt x="66497" y="274319"/>
                </a:lnTo>
                <a:lnTo>
                  <a:pt x="107529" y="274319"/>
                </a:lnTo>
                <a:lnTo>
                  <a:pt x="109625" y="273049"/>
                </a:lnTo>
                <a:lnTo>
                  <a:pt x="124021" y="255269"/>
                </a:lnTo>
                <a:lnTo>
                  <a:pt x="161610" y="255269"/>
                </a:lnTo>
                <a:lnTo>
                  <a:pt x="129856" y="241299"/>
                </a:lnTo>
                <a:lnTo>
                  <a:pt x="132436" y="213359"/>
                </a:lnTo>
                <a:lnTo>
                  <a:pt x="124989" y="187959"/>
                </a:lnTo>
                <a:lnTo>
                  <a:pt x="108934" y="167639"/>
                </a:lnTo>
                <a:close/>
              </a:path>
              <a:path w="574675" h="563879">
                <a:moveTo>
                  <a:pt x="279799" y="0"/>
                </a:moveTo>
                <a:lnTo>
                  <a:pt x="254769" y="8889"/>
                </a:lnTo>
                <a:lnTo>
                  <a:pt x="235434" y="25399"/>
                </a:lnTo>
                <a:lnTo>
                  <a:pt x="223673" y="49529"/>
                </a:lnTo>
                <a:lnTo>
                  <a:pt x="221368" y="76199"/>
                </a:lnTo>
                <a:lnTo>
                  <a:pt x="227624" y="99059"/>
                </a:lnTo>
                <a:lnTo>
                  <a:pt x="240346" y="116839"/>
                </a:lnTo>
                <a:lnTo>
                  <a:pt x="258186" y="130809"/>
                </a:lnTo>
                <a:lnTo>
                  <a:pt x="279799" y="137160"/>
                </a:lnTo>
                <a:lnTo>
                  <a:pt x="279799" y="220980"/>
                </a:lnTo>
                <a:lnTo>
                  <a:pt x="256563" y="226059"/>
                </a:lnTo>
                <a:lnTo>
                  <a:pt x="235689" y="237489"/>
                </a:lnTo>
                <a:lnTo>
                  <a:pt x="218148" y="253999"/>
                </a:lnTo>
                <a:lnTo>
                  <a:pt x="204910" y="274319"/>
                </a:lnTo>
                <a:lnTo>
                  <a:pt x="222580" y="274319"/>
                </a:lnTo>
                <a:lnTo>
                  <a:pt x="235331" y="256539"/>
                </a:lnTo>
                <a:lnTo>
                  <a:pt x="261690" y="240029"/>
                </a:lnTo>
                <a:lnTo>
                  <a:pt x="290997" y="236220"/>
                </a:lnTo>
                <a:lnTo>
                  <a:pt x="336317" y="236220"/>
                </a:lnTo>
                <a:lnTo>
                  <a:pt x="317755" y="226060"/>
                </a:lnTo>
                <a:lnTo>
                  <a:pt x="294510" y="220980"/>
                </a:lnTo>
                <a:lnTo>
                  <a:pt x="294509" y="137160"/>
                </a:lnTo>
                <a:lnTo>
                  <a:pt x="319540" y="128270"/>
                </a:lnTo>
                <a:lnTo>
                  <a:pt x="326976" y="121920"/>
                </a:lnTo>
                <a:lnTo>
                  <a:pt x="287154" y="121920"/>
                </a:lnTo>
                <a:lnTo>
                  <a:pt x="250764" y="106679"/>
                </a:lnTo>
                <a:lnTo>
                  <a:pt x="235667" y="68579"/>
                </a:lnTo>
                <a:lnTo>
                  <a:pt x="239714" y="48259"/>
                </a:lnTo>
                <a:lnTo>
                  <a:pt x="250748" y="30479"/>
                </a:lnTo>
                <a:lnTo>
                  <a:pt x="267114" y="19049"/>
                </a:lnTo>
                <a:lnTo>
                  <a:pt x="287154" y="15240"/>
                </a:lnTo>
                <a:lnTo>
                  <a:pt x="328471" y="15240"/>
                </a:lnTo>
                <a:lnTo>
                  <a:pt x="305985" y="2540"/>
                </a:lnTo>
                <a:lnTo>
                  <a:pt x="279799" y="0"/>
                </a:lnTo>
                <a:close/>
              </a:path>
              <a:path w="574675" h="563879">
                <a:moveTo>
                  <a:pt x="507941" y="152400"/>
                </a:moveTo>
                <a:lnTo>
                  <a:pt x="461069" y="172720"/>
                </a:lnTo>
                <a:lnTo>
                  <a:pt x="441615" y="220980"/>
                </a:lnTo>
                <a:lnTo>
                  <a:pt x="441609" y="227330"/>
                </a:lnTo>
                <a:lnTo>
                  <a:pt x="442565" y="234950"/>
                </a:lnTo>
                <a:lnTo>
                  <a:pt x="444453" y="241300"/>
                </a:lnTo>
                <a:lnTo>
                  <a:pt x="369429" y="274320"/>
                </a:lnTo>
                <a:lnTo>
                  <a:pt x="406839" y="274320"/>
                </a:lnTo>
                <a:lnTo>
                  <a:pt x="450288" y="255270"/>
                </a:lnTo>
                <a:lnTo>
                  <a:pt x="469041" y="255270"/>
                </a:lnTo>
                <a:lnTo>
                  <a:pt x="460371" y="241300"/>
                </a:lnTo>
                <a:lnTo>
                  <a:pt x="456325" y="220980"/>
                </a:lnTo>
                <a:lnTo>
                  <a:pt x="460386" y="200660"/>
                </a:lnTo>
                <a:lnTo>
                  <a:pt x="471422" y="182880"/>
                </a:lnTo>
                <a:lnTo>
                  <a:pt x="487781" y="171450"/>
                </a:lnTo>
                <a:lnTo>
                  <a:pt x="507812" y="167640"/>
                </a:lnTo>
                <a:lnTo>
                  <a:pt x="547761" y="167640"/>
                </a:lnTo>
                <a:lnTo>
                  <a:pt x="533726" y="157480"/>
                </a:lnTo>
                <a:lnTo>
                  <a:pt x="507941" y="152400"/>
                </a:lnTo>
                <a:close/>
              </a:path>
              <a:path w="574675" h="563879">
                <a:moveTo>
                  <a:pt x="547761" y="167640"/>
                </a:moveTo>
                <a:lnTo>
                  <a:pt x="507812" y="167640"/>
                </a:lnTo>
                <a:lnTo>
                  <a:pt x="527852" y="171450"/>
                </a:lnTo>
                <a:lnTo>
                  <a:pt x="544218" y="182880"/>
                </a:lnTo>
                <a:lnTo>
                  <a:pt x="555252" y="200660"/>
                </a:lnTo>
                <a:lnTo>
                  <a:pt x="559299" y="220980"/>
                </a:lnTo>
                <a:lnTo>
                  <a:pt x="555253" y="241300"/>
                </a:lnTo>
                <a:lnTo>
                  <a:pt x="544218" y="259080"/>
                </a:lnTo>
                <a:lnTo>
                  <a:pt x="527853" y="270510"/>
                </a:lnTo>
                <a:lnTo>
                  <a:pt x="507812" y="274320"/>
                </a:lnTo>
                <a:lnTo>
                  <a:pt x="547667" y="274320"/>
                </a:lnTo>
                <a:lnTo>
                  <a:pt x="554694" y="269240"/>
                </a:lnTo>
                <a:lnTo>
                  <a:pt x="568915" y="247650"/>
                </a:lnTo>
                <a:lnTo>
                  <a:pt x="574132" y="220980"/>
                </a:lnTo>
                <a:lnTo>
                  <a:pt x="568960" y="194310"/>
                </a:lnTo>
                <a:lnTo>
                  <a:pt x="554779" y="172720"/>
                </a:lnTo>
                <a:lnTo>
                  <a:pt x="547761" y="167640"/>
                </a:lnTo>
                <a:close/>
              </a:path>
              <a:path w="574675" h="563879">
                <a:moveTo>
                  <a:pt x="328471" y="15240"/>
                </a:moveTo>
                <a:lnTo>
                  <a:pt x="287154" y="15240"/>
                </a:lnTo>
                <a:lnTo>
                  <a:pt x="307195" y="19050"/>
                </a:lnTo>
                <a:lnTo>
                  <a:pt x="323560" y="30480"/>
                </a:lnTo>
                <a:lnTo>
                  <a:pt x="334595" y="48260"/>
                </a:lnTo>
                <a:lnTo>
                  <a:pt x="338641" y="68580"/>
                </a:lnTo>
                <a:lnTo>
                  <a:pt x="334595" y="88900"/>
                </a:lnTo>
                <a:lnTo>
                  <a:pt x="323560" y="106680"/>
                </a:lnTo>
                <a:lnTo>
                  <a:pt x="307195" y="118110"/>
                </a:lnTo>
                <a:lnTo>
                  <a:pt x="287154" y="121920"/>
                </a:lnTo>
                <a:lnTo>
                  <a:pt x="326976" y="121920"/>
                </a:lnTo>
                <a:lnTo>
                  <a:pt x="338875" y="111760"/>
                </a:lnTo>
                <a:lnTo>
                  <a:pt x="350635" y="87630"/>
                </a:lnTo>
                <a:lnTo>
                  <a:pt x="352941" y="60960"/>
                </a:lnTo>
                <a:lnTo>
                  <a:pt x="344907" y="35560"/>
                </a:lnTo>
                <a:lnTo>
                  <a:pt x="328471" y="152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 txBox="1"/>
          <p:nvPr/>
        </p:nvSpPr>
        <p:spPr>
          <a:xfrm>
            <a:off x="14573448" y="5253443"/>
            <a:ext cx="2331085" cy="2260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spc="5">
                <a:latin typeface="Arial"/>
                <a:cs typeface="Arial"/>
              </a:rPr>
              <a:t>Communication and</a:t>
            </a:r>
            <a:r>
              <a:rPr dirty="0" sz="1300" spc="-4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leadership</a:t>
            </a:r>
            <a:endParaRPr sz="13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5915152" y="5925787"/>
            <a:ext cx="1010919" cy="2260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>
                <a:latin typeface="Arial"/>
                <a:cs typeface="Arial"/>
              </a:rPr>
              <a:t>Int</a:t>
            </a:r>
            <a:r>
              <a:rPr dirty="0" sz="1300" spc="5">
                <a:latin typeface="Arial"/>
                <a:cs typeface="Arial"/>
              </a:rPr>
              <a:t>erpret</a:t>
            </a:r>
            <a:r>
              <a:rPr dirty="0" sz="1300" spc="10">
                <a:latin typeface="Arial"/>
                <a:cs typeface="Arial"/>
              </a:rPr>
              <a:t>a</a:t>
            </a:r>
            <a:r>
              <a:rPr dirty="0" sz="1300" spc="5">
                <a:latin typeface="Arial"/>
                <a:cs typeface="Arial"/>
              </a:rPr>
              <a:t>tion</a:t>
            </a:r>
            <a:endParaRPr sz="13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7222444" y="6558588"/>
            <a:ext cx="1911350" cy="2260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spc="5">
                <a:latin typeface="Arial"/>
                <a:cs typeface="Arial"/>
              </a:rPr>
              <a:t>Establishing</a:t>
            </a:r>
            <a:r>
              <a:rPr dirty="0" sz="1300" spc="-5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relationships</a:t>
            </a:r>
            <a:endParaRPr sz="1300">
              <a:latin typeface="Arial"/>
              <a:cs typeface="Arial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8122006" y="8841557"/>
            <a:ext cx="4562475" cy="2790190"/>
          </a:xfrm>
          <a:custGeom>
            <a:avLst/>
            <a:gdLst/>
            <a:ahLst/>
            <a:cxnLst/>
            <a:rect l="l" t="t" r="r" b="b"/>
            <a:pathLst>
              <a:path w="4562475" h="2790190">
                <a:moveTo>
                  <a:pt x="649531" y="0"/>
                </a:moveTo>
                <a:lnTo>
                  <a:pt x="714183" y="525624"/>
                </a:lnTo>
                <a:lnTo>
                  <a:pt x="663107" y="554250"/>
                </a:lnTo>
                <a:lnTo>
                  <a:pt x="613837" y="583634"/>
                </a:lnTo>
                <a:lnTo>
                  <a:pt x="566385" y="613748"/>
                </a:lnTo>
                <a:lnTo>
                  <a:pt x="520759" y="644567"/>
                </a:lnTo>
                <a:lnTo>
                  <a:pt x="476972" y="676062"/>
                </a:lnTo>
                <a:lnTo>
                  <a:pt x="435034" y="708207"/>
                </a:lnTo>
                <a:lnTo>
                  <a:pt x="394954" y="740974"/>
                </a:lnTo>
                <a:lnTo>
                  <a:pt x="356744" y="774337"/>
                </a:lnTo>
                <a:lnTo>
                  <a:pt x="320414" y="808268"/>
                </a:lnTo>
                <a:lnTo>
                  <a:pt x="285975" y="842741"/>
                </a:lnTo>
                <a:lnTo>
                  <a:pt x="253437" y="877728"/>
                </a:lnTo>
                <a:lnTo>
                  <a:pt x="222811" y="913202"/>
                </a:lnTo>
                <a:lnTo>
                  <a:pt x="194107" y="949137"/>
                </a:lnTo>
                <a:lnTo>
                  <a:pt x="167337" y="985505"/>
                </a:lnTo>
                <a:lnTo>
                  <a:pt x="142509" y="1022279"/>
                </a:lnTo>
                <a:lnTo>
                  <a:pt x="119635" y="1059432"/>
                </a:lnTo>
                <a:lnTo>
                  <a:pt x="98726" y="1096937"/>
                </a:lnTo>
                <a:lnTo>
                  <a:pt x="79792" y="1134767"/>
                </a:lnTo>
                <a:lnTo>
                  <a:pt x="62844" y="1172895"/>
                </a:lnTo>
                <a:lnTo>
                  <a:pt x="47891" y="1211294"/>
                </a:lnTo>
                <a:lnTo>
                  <a:pt x="34945" y="1249937"/>
                </a:lnTo>
                <a:lnTo>
                  <a:pt x="24017" y="1288797"/>
                </a:lnTo>
                <a:lnTo>
                  <a:pt x="15116" y="1327847"/>
                </a:lnTo>
                <a:lnTo>
                  <a:pt x="8253" y="1367059"/>
                </a:lnTo>
                <a:lnTo>
                  <a:pt x="3439" y="1406407"/>
                </a:lnTo>
                <a:lnTo>
                  <a:pt x="684" y="1445863"/>
                </a:lnTo>
                <a:lnTo>
                  <a:pt x="0" y="1485401"/>
                </a:lnTo>
                <a:lnTo>
                  <a:pt x="1395" y="1524994"/>
                </a:lnTo>
                <a:lnTo>
                  <a:pt x="4882" y="1564614"/>
                </a:lnTo>
                <a:lnTo>
                  <a:pt x="10470" y="1604235"/>
                </a:lnTo>
                <a:lnTo>
                  <a:pt x="18170" y="1643828"/>
                </a:lnTo>
                <a:lnTo>
                  <a:pt x="27992" y="1683369"/>
                </a:lnTo>
                <a:lnTo>
                  <a:pt x="39948" y="1722828"/>
                </a:lnTo>
                <a:lnTo>
                  <a:pt x="54047" y="1762180"/>
                </a:lnTo>
                <a:lnTo>
                  <a:pt x="70301" y="1801396"/>
                </a:lnTo>
                <a:lnTo>
                  <a:pt x="88719" y="1840451"/>
                </a:lnTo>
                <a:lnTo>
                  <a:pt x="109313" y="1879317"/>
                </a:lnTo>
                <a:lnTo>
                  <a:pt x="132092" y="1917967"/>
                </a:lnTo>
                <a:lnTo>
                  <a:pt x="157068" y="1956374"/>
                </a:lnTo>
                <a:lnTo>
                  <a:pt x="200481" y="2015829"/>
                </a:lnTo>
                <a:lnTo>
                  <a:pt x="248351" y="2073417"/>
                </a:lnTo>
                <a:lnTo>
                  <a:pt x="300516" y="2129097"/>
                </a:lnTo>
                <a:lnTo>
                  <a:pt x="328158" y="2156208"/>
                </a:lnTo>
                <a:lnTo>
                  <a:pt x="356813" y="2182828"/>
                </a:lnTo>
                <a:lnTo>
                  <a:pt x="386461" y="2208949"/>
                </a:lnTo>
                <a:lnTo>
                  <a:pt x="417081" y="2234569"/>
                </a:lnTo>
                <a:lnTo>
                  <a:pt x="448654" y="2259681"/>
                </a:lnTo>
                <a:lnTo>
                  <a:pt x="481158" y="2284280"/>
                </a:lnTo>
                <a:lnTo>
                  <a:pt x="514575" y="2308362"/>
                </a:lnTo>
                <a:lnTo>
                  <a:pt x="548883" y="2331921"/>
                </a:lnTo>
                <a:lnTo>
                  <a:pt x="584062" y="2354952"/>
                </a:lnTo>
                <a:lnTo>
                  <a:pt x="620092" y="2377450"/>
                </a:lnTo>
                <a:lnTo>
                  <a:pt x="656954" y="2399410"/>
                </a:lnTo>
                <a:lnTo>
                  <a:pt x="694626" y="2420827"/>
                </a:lnTo>
                <a:lnTo>
                  <a:pt x="733088" y="2441695"/>
                </a:lnTo>
                <a:lnTo>
                  <a:pt x="772321" y="2462011"/>
                </a:lnTo>
                <a:lnTo>
                  <a:pt x="812303" y="2481768"/>
                </a:lnTo>
                <a:lnTo>
                  <a:pt x="853015" y="2500962"/>
                </a:lnTo>
                <a:lnTo>
                  <a:pt x="894437" y="2519587"/>
                </a:lnTo>
                <a:lnTo>
                  <a:pt x="936548" y="2537638"/>
                </a:lnTo>
                <a:lnTo>
                  <a:pt x="979328" y="2555111"/>
                </a:lnTo>
                <a:lnTo>
                  <a:pt x="1022757" y="2572000"/>
                </a:lnTo>
                <a:lnTo>
                  <a:pt x="1066814" y="2588300"/>
                </a:lnTo>
                <a:lnTo>
                  <a:pt x="1111480" y="2604007"/>
                </a:lnTo>
                <a:lnTo>
                  <a:pt x="1156734" y="2619114"/>
                </a:lnTo>
                <a:lnTo>
                  <a:pt x="1202556" y="2633617"/>
                </a:lnTo>
                <a:lnTo>
                  <a:pt x="1248926" y="2647511"/>
                </a:lnTo>
                <a:lnTo>
                  <a:pt x="1295823" y="2660791"/>
                </a:lnTo>
                <a:lnTo>
                  <a:pt x="1343227" y="2673451"/>
                </a:lnTo>
                <a:lnTo>
                  <a:pt x="1391118" y="2685487"/>
                </a:lnTo>
                <a:lnTo>
                  <a:pt x="1439476" y="2696893"/>
                </a:lnTo>
                <a:lnTo>
                  <a:pt x="1488280" y="2707665"/>
                </a:lnTo>
                <a:lnTo>
                  <a:pt x="1537511" y="2717797"/>
                </a:lnTo>
                <a:lnTo>
                  <a:pt x="1587148" y="2727284"/>
                </a:lnTo>
                <a:lnTo>
                  <a:pt x="1637171" y="2736122"/>
                </a:lnTo>
                <a:lnTo>
                  <a:pt x="1687559" y="2744304"/>
                </a:lnTo>
                <a:lnTo>
                  <a:pt x="1738293" y="2751827"/>
                </a:lnTo>
                <a:lnTo>
                  <a:pt x="1789351" y="2758684"/>
                </a:lnTo>
                <a:lnTo>
                  <a:pt x="1840715" y="2764872"/>
                </a:lnTo>
                <a:lnTo>
                  <a:pt x="1892364" y="2770383"/>
                </a:lnTo>
                <a:lnTo>
                  <a:pt x="1944276" y="2775215"/>
                </a:lnTo>
                <a:lnTo>
                  <a:pt x="1996434" y="2779361"/>
                </a:lnTo>
                <a:lnTo>
                  <a:pt x="2048815" y="2782817"/>
                </a:lnTo>
                <a:lnTo>
                  <a:pt x="2101400" y="2785577"/>
                </a:lnTo>
                <a:lnTo>
                  <a:pt x="2154168" y="2787636"/>
                </a:lnTo>
                <a:lnTo>
                  <a:pt x="2207100" y="2788990"/>
                </a:lnTo>
                <a:lnTo>
                  <a:pt x="2260175" y="2789633"/>
                </a:lnTo>
                <a:lnTo>
                  <a:pt x="2313372" y="2789560"/>
                </a:lnTo>
                <a:lnTo>
                  <a:pt x="2366673" y="2788766"/>
                </a:lnTo>
                <a:lnTo>
                  <a:pt x="2420055" y="2787245"/>
                </a:lnTo>
                <a:lnTo>
                  <a:pt x="2473500" y="2784994"/>
                </a:lnTo>
                <a:lnTo>
                  <a:pt x="2526987" y="2782006"/>
                </a:lnTo>
                <a:lnTo>
                  <a:pt x="2580496" y="2778277"/>
                </a:lnTo>
                <a:lnTo>
                  <a:pt x="2634006" y="2773802"/>
                </a:lnTo>
                <a:lnTo>
                  <a:pt x="2687497" y="2768575"/>
                </a:lnTo>
                <a:lnTo>
                  <a:pt x="2740949" y="2762591"/>
                </a:lnTo>
                <a:lnTo>
                  <a:pt x="2794343" y="2755846"/>
                </a:lnTo>
                <a:lnTo>
                  <a:pt x="2847656" y="2748334"/>
                </a:lnTo>
                <a:lnTo>
                  <a:pt x="2900870" y="2740050"/>
                </a:lnTo>
                <a:lnTo>
                  <a:pt x="2953964" y="2730990"/>
                </a:lnTo>
                <a:lnTo>
                  <a:pt x="3006918" y="2721147"/>
                </a:lnTo>
                <a:lnTo>
                  <a:pt x="3059712" y="2710517"/>
                </a:lnTo>
                <a:lnTo>
                  <a:pt x="3112325" y="2699095"/>
                </a:lnTo>
                <a:lnTo>
                  <a:pt x="3171448" y="2685247"/>
                </a:lnTo>
                <a:lnTo>
                  <a:pt x="3229533" y="2670561"/>
                </a:lnTo>
                <a:lnTo>
                  <a:pt x="3286568" y="2655052"/>
                </a:lnTo>
                <a:lnTo>
                  <a:pt x="3342539" y="2638739"/>
                </a:lnTo>
                <a:lnTo>
                  <a:pt x="3397434" y="2621638"/>
                </a:lnTo>
                <a:lnTo>
                  <a:pt x="3451240" y="2603767"/>
                </a:lnTo>
                <a:lnTo>
                  <a:pt x="3503944" y="2585141"/>
                </a:lnTo>
                <a:lnTo>
                  <a:pt x="3555533" y="2565779"/>
                </a:lnTo>
                <a:lnTo>
                  <a:pt x="3605994" y="2545697"/>
                </a:lnTo>
                <a:lnTo>
                  <a:pt x="3655314" y="2524912"/>
                </a:lnTo>
                <a:lnTo>
                  <a:pt x="3703479" y="2503442"/>
                </a:lnTo>
                <a:lnTo>
                  <a:pt x="3750478" y="2481303"/>
                </a:lnTo>
                <a:lnTo>
                  <a:pt x="3796297" y="2458513"/>
                </a:lnTo>
                <a:lnTo>
                  <a:pt x="3840923" y="2435088"/>
                </a:lnTo>
                <a:lnTo>
                  <a:pt x="3884343" y="2411046"/>
                </a:lnTo>
                <a:lnTo>
                  <a:pt x="3926545" y="2386403"/>
                </a:lnTo>
                <a:lnTo>
                  <a:pt x="3967515" y="2361177"/>
                </a:lnTo>
                <a:lnTo>
                  <a:pt x="4007240" y="2335384"/>
                </a:lnTo>
                <a:lnTo>
                  <a:pt x="4045707" y="2309042"/>
                </a:lnTo>
                <a:lnTo>
                  <a:pt x="4082904" y="2282168"/>
                </a:lnTo>
                <a:lnTo>
                  <a:pt x="4118818" y="2254778"/>
                </a:lnTo>
                <a:lnTo>
                  <a:pt x="4153434" y="2226890"/>
                </a:lnTo>
                <a:lnTo>
                  <a:pt x="4186742" y="2198521"/>
                </a:lnTo>
                <a:lnTo>
                  <a:pt x="4218727" y="2169687"/>
                </a:lnTo>
                <a:lnTo>
                  <a:pt x="4249376" y="2140406"/>
                </a:lnTo>
                <a:lnTo>
                  <a:pt x="4278678" y="2110695"/>
                </a:lnTo>
                <a:lnTo>
                  <a:pt x="4306618" y="2080571"/>
                </a:lnTo>
                <a:lnTo>
                  <a:pt x="4333183" y="2050051"/>
                </a:lnTo>
                <a:lnTo>
                  <a:pt x="4358362" y="2019152"/>
                </a:lnTo>
                <a:lnTo>
                  <a:pt x="4382140" y="1987891"/>
                </a:lnTo>
                <a:lnTo>
                  <a:pt x="4404505" y="1956285"/>
                </a:lnTo>
                <a:lnTo>
                  <a:pt x="4425445" y="1924350"/>
                </a:lnTo>
                <a:lnTo>
                  <a:pt x="4462993" y="1859566"/>
                </a:lnTo>
                <a:lnTo>
                  <a:pt x="4494682" y="1793674"/>
                </a:lnTo>
                <a:lnTo>
                  <a:pt x="4520407" y="1726811"/>
                </a:lnTo>
                <a:lnTo>
                  <a:pt x="4540065" y="1659112"/>
                </a:lnTo>
                <a:lnTo>
                  <a:pt x="4553553" y="1590715"/>
                </a:lnTo>
                <a:lnTo>
                  <a:pt x="4560766" y="1521755"/>
                </a:lnTo>
                <a:lnTo>
                  <a:pt x="4561987" y="1487107"/>
                </a:lnTo>
                <a:lnTo>
                  <a:pt x="4561601" y="1452369"/>
                </a:lnTo>
                <a:lnTo>
                  <a:pt x="4555955" y="1382692"/>
                </a:lnTo>
                <a:lnTo>
                  <a:pt x="4543723" y="1312862"/>
                </a:lnTo>
                <a:lnTo>
                  <a:pt x="4524802" y="1243014"/>
                </a:lnTo>
                <a:lnTo>
                  <a:pt x="4499089" y="1173284"/>
                </a:lnTo>
                <a:lnTo>
                  <a:pt x="4466479" y="1103810"/>
                </a:lnTo>
                <a:lnTo>
                  <a:pt x="4447556" y="1069210"/>
                </a:lnTo>
                <a:lnTo>
                  <a:pt x="4426870" y="1034726"/>
                </a:lnTo>
                <a:lnTo>
                  <a:pt x="4404408" y="1000374"/>
                </a:lnTo>
                <a:lnTo>
                  <a:pt x="4360999" y="940923"/>
                </a:lnTo>
                <a:lnTo>
                  <a:pt x="4313134" y="883340"/>
                </a:lnTo>
                <a:lnTo>
                  <a:pt x="4260974" y="827664"/>
                </a:lnTo>
                <a:lnTo>
                  <a:pt x="4233334" y="800554"/>
                </a:lnTo>
                <a:lnTo>
                  <a:pt x="4204681" y="773937"/>
                </a:lnTo>
                <a:lnTo>
                  <a:pt x="4175035" y="747816"/>
                </a:lnTo>
                <a:lnTo>
                  <a:pt x="4144417" y="722198"/>
                </a:lnTo>
                <a:lnTo>
                  <a:pt x="4112846" y="697087"/>
                </a:lnTo>
                <a:lnTo>
                  <a:pt x="4080343" y="672489"/>
                </a:lnTo>
                <a:lnTo>
                  <a:pt x="4046929" y="648408"/>
                </a:lnTo>
                <a:lnTo>
                  <a:pt x="4012622" y="624850"/>
                </a:lnTo>
                <a:lnTo>
                  <a:pt x="3977444" y="601820"/>
                </a:lnTo>
                <a:lnTo>
                  <a:pt x="3941416" y="579322"/>
                </a:lnTo>
                <a:lnTo>
                  <a:pt x="3904556" y="557363"/>
                </a:lnTo>
                <a:lnTo>
                  <a:pt x="3866885" y="535947"/>
                </a:lnTo>
                <a:lnTo>
                  <a:pt x="3828424" y="515078"/>
                </a:lnTo>
                <a:lnTo>
                  <a:pt x="3789192" y="494763"/>
                </a:lnTo>
                <a:lnTo>
                  <a:pt x="3749211" y="475006"/>
                </a:lnTo>
                <a:lnTo>
                  <a:pt x="3708500" y="455812"/>
                </a:lnTo>
                <a:lnTo>
                  <a:pt x="3667079" y="437187"/>
                </a:lnTo>
                <a:lnTo>
                  <a:pt x="3624969" y="419136"/>
                </a:lnTo>
                <a:lnTo>
                  <a:pt x="3582189" y="401663"/>
                </a:lnTo>
                <a:lnTo>
                  <a:pt x="3538761" y="384773"/>
                </a:lnTo>
                <a:lnTo>
                  <a:pt x="3494704" y="368473"/>
                </a:lnTo>
                <a:lnTo>
                  <a:pt x="3450039" y="352766"/>
                </a:lnTo>
                <a:lnTo>
                  <a:pt x="3404785" y="337659"/>
                </a:lnTo>
                <a:lnTo>
                  <a:pt x="3358964" y="323155"/>
                </a:lnTo>
                <a:lnTo>
                  <a:pt x="3312594" y="309260"/>
                </a:lnTo>
                <a:lnTo>
                  <a:pt x="3265697" y="295980"/>
                </a:lnTo>
                <a:lnTo>
                  <a:pt x="3218293" y="283319"/>
                </a:lnTo>
                <a:lnTo>
                  <a:pt x="3170402" y="271283"/>
                </a:lnTo>
                <a:lnTo>
                  <a:pt x="3122044" y="259876"/>
                </a:lnTo>
                <a:lnTo>
                  <a:pt x="3111973" y="257653"/>
                </a:lnTo>
                <a:lnTo>
                  <a:pt x="1449150" y="257653"/>
                </a:lnTo>
                <a:lnTo>
                  <a:pt x="649531" y="0"/>
                </a:lnTo>
                <a:close/>
              </a:path>
              <a:path w="4562475" h="2790190">
                <a:moveTo>
                  <a:pt x="2301333" y="167122"/>
                </a:moveTo>
                <a:lnTo>
                  <a:pt x="2248134" y="167195"/>
                </a:lnTo>
                <a:lnTo>
                  <a:pt x="2194832" y="167988"/>
                </a:lnTo>
                <a:lnTo>
                  <a:pt x="2141448" y="169508"/>
                </a:lnTo>
                <a:lnTo>
                  <a:pt x="2088001" y="171758"/>
                </a:lnTo>
                <a:lnTo>
                  <a:pt x="2034513" y="174745"/>
                </a:lnTo>
                <a:lnTo>
                  <a:pt x="1981002" y="178474"/>
                </a:lnTo>
                <a:lnTo>
                  <a:pt x="1927490" y="182949"/>
                </a:lnTo>
                <a:lnTo>
                  <a:pt x="1873997" y="188175"/>
                </a:lnTo>
                <a:lnTo>
                  <a:pt x="1820543" y="194158"/>
                </a:lnTo>
                <a:lnTo>
                  <a:pt x="1767148" y="200903"/>
                </a:lnTo>
                <a:lnTo>
                  <a:pt x="1713832" y="208414"/>
                </a:lnTo>
                <a:lnTo>
                  <a:pt x="1660615" y="216698"/>
                </a:lnTo>
                <a:lnTo>
                  <a:pt x="1607519" y="225758"/>
                </a:lnTo>
                <a:lnTo>
                  <a:pt x="1554562" y="235601"/>
                </a:lnTo>
                <a:lnTo>
                  <a:pt x="1501766" y="246231"/>
                </a:lnTo>
                <a:lnTo>
                  <a:pt x="1449150" y="257653"/>
                </a:lnTo>
                <a:lnTo>
                  <a:pt x="3111973" y="257653"/>
                </a:lnTo>
                <a:lnTo>
                  <a:pt x="3073239" y="249103"/>
                </a:lnTo>
                <a:lnTo>
                  <a:pt x="3024008" y="238970"/>
                </a:lnTo>
                <a:lnTo>
                  <a:pt x="2974371" y="229482"/>
                </a:lnTo>
                <a:lnTo>
                  <a:pt x="2924348" y="220644"/>
                </a:lnTo>
                <a:lnTo>
                  <a:pt x="2873960" y="212461"/>
                </a:lnTo>
                <a:lnTo>
                  <a:pt x="2823225" y="204937"/>
                </a:lnTo>
                <a:lnTo>
                  <a:pt x="2772166" y="198079"/>
                </a:lnTo>
                <a:lnTo>
                  <a:pt x="2720801" y="191891"/>
                </a:lnTo>
                <a:lnTo>
                  <a:pt x="2669152" y="186378"/>
                </a:lnTo>
                <a:lnTo>
                  <a:pt x="2617238" y="181545"/>
                </a:lnTo>
                <a:lnTo>
                  <a:pt x="2565080" y="177398"/>
                </a:lnTo>
                <a:lnTo>
                  <a:pt x="2512698" y="173942"/>
                </a:lnTo>
                <a:lnTo>
                  <a:pt x="2460112" y="171181"/>
                </a:lnTo>
                <a:lnTo>
                  <a:pt x="2407343" y="169121"/>
                </a:lnTo>
                <a:lnTo>
                  <a:pt x="2354410" y="167766"/>
                </a:lnTo>
                <a:lnTo>
                  <a:pt x="2301333" y="1671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8122006" y="8841557"/>
            <a:ext cx="4562475" cy="2790190"/>
          </a:xfrm>
          <a:custGeom>
            <a:avLst/>
            <a:gdLst/>
            <a:ahLst/>
            <a:cxnLst/>
            <a:rect l="l" t="t" r="r" b="b"/>
            <a:pathLst>
              <a:path w="4562475" h="2790190">
                <a:moveTo>
                  <a:pt x="649531" y="0"/>
                </a:moveTo>
                <a:lnTo>
                  <a:pt x="1449150" y="257653"/>
                </a:lnTo>
                <a:lnTo>
                  <a:pt x="1501766" y="246231"/>
                </a:lnTo>
                <a:lnTo>
                  <a:pt x="1554562" y="235601"/>
                </a:lnTo>
                <a:lnTo>
                  <a:pt x="1607519" y="225758"/>
                </a:lnTo>
                <a:lnTo>
                  <a:pt x="1660615" y="216698"/>
                </a:lnTo>
                <a:lnTo>
                  <a:pt x="1713832" y="208414"/>
                </a:lnTo>
                <a:lnTo>
                  <a:pt x="1767147" y="200903"/>
                </a:lnTo>
                <a:lnTo>
                  <a:pt x="1820543" y="194158"/>
                </a:lnTo>
                <a:lnTo>
                  <a:pt x="1873997" y="188175"/>
                </a:lnTo>
                <a:lnTo>
                  <a:pt x="1927490" y="182949"/>
                </a:lnTo>
                <a:lnTo>
                  <a:pt x="1981002" y="178474"/>
                </a:lnTo>
                <a:lnTo>
                  <a:pt x="2034513" y="174745"/>
                </a:lnTo>
                <a:lnTo>
                  <a:pt x="2088001" y="171758"/>
                </a:lnTo>
                <a:lnTo>
                  <a:pt x="2141448" y="169508"/>
                </a:lnTo>
                <a:lnTo>
                  <a:pt x="2194832" y="167988"/>
                </a:lnTo>
                <a:lnTo>
                  <a:pt x="2248134" y="167195"/>
                </a:lnTo>
                <a:lnTo>
                  <a:pt x="2301333" y="167122"/>
                </a:lnTo>
                <a:lnTo>
                  <a:pt x="2354409" y="167766"/>
                </a:lnTo>
                <a:lnTo>
                  <a:pt x="2407342" y="169121"/>
                </a:lnTo>
                <a:lnTo>
                  <a:pt x="2460112" y="171181"/>
                </a:lnTo>
                <a:lnTo>
                  <a:pt x="2512698" y="173942"/>
                </a:lnTo>
                <a:lnTo>
                  <a:pt x="2565080" y="177398"/>
                </a:lnTo>
                <a:lnTo>
                  <a:pt x="2617238" y="181545"/>
                </a:lnTo>
                <a:lnTo>
                  <a:pt x="2669152" y="186378"/>
                </a:lnTo>
                <a:lnTo>
                  <a:pt x="2720801" y="191891"/>
                </a:lnTo>
                <a:lnTo>
                  <a:pt x="2772166" y="198079"/>
                </a:lnTo>
                <a:lnTo>
                  <a:pt x="2823225" y="204937"/>
                </a:lnTo>
                <a:lnTo>
                  <a:pt x="2873959" y="212461"/>
                </a:lnTo>
                <a:lnTo>
                  <a:pt x="2924348" y="220644"/>
                </a:lnTo>
                <a:lnTo>
                  <a:pt x="2974371" y="229482"/>
                </a:lnTo>
                <a:lnTo>
                  <a:pt x="3024008" y="238970"/>
                </a:lnTo>
                <a:lnTo>
                  <a:pt x="3073239" y="249103"/>
                </a:lnTo>
                <a:lnTo>
                  <a:pt x="3122044" y="259876"/>
                </a:lnTo>
                <a:lnTo>
                  <a:pt x="3170402" y="271283"/>
                </a:lnTo>
                <a:lnTo>
                  <a:pt x="3218293" y="283319"/>
                </a:lnTo>
                <a:lnTo>
                  <a:pt x="3265697" y="295980"/>
                </a:lnTo>
                <a:lnTo>
                  <a:pt x="3312594" y="309260"/>
                </a:lnTo>
                <a:lnTo>
                  <a:pt x="3358963" y="323155"/>
                </a:lnTo>
                <a:lnTo>
                  <a:pt x="3404785" y="337659"/>
                </a:lnTo>
                <a:lnTo>
                  <a:pt x="3450038" y="352766"/>
                </a:lnTo>
                <a:lnTo>
                  <a:pt x="3494704" y="368473"/>
                </a:lnTo>
                <a:lnTo>
                  <a:pt x="3538761" y="384773"/>
                </a:lnTo>
                <a:lnTo>
                  <a:pt x="3582189" y="401663"/>
                </a:lnTo>
                <a:lnTo>
                  <a:pt x="3624968" y="419136"/>
                </a:lnTo>
                <a:lnTo>
                  <a:pt x="3667079" y="437187"/>
                </a:lnTo>
                <a:lnTo>
                  <a:pt x="3708499" y="455812"/>
                </a:lnTo>
                <a:lnTo>
                  <a:pt x="3749211" y="475006"/>
                </a:lnTo>
                <a:lnTo>
                  <a:pt x="3789192" y="494763"/>
                </a:lnTo>
                <a:lnTo>
                  <a:pt x="3828424" y="515078"/>
                </a:lnTo>
                <a:lnTo>
                  <a:pt x="3866885" y="535946"/>
                </a:lnTo>
                <a:lnTo>
                  <a:pt x="3904555" y="557363"/>
                </a:lnTo>
                <a:lnTo>
                  <a:pt x="3941415" y="579322"/>
                </a:lnTo>
                <a:lnTo>
                  <a:pt x="3977444" y="601820"/>
                </a:lnTo>
                <a:lnTo>
                  <a:pt x="4012622" y="624850"/>
                </a:lnTo>
                <a:lnTo>
                  <a:pt x="4046928" y="648408"/>
                </a:lnTo>
                <a:lnTo>
                  <a:pt x="4080343" y="672489"/>
                </a:lnTo>
                <a:lnTo>
                  <a:pt x="4112846" y="697087"/>
                </a:lnTo>
                <a:lnTo>
                  <a:pt x="4144417" y="722198"/>
                </a:lnTo>
                <a:lnTo>
                  <a:pt x="4175035" y="747816"/>
                </a:lnTo>
                <a:lnTo>
                  <a:pt x="4204681" y="773937"/>
                </a:lnTo>
                <a:lnTo>
                  <a:pt x="4233334" y="800554"/>
                </a:lnTo>
                <a:lnTo>
                  <a:pt x="4260974" y="827664"/>
                </a:lnTo>
                <a:lnTo>
                  <a:pt x="4287581" y="855261"/>
                </a:lnTo>
                <a:lnTo>
                  <a:pt x="4337613" y="911896"/>
                </a:lnTo>
                <a:lnTo>
                  <a:pt x="4383271" y="970418"/>
                </a:lnTo>
                <a:lnTo>
                  <a:pt x="4426870" y="1034726"/>
                </a:lnTo>
                <a:lnTo>
                  <a:pt x="4447556" y="1069210"/>
                </a:lnTo>
                <a:lnTo>
                  <a:pt x="4466479" y="1103810"/>
                </a:lnTo>
                <a:lnTo>
                  <a:pt x="4483652" y="1138507"/>
                </a:lnTo>
                <a:lnTo>
                  <a:pt x="4512801" y="1208126"/>
                </a:lnTo>
                <a:lnTo>
                  <a:pt x="4535105" y="1277931"/>
                </a:lnTo>
                <a:lnTo>
                  <a:pt x="4550668" y="1347788"/>
                </a:lnTo>
                <a:lnTo>
                  <a:pt x="4559594" y="1417558"/>
                </a:lnTo>
                <a:lnTo>
                  <a:pt x="4561987" y="1487106"/>
                </a:lnTo>
                <a:lnTo>
                  <a:pt x="4560766" y="1521755"/>
                </a:lnTo>
                <a:lnTo>
                  <a:pt x="4553553" y="1590715"/>
                </a:lnTo>
                <a:lnTo>
                  <a:pt x="4540065" y="1659112"/>
                </a:lnTo>
                <a:lnTo>
                  <a:pt x="4520407" y="1726811"/>
                </a:lnTo>
                <a:lnTo>
                  <a:pt x="4494682" y="1793674"/>
                </a:lnTo>
                <a:lnTo>
                  <a:pt x="4462993" y="1859566"/>
                </a:lnTo>
                <a:lnTo>
                  <a:pt x="4425444" y="1924350"/>
                </a:lnTo>
                <a:lnTo>
                  <a:pt x="4404505" y="1956284"/>
                </a:lnTo>
                <a:lnTo>
                  <a:pt x="4382140" y="1987891"/>
                </a:lnTo>
                <a:lnTo>
                  <a:pt x="4358362" y="2019152"/>
                </a:lnTo>
                <a:lnTo>
                  <a:pt x="4333183" y="2050051"/>
                </a:lnTo>
                <a:lnTo>
                  <a:pt x="4306617" y="2080571"/>
                </a:lnTo>
                <a:lnTo>
                  <a:pt x="4278677" y="2110695"/>
                </a:lnTo>
                <a:lnTo>
                  <a:pt x="4249376" y="2140406"/>
                </a:lnTo>
                <a:lnTo>
                  <a:pt x="4218726" y="2169687"/>
                </a:lnTo>
                <a:lnTo>
                  <a:pt x="4186741" y="2198520"/>
                </a:lnTo>
                <a:lnTo>
                  <a:pt x="4153434" y="2226890"/>
                </a:lnTo>
                <a:lnTo>
                  <a:pt x="4118817" y="2254778"/>
                </a:lnTo>
                <a:lnTo>
                  <a:pt x="4082904" y="2282168"/>
                </a:lnTo>
                <a:lnTo>
                  <a:pt x="4045707" y="2309042"/>
                </a:lnTo>
                <a:lnTo>
                  <a:pt x="4007240" y="2335384"/>
                </a:lnTo>
                <a:lnTo>
                  <a:pt x="3967515" y="2361177"/>
                </a:lnTo>
                <a:lnTo>
                  <a:pt x="3926545" y="2386403"/>
                </a:lnTo>
                <a:lnTo>
                  <a:pt x="3884343" y="2411046"/>
                </a:lnTo>
                <a:lnTo>
                  <a:pt x="3840923" y="2435088"/>
                </a:lnTo>
                <a:lnTo>
                  <a:pt x="3796297" y="2458513"/>
                </a:lnTo>
                <a:lnTo>
                  <a:pt x="3750478" y="2481303"/>
                </a:lnTo>
                <a:lnTo>
                  <a:pt x="3703479" y="2503442"/>
                </a:lnTo>
                <a:lnTo>
                  <a:pt x="3655313" y="2524912"/>
                </a:lnTo>
                <a:lnTo>
                  <a:pt x="3605994" y="2545697"/>
                </a:lnTo>
                <a:lnTo>
                  <a:pt x="3555533" y="2565779"/>
                </a:lnTo>
                <a:lnTo>
                  <a:pt x="3503944" y="2585141"/>
                </a:lnTo>
                <a:lnTo>
                  <a:pt x="3451240" y="2603766"/>
                </a:lnTo>
                <a:lnTo>
                  <a:pt x="3397434" y="2621638"/>
                </a:lnTo>
                <a:lnTo>
                  <a:pt x="3342539" y="2638739"/>
                </a:lnTo>
                <a:lnTo>
                  <a:pt x="3286567" y="2655052"/>
                </a:lnTo>
                <a:lnTo>
                  <a:pt x="3229533" y="2670561"/>
                </a:lnTo>
                <a:lnTo>
                  <a:pt x="3171447" y="2685247"/>
                </a:lnTo>
                <a:lnTo>
                  <a:pt x="3112325" y="2699095"/>
                </a:lnTo>
                <a:lnTo>
                  <a:pt x="3059712" y="2710517"/>
                </a:lnTo>
                <a:lnTo>
                  <a:pt x="3006918" y="2721147"/>
                </a:lnTo>
                <a:lnTo>
                  <a:pt x="2953964" y="2730989"/>
                </a:lnTo>
                <a:lnTo>
                  <a:pt x="2900870" y="2740050"/>
                </a:lnTo>
                <a:lnTo>
                  <a:pt x="2847656" y="2748334"/>
                </a:lnTo>
                <a:lnTo>
                  <a:pt x="2794342" y="2755846"/>
                </a:lnTo>
                <a:lnTo>
                  <a:pt x="2740949" y="2762591"/>
                </a:lnTo>
                <a:lnTo>
                  <a:pt x="2687497" y="2768575"/>
                </a:lnTo>
                <a:lnTo>
                  <a:pt x="2634006" y="2773802"/>
                </a:lnTo>
                <a:lnTo>
                  <a:pt x="2580496" y="2778277"/>
                </a:lnTo>
                <a:lnTo>
                  <a:pt x="2526987" y="2782006"/>
                </a:lnTo>
                <a:lnTo>
                  <a:pt x="2473500" y="2784994"/>
                </a:lnTo>
                <a:lnTo>
                  <a:pt x="2420055" y="2787245"/>
                </a:lnTo>
                <a:lnTo>
                  <a:pt x="2366673" y="2788765"/>
                </a:lnTo>
                <a:lnTo>
                  <a:pt x="2313372" y="2789560"/>
                </a:lnTo>
                <a:lnTo>
                  <a:pt x="2260174" y="2789633"/>
                </a:lnTo>
                <a:lnTo>
                  <a:pt x="2207100" y="2788990"/>
                </a:lnTo>
                <a:lnTo>
                  <a:pt x="2154168" y="2787636"/>
                </a:lnTo>
                <a:lnTo>
                  <a:pt x="2101399" y="2785577"/>
                </a:lnTo>
                <a:lnTo>
                  <a:pt x="2048815" y="2782817"/>
                </a:lnTo>
                <a:lnTo>
                  <a:pt x="1996433" y="2779361"/>
                </a:lnTo>
                <a:lnTo>
                  <a:pt x="1944276" y="2775215"/>
                </a:lnTo>
                <a:lnTo>
                  <a:pt x="1892363" y="2770383"/>
                </a:lnTo>
                <a:lnTo>
                  <a:pt x="1840715" y="2764871"/>
                </a:lnTo>
                <a:lnTo>
                  <a:pt x="1789351" y="2758684"/>
                </a:lnTo>
                <a:lnTo>
                  <a:pt x="1738293" y="2751827"/>
                </a:lnTo>
                <a:lnTo>
                  <a:pt x="1687559" y="2744304"/>
                </a:lnTo>
                <a:lnTo>
                  <a:pt x="1637171" y="2736122"/>
                </a:lnTo>
                <a:lnTo>
                  <a:pt x="1587148" y="2727284"/>
                </a:lnTo>
                <a:lnTo>
                  <a:pt x="1537511" y="2717797"/>
                </a:lnTo>
                <a:lnTo>
                  <a:pt x="1488280" y="2707665"/>
                </a:lnTo>
                <a:lnTo>
                  <a:pt x="1439476" y="2696893"/>
                </a:lnTo>
                <a:lnTo>
                  <a:pt x="1391118" y="2685487"/>
                </a:lnTo>
                <a:lnTo>
                  <a:pt x="1343227" y="2673451"/>
                </a:lnTo>
                <a:lnTo>
                  <a:pt x="1295823" y="2660790"/>
                </a:lnTo>
                <a:lnTo>
                  <a:pt x="1248926" y="2647511"/>
                </a:lnTo>
                <a:lnTo>
                  <a:pt x="1202556" y="2633617"/>
                </a:lnTo>
                <a:lnTo>
                  <a:pt x="1156734" y="2619114"/>
                </a:lnTo>
                <a:lnTo>
                  <a:pt x="1111480" y="2604007"/>
                </a:lnTo>
                <a:lnTo>
                  <a:pt x="1066814" y="2588300"/>
                </a:lnTo>
                <a:lnTo>
                  <a:pt x="1022757" y="2572000"/>
                </a:lnTo>
                <a:lnTo>
                  <a:pt x="979328" y="2555111"/>
                </a:lnTo>
                <a:lnTo>
                  <a:pt x="936548" y="2537638"/>
                </a:lnTo>
                <a:lnTo>
                  <a:pt x="894437" y="2519587"/>
                </a:lnTo>
                <a:lnTo>
                  <a:pt x="853015" y="2500962"/>
                </a:lnTo>
                <a:lnTo>
                  <a:pt x="812303" y="2481768"/>
                </a:lnTo>
                <a:lnTo>
                  <a:pt x="772320" y="2462011"/>
                </a:lnTo>
                <a:lnTo>
                  <a:pt x="733088" y="2441695"/>
                </a:lnTo>
                <a:lnTo>
                  <a:pt x="694626" y="2420827"/>
                </a:lnTo>
                <a:lnTo>
                  <a:pt x="656954" y="2399410"/>
                </a:lnTo>
                <a:lnTo>
                  <a:pt x="620092" y="2377450"/>
                </a:lnTo>
                <a:lnTo>
                  <a:pt x="584062" y="2354952"/>
                </a:lnTo>
                <a:lnTo>
                  <a:pt x="548883" y="2331921"/>
                </a:lnTo>
                <a:lnTo>
                  <a:pt x="514575" y="2308362"/>
                </a:lnTo>
                <a:lnTo>
                  <a:pt x="481158" y="2284280"/>
                </a:lnTo>
                <a:lnTo>
                  <a:pt x="448654" y="2259681"/>
                </a:lnTo>
                <a:lnTo>
                  <a:pt x="417081" y="2234569"/>
                </a:lnTo>
                <a:lnTo>
                  <a:pt x="386461" y="2208949"/>
                </a:lnTo>
                <a:lnTo>
                  <a:pt x="356813" y="2182827"/>
                </a:lnTo>
                <a:lnTo>
                  <a:pt x="328158" y="2156208"/>
                </a:lnTo>
                <a:lnTo>
                  <a:pt x="300516" y="2129097"/>
                </a:lnTo>
                <a:lnTo>
                  <a:pt x="273907" y="2101498"/>
                </a:lnTo>
                <a:lnTo>
                  <a:pt x="223869" y="2044859"/>
                </a:lnTo>
                <a:lnTo>
                  <a:pt x="178207" y="1986332"/>
                </a:lnTo>
                <a:lnTo>
                  <a:pt x="132092" y="1917967"/>
                </a:lnTo>
                <a:lnTo>
                  <a:pt x="109313" y="1879317"/>
                </a:lnTo>
                <a:lnTo>
                  <a:pt x="88719" y="1840451"/>
                </a:lnTo>
                <a:lnTo>
                  <a:pt x="70301" y="1801396"/>
                </a:lnTo>
                <a:lnTo>
                  <a:pt x="54047" y="1762180"/>
                </a:lnTo>
                <a:lnTo>
                  <a:pt x="39948" y="1722828"/>
                </a:lnTo>
                <a:lnTo>
                  <a:pt x="27992" y="1683369"/>
                </a:lnTo>
                <a:lnTo>
                  <a:pt x="18170" y="1643828"/>
                </a:lnTo>
                <a:lnTo>
                  <a:pt x="10470" y="1604235"/>
                </a:lnTo>
                <a:lnTo>
                  <a:pt x="4882" y="1564614"/>
                </a:lnTo>
                <a:lnTo>
                  <a:pt x="1395" y="1524994"/>
                </a:lnTo>
                <a:lnTo>
                  <a:pt x="0" y="1485401"/>
                </a:lnTo>
                <a:lnTo>
                  <a:pt x="684" y="1445863"/>
                </a:lnTo>
                <a:lnTo>
                  <a:pt x="3439" y="1406407"/>
                </a:lnTo>
                <a:lnTo>
                  <a:pt x="8253" y="1367059"/>
                </a:lnTo>
                <a:lnTo>
                  <a:pt x="15116" y="1327847"/>
                </a:lnTo>
                <a:lnTo>
                  <a:pt x="24017" y="1288797"/>
                </a:lnTo>
                <a:lnTo>
                  <a:pt x="34945" y="1249937"/>
                </a:lnTo>
                <a:lnTo>
                  <a:pt x="47891" y="1211294"/>
                </a:lnTo>
                <a:lnTo>
                  <a:pt x="62844" y="1172895"/>
                </a:lnTo>
                <a:lnTo>
                  <a:pt x="79792" y="1134767"/>
                </a:lnTo>
                <a:lnTo>
                  <a:pt x="98726" y="1096937"/>
                </a:lnTo>
                <a:lnTo>
                  <a:pt x="119635" y="1059432"/>
                </a:lnTo>
                <a:lnTo>
                  <a:pt x="142509" y="1022279"/>
                </a:lnTo>
                <a:lnTo>
                  <a:pt x="167337" y="985505"/>
                </a:lnTo>
                <a:lnTo>
                  <a:pt x="194107" y="949137"/>
                </a:lnTo>
                <a:lnTo>
                  <a:pt x="222811" y="913202"/>
                </a:lnTo>
                <a:lnTo>
                  <a:pt x="253437" y="877728"/>
                </a:lnTo>
                <a:lnTo>
                  <a:pt x="285975" y="842741"/>
                </a:lnTo>
                <a:lnTo>
                  <a:pt x="320414" y="808268"/>
                </a:lnTo>
                <a:lnTo>
                  <a:pt x="356744" y="774337"/>
                </a:lnTo>
                <a:lnTo>
                  <a:pt x="394954" y="740974"/>
                </a:lnTo>
                <a:lnTo>
                  <a:pt x="435034" y="708207"/>
                </a:lnTo>
                <a:lnTo>
                  <a:pt x="476972" y="676062"/>
                </a:lnTo>
                <a:lnTo>
                  <a:pt x="520759" y="644567"/>
                </a:lnTo>
                <a:lnTo>
                  <a:pt x="566385" y="613748"/>
                </a:lnTo>
                <a:lnTo>
                  <a:pt x="613837" y="583634"/>
                </a:lnTo>
                <a:lnTo>
                  <a:pt x="663107" y="554250"/>
                </a:lnTo>
                <a:lnTo>
                  <a:pt x="714183" y="525624"/>
                </a:lnTo>
                <a:lnTo>
                  <a:pt x="649531" y="0"/>
                </a:lnTo>
                <a:close/>
              </a:path>
            </a:pathLst>
          </a:custGeom>
          <a:ln w="11928">
            <a:solidFill>
              <a:srgbClr val="1A254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 txBox="1"/>
          <p:nvPr/>
        </p:nvSpPr>
        <p:spPr>
          <a:xfrm>
            <a:off x="8820626" y="9396529"/>
            <a:ext cx="3044190" cy="18294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700" marR="5080">
              <a:lnSpc>
                <a:spcPts val="2030"/>
              </a:lnSpc>
              <a:spcBef>
                <a:spcPts val="165"/>
              </a:spcBef>
            </a:pPr>
            <a:r>
              <a:rPr dirty="0" sz="1700" spc="-5">
                <a:latin typeface="Arial"/>
                <a:cs typeface="Arial"/>
              </a:rPr>
              <a:t>“I </a:t>
            </a:r>
            <a:r>
              <a:rPr dirty="0" sz="1700" spc="-10">
                <a:latin typeface="Arial"/>
                <a:cs typeface="Arial"/>
              </a:rPr>
              <a:t>was nervous before </a:t>
            </a:r>
            <a:r>
              <a:rPr dirty="0" sz="1700" spc="-5">
                <a:latin typeface="Arial"/>
                <a:cs typeface="Arial"/>
              </a:rPr>
              <a:t>the first  oral feedback. </a:t>
            </a:r>
            <a:r>
              <a:rPr dirty="0" sz="1700" spc="-10">
                <a:latin typeface="Arial"/>
                <a:cs typeface="Arial"/>
              </a:rPr>
              <a:t>Then </a:t>
            </a:r>
            <a:r>
              <a:rPr dirty="0" sz="1700" spc="-5">
                <a:latin typeface="Arial"/>
                <a:cs typeface="Arial"/>
              </a:rPr>
              <a:t>I provided  the </a:t>
            </a:r>
            <a:r>
              <a:rPr dirty="0" sz="1700" spc="-10">
                <a:latin typeface="Arial"/>
                <a:cs typeface="Arial"/>
              </a:rPr>
              <a:t>feedback, </a:t>
            </a:r>
            <a:r>
              <a:rPr dirty="0" sz="1700" spc="-5">
                <a:latin typeface="Arial"/>
                <a:cs typeface="Arial"/>
              </a:rPr>
              <a:t>and then I looked  forward </a:t>
            </a:r>
            <a:r>
              <a:rPr dirty="0" sz="1700" spc="-10">
                <a:latin typeface="Arial"/>
                <a:cs typeface="Arial"/>
              </a:rPr>
              <a:t>to </a:t>
            </a:r>
            <a:r>
              <a:rPr dirty="0" sz="1700" spc="-5">
                <a:latin typeface="Arial"/>
                <a:cs typeface="Arial"/>
              </a:rPr>
              <a:t>the rest of </a:t>
            </a:r>
            <a:r>
              <a:rPr dirty="0" sz="1700" spc="-10">
                <a:latin typeface="Arial"/>
                <a:cs typeface="Arial"/>
              </a:rPr>
              <a:t>the  </a:t>
            </a:r>
            <a:r>
              <a:rPr dirty="0" sz="1700" spc="-5">
                <a:latin typeface="Arial"/>
                <a:cs typeface="Arial"/>
              </a:rPr>
              <a:t>feedback sessions. It </a:t>
            </a:r>
            <a:r>
              <a:rPr dirty="0" sz="1700" spc="-10">
                <a:latin typeface="Arial"/>
                <a:cs typeface="Arial"/>
              </a:rPr>
              <a:t>was </a:t>
            </a:r>
            <a:r>
              <a:rPr dirty="0" sz="1700" spc="-5">
                <a:latin typeface="Arial"/>
                <a:cs typeface="Arial"/>
              </a:rPr>
              <a:t>just</a:t>
            </a:r>
            <a:r>
              <a:rPr dirty="0" sz="1700" spc="-80">
                <a:latin typeface="Arial"/>
                <a:cs typeface="Arial"/>
              </a:rPr>
              <a:t> </a:t>
            </a:r>
            <a:r>
              <a:rPr dirty="0" sz="1700" spc="-10">
                <a:latin typeface="Arial"/>
                <a:cs typeface="Arial"/>
              </a:rPr>
              <a:t>a  bit like that, a threshold.”  </a:t>
            </a:r>
            <a:r>
              <a:rPr dirty="0" sz="1700" spc="-5">
                <a:latin typeface="Arial"/>
                <a:cs typeface="Arial"/>
              </a:rPr>
              <a:t>(Supervisor</a:t>
            </a:r>
            <a:r>
              <a:rPr dirty="0" sz="1700" spc="-15">
                <a:latin typeface="Arial"/>
                <a:cs typeface="Arial"/>
              </a:rPr>
              <a:t> </a:t>
            </a:r>
            <a:r>
              <a:rPr dirty="0" sz="1700" spc="-5">
                <a:latin typeface="Arial"/>
                <a:cs typeface="Arial"/>
              </a:rPr>
              <a:t>1)</a:t>
            </a:r>
            <a:endParaRPr sz="170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14663394" y="3020832"/>
            <a:ext cx="4359275" cy="2156460"/>
          </a:xfrm>
          <a:custGeom>
            <a:avLst/>
            <a:gdLst/>
            <a:ahLst/>
            <a:cxnLst/>
            <a:rect l="l" t="t" r="r" b="b"/>
            <a:pathLst>
              <a:path w="4359275" h="2156460">
                <a:moveTo>
                  <a:pt x="2162896" y="0"/>
                </a:moveTo>
                <a:lnTo>
                  <a:pt x="2110609" y="449"/>
                </a:lnTo>
                <a:lnTo>
                  <a:pt x="2058367" y="1439"/>
                </a:lnTo>
                <a:lnTo>
                  <a:pt x="2006194" y="2969"/>
                </a:lnTo>
                <a:lnTo>
                  <a:pt x="1954115" y="5039"/>
                </a:lnTo>
                <a:lnTo>
                  <a:pt x="1902153" y="7646"/>
                </a:lnTo>
                <a:lnTo>
                  <a:pt x="1850334" y="10792"/>
                </a:lnTo>
                <a:lnTo>
                  <a:pt x="1798680" y="14476"/>
                </a:lnTo>
                <a:lnTo>
                  <a:pt x="1747216" y="18696"/>
                </a:lnTo>
                <a:lnTo>
                  <a:pt x="1695967" y="23452"/>
                </a:lnTo>
                <a:lnTo>
                  <a:pt x="1644956" y="28744"/>
                </a:lnTo>
                <a:lnTo>
                  <a:pt x="1594207" y="34571"/>
                </a:lnTo>
                <a:lnTo>
                  <a:pt x="1543746" y="40933"/>
                </a:lnTo>
                <a:lnTo>
                  <a:pt x="1493595" y="47829"/>
                </a:lnTo>
                <a:lnTo>
                  <a:pt x="1443780" y="55258"/>
                </a:lnTo>
                <a:lnTo>
                  <a:pt x="1394324" y="63220"/>
                </a:lnTo>
                <a:lnTo>
                  <a:pt x="1345251" y="71714"/>
                </a:lnTo>
                <a:lnTo>
                  <a:pt x="1296586" y="80739"/>
                </a:lnTo>
                <a:lnTo>
                  <a:pt x="1248353" y="90296"/>
                </a:lnTo>
                <a:lnTo>
                  <a:pt x="1200576" y="100383"/>
                </a:lnTo>
                <a:lnTo>
                  <a:pt x="1153279" y="111000"/>
                </a:lnTo>
                <a:lnTo>
                  <a:pt x="1106487" y="122146"/>
                </a:lnTo>
                <a:lnTo>
                  <a:pt x="1060223" y="133820"/>
                </a:lnTo>
                <a:lnTo>
                  <a:pt x="1014512" y="146023"/>
                </a:lnTo>
                <a:lnTo>
                  <a:pt x="969377" y="158753"/>
                </a:lnTo>
                <a:lnTo>
                  <a:pt x="924844" y="172011"/>
                </a:lnTo>
                <a:lnTo>
                  <a:pt x="880935" y="185794"/>
                </a:lnTo>
                <a:lnTo>
                  <a:pt x="837677" y="200103"/>
                </a:lnTo>
                <a:lnTo>
                  <a:pt x="795091" y="214938"/>
                </a:lnTo>
                <a:lnTo>
                  <a:pt x="753204" y="230297"/>
                </a:lnTo>
                <a:lnTo>
                  <a:pt x="712038" y="246180"/>
                </a:lnTo>
                <a:lnTo>
                  <a:pt x="671618" y="262586"/>
                </a:lnTo>
                <a:lnTo>
                  <a:pt x="631969" y="279515"/>
                </a:lnTo>
                <a:lnTo>
                  <a:pt x="593114" y="296967"/>
                </a:lnTo>
                <a:lnTo>
                  <a:pt x="555077" y="314940"/>
                </a:lnTo>
                <a:lnTo>
                  <a:pt x="506063" y="339522"/>
                </a:lnTo>
                <a:lnTo>
                  <a:pt x="459334" y="364623"/>
                </a:lnTo>
                <a:lnTo>
                  <a:pt x="414889" y="390217"/>
                </a:lnTo>
                <a:lnTo>
                  <a:pt x="372724" y="416279"/>
                </a:lnTo>
                <a:lnTo>
                  <a:pt x="332836" y="442784"/>
                </a:lnTo>
                <a:lnTo>
                  <a:pt x="295221" y="469708"/>
                </a:lnTo>
                <a:lnTo>
                  <a:pt x="259877" y="497026"/>
                </a:lnTo>
                <a:lnTo>
                  <a:pt x="226800" y="524713"/>
                </a:lnTo>
                <a:lnTo>
                  <a:pt x="195987" y="552743"/>
                </a:lnTo>
                <a:lnTo>
                  <a:pt x="167435" y="581094"/>
                </a:lnTo>
                <a:lnTo>
                  <a:pt x="141141" y="609738"/>
                </a:lnTo>
                <a:lnTo>
                  <a:pt x="95312" y="667811"/>
                </a:lnTo>
                <a:lnTo>
                  <a:pt x="58476" y="726763"/>
                </a:lnTo>
                <a:lnTo>
                  <a:pt x="30607" y="786396"/>
                </a:lnTo>
                <a:lnTo>
                  <a:pt x="11680" y="846510"/>
                </a:lnTo>
                <a:lnTo>
                  <a:pt x="1669" y="906908"/>
                </a:lnTo>
                <a:lnTo>
                  <a:pt x="0" y="937151"/>
                </a:lnTo>
                <a:lnTo>
                  <a:pt x="549" y="967391"/>
                </a:lnTo>
                <a:lnTo>
                  <a:pt x="8294" y="1027759"/>
                </a:lnTo>
                <a:lnTo>
                  <a:pt x="24879" y="1087813"/>
                </a:lnTo>
                <a:lnTo>
                  <a:pt x="50278" y="1147357"/>
                </a:lnTo>
                <a:lnTo>
                  <a:pt x="84465" y="1206189"/>
                </a:lnTo>
                <a:lnTo>
                  <a:pt x="127416" y="1264112"/>
                </a:lnTo>
                <a:lnTo>
                  <a:pt x="179105" y="1320927"/>
                </a:lnTo>
                <a:lnTo>
                  <a:pt x="208219" y="1348857"/>
                </a:lnTo>
                <a:lnTo>
                  <a:pt x="239507" y="1376435"/>
                </a:lnTo>
                <a:lnTo>
                  <a:pt x="272967" y="1403637"/>
                </a:lnTo>
                <a:lnTo>
                  <a:pt x="308595" y="1430438"/>
                </a:lnTo>
                <a:lnTo>
                  <a:pt x="346389" y="1456812"/>
                </a:lnTo>
                <a:lnTo>
                  <a:pt x="386345" y="1482736"/>
                </a:lnTo>
                <a:lnTo>
                  <a:pt x="428459" y="1508184"/>
                </a:lnTo>
                <a:lnTo>
                  <a:pt x="472730" y="1533131"/>
                </a:lnTo>
                <a:lnTo>
                  <a:pt x="519153" y="1557552"/>
                </a:lnTo>
                <a:lnTo>
                  <a:pt x="567726" y="1581424"/>
                </a:lnTo>
                <a:lnTo>
                  <a:pt x="618445" y="1604720"/>
                </a:lnTo>
                <a:lnTo>
                  <a:pt x="671307" y="1627416"/>
                </a:lnTo>
                <a:lnTo>
                  <a:pt x="726309" y="1649488"/>
                </a:lnTo>
                <a:lnTo>
                  <a:pt x="513686" y="2156086"/>
                </a:lnTo>
                <a:lnTo>
                  <a:pt x="1440581" y="1834258"/>
                </a:lnTo>
                <a:lnTo>
                  <a:pt x="2918067" y="1834258"/>
                </a:lnTo>
                <a:lnTo>
                  <a:pt x="2966701" y="1826388"/>
                </a:lnTo>
                <a:lnTo>
                  <a:pt x="3016127" y="1817789"/>
                </a:lnTo>
                <a:lnTo>
                  <a:pt x="3065092" y="1808661"/>
                </a:lnTo>
                <a:lnTo>
                  <a:pt x="3113572" y="1799008"/>
                </a:lnTo>
                <a:lnTo>
                  <a:pt x="3161544" y="1788832"/>
                </a:lnTo>
                <a:lnTo>
                  <a:pt x="3208983" y="1778135"/>
                </a:lnTo>
                <a:lnTo>
                  <a:pt x="3255865" y="1766921"/>
                </a:lnTo>
                <a:lnTo>
                  <a:pt x="3302167" y="1755193"/>
                </a:lnTo>
                <a:lnTo>
                  <a:pt x="3347864" y="1742951"/>
                </a:lnTo>
                <a:lnTo>
                  <a:pt x="3392932" y="1730201"/>
                </a:lnTo>
                <a:lnTo>
                  <a:pt x="3437348" y="1716942"/>
                </a:lnTo>
                <a:lnTo>
                  <a:pt x="3481087" y="1703180"/>
                </a:lnTo>
                <a:lnTo>
                  <a:pt x="3524126" y="1688916"/>
                </a:lnTo>
                <a:lnTo>
                  <a:pt x="3566441" y="1674152"/>
                </a:lnTo>
                <a:lnTo>
                  <a:pt x="3608007" y="1658892"/>
                </a:lnTo>
                <a:lnTo>
                  <a:pt x="3648801" y="1643138"/>
                </a:lnTo>
                <a:lnTo>
                  <a:pt x="3688798" y="1626892"/>
                </a:lnTo>
                <a:lnTo>
                  <a:pt x="3727975" y="1610158"/>
                </a:lnTo>
                <a:lnTo>
                  <a:pt x="3766308" y="1592937"/>
                </a:lnTo>
                <a:lnTo>
                  <a:pt x="3803773" y="1575233"/>
                </a:lnTo>
                <a:lnTo>
                  <a:pt x="3852791" y="1550651"/>
                </a:lnTo>
                <a:lnTo>
                  <a:pt x="3899523" y="1525551"/>
                </a:lnTo>
                <a:lnTo>
                  <a:pt x="3943971" y="1499957"/>
                </a:lnTo>
                <a:lnTo>
                  <a:pt x="3986139" y="1473896"/>
                </a:lnTo>
                <a:lnTo>
                  <a:pt x="4026030" y="1447391"/>
                </a:lnTo>
                <a:lnTo>
                  <a:pt x="4063647" y="1420468"/>
                </a:lnTo>
                <a:lnTo>
                  <a:pt x="4098993" y="1393151"/>
                </a:lnTo>
                <a:lnTo>
                  <a:pt x="4132072" y="1365465"/>
                </a:lnTo>
                <a:lnTo>
                  <a:pt x="4162886" y="1337435"/>
                </a:lnTo>
                <a:lnTo>
                  <a:pt x="4191440" y="1309086"/>
                </a:lnTo>
                <a:lnTo>
                  <a:pt x="4217735" y="1280442"/>
                </a:lnTo>
                <a:lnTo>
                  <a:pt x="4263565" y="1222372"/>
                </a:lnTo>
                <a:lnTo>
                  <a:pt x="4300403" y="1163422"/>
                </a:lnTo>
                <a:lnTo>
                  <a:pt x="4328272" y="1103792"/>
                </a:lnTo>
                <a:lnTo>
                  <a:pt x="4347200" y="1043680"/>
                </a:lnTo>
                <a:lnTo>
                  <a:pt x="4357211" y="983284"/>
                </a:lnTo>
                <a:lnTo>
                  <a:pt x="4358881" y="953042"/>
                </a:lnTo>
                <a:lnTo>
                  <a:pt x="4358331" y="922804"/>
                </a:lnTo>
                <a:lnTo>
                  <a:pt x="4350586" y="862438"/>
                </a:lnTo>
                <a:lnTo>
                  <a:pt x="4334002" y="802384"/>
                </a:lnTo>
                <a:lnTo>
                  <a:pt x="4308603" y="742843"/>
                </a:lnTo>
                <a:lnTo>
                  <a:pt x="4274416" y="684011"/>
                </a:lnTo>
                <a:lnTo>
                  <a:pt x="4231465" y="626088"/>
                </a:lnTo>
                <a:lnTo>
                  <a:pt x="4179778" y="569272"/>
                </a:lnTo>
                <a:lnTo>
                  <a:pt x="4150666" y="541341"/>
                </a:lnTo>
                <a:lnTo>
                  <a:pt x="4119378" y="513762"/>
                </a:lnTo>
                <a:lnTo>
                  <a:pt x="4085920" y="486560"/>
                </a:lnTo>
                <a:lnTo>
                  <a:pt x="4050293" y="459758"/>
                </a:lnTo>
                <a:lnTo>
                  <a:pt x="4012501" y="433382"/>
                </a:lnTo>
                <a:lnTo>
                  <a:pt x="3972546" y="407457"/>
                </a:lnTo>
                <a:lnTo>
                  <a:pt x="3930434" y="382007"/>
                </a:lnTo>
                <a:lnTo>
                  <a:pt x="3886165" y="357057"/>
                </a:lnTo>
                <a:lnTo>
                  <a:pt x="3839744" y="332633"/>
                </a:lnTo>
                <a:lnTo>
                  <a:pt x="3791174" y="308759"/>
                </a:lnTo>
                <a:lnTo>
                  <a:pt x="3740458" y="285460"/>
                </a:lnTo>
                <a:lnTo>
                  <a:pt x="3687599" y="262761"/>
                </a:lnTo>
                <a:lnTo>
                  <a:pt x="3632601" y="240686"/>
                </a:lnTo>
                <a:lnTo>
                  <a:pt x="3590200" y="224652"/>
                </a:lnTo>
                <a:lnTo>
                  <a:pt x="3547118" y="209176"/>
                </a:lnTo>
                <a:lnTo>
                  <a:pt x="3503381" y="194257"/>
                </a:lnTo>
                <a:lnTo>
                  <a:pt x="3459013" y="179896"/>
                </a:lnTo>
                <a:lnTo>
                  <a:pt x="3414037" y="166090"/>
                </a:lnTo>
                <a:lnTo>
                  <a:pt x="3368477" y="152840"/>
                </a:lnTo>
                <a:lnTo>
                  <a:pt x="3322358" y="140145"/>
                </a:lnTo>
                <a:lnTo>
                  <a:pt x="3275705" y="128005"/>
                </a:lnTo>
                <a:lnTo>
                  <a:pt x="3228540" y="116418"/>
                </a:lnTo>
                <a:lnTo>
                  <a:pt x="3180889" y="105385"/>
                </a:lnTo>
                <a:lnTo>
                  <a:pt x="3132776" y="94904"/>
                </a:lnTo>
                <a:lnTo>
                  <a:pt x="3084224" y="84975"/>
                </a:lnTo>
                <a:lnTo>
                  <a:pt x="3035258" y="75598"/>
                </a:lnTo>
                <a:lnTo>
                  <a:pt x="2985902" y="66772"/>
                </a:lnTo>
                <a:lnTo>
                  <a:pt x="2936180" y="58496"/>
                </a:lnTo>
                <a:lnTo>
                  <a:pt x="2886117" y="50770"/>
                </a:lnTo>
                <a:lnTo>
                  <a:pt x="2835736" y="43593"/>
                </a:lnTo>
                <a:lnTo>
                  <a:pt x="2785062" y="36965"/>
                </a:lnTo>
                <a:lnTo>
                  <a:pt x="2734119" y="30884"/>
                </a:lnTo>
                <a:lnTo>
                  <a:pt x="2682931" y="25351"/>
                </a:lnTo>
                <a:lnTo>
                  <a:pt x="2631522" y="20365"/>
                </a:lnTo>
                <a:lnTo>
                  <a:pt x="2579917" y="15925"/>
                </a:lnTo>
                <a:lnTo>
                  <a:pt x="2528139" y="12031"/>
                </a:lnTo>
                <a:lnTo>
                  <a:pt x="2476213" y="8681"/>
                </a:lnTo>
                <a:lnTo>
                  <a:pt x="2424162" y="5877"/>
                </a:lnTo>
                <a:lnTo>
                  <a:pt x="2372012" y="3616"/>
                </a:lnTo>
                <a:lnTo>
                  <a:pt x="2319786" y="1898"/>
                </a:lnTo>
                <a:lnTo>
                  <a:pt x="2267509" y="723"/>
                </a:lnTo>
                <a:lnTo>
                  <a:pt x="2215204" y="91"/>
                </a:lnTo>
                <a:lnTo>
                  <a:pt x="2162896" y="0"/>
                </a:lnTo>
                <a:close/>
              </a:path>
              <a:path w="4359275" h="2156460">
                <a:moveTo>
                  <a:pt x="2918067" y="1834258"/>
                </a:moveTo>
                <a:lnTo>
                  <a:pt x="1440581" y="1834258"/>
                </a:lnTo>
                <a:lnTo>
                  <a:pt x="1492949" y="1842115"/>
                </a:lnTo>
                <a:lnTo>
                  <a:pt x="1545550" y="1849368"/>
                </a:lnTo>
                <a:lnTo>
                  <a:pt x="1598362" y="1856019"/>
                </a:lnTo>
                <a:lnTo>
                  <a:pt x="1651360" y="1862071"/>
                </a:lnTo>
                <a:lnTo>
                  <a:pt x="1704520" y="1867526"/>
                </a:lnTo>
                <a:lnTo>
                  <a:pt x="1757818" y="1872388"/>
                </a:lnTo>
                <a:lnTo>
                  <a:pt x="1811230" y="1876659"/>
                </a:lnTo>
                <a:lnTo>
                  <a:pt x="1864733" y="1880342"/>
                </a:lnTo>
                <a:lnTo>
                  <a:pt x="1918302" y="1883439"/>
                </a:lnTo>
                <a:lnTo>
                  <a:pt x="1971913" y="1885952"/>
                </a:lnTo>
                <a:lnTo>
                  <a:pt x="2025542" y="1887885"/>
                </a:lnTo>
                <a:lnTo>
                  <a:pt x="2079166" y="1889240"/>
                </a:lnTo>
                <a:lnTo>
                  <a:pt x="2132761" y="1890019"/>
                </a:lnTo>
                <a:lnTo>
                  <a:pt x="2186302" y="1890226"/>
                </a:lnTo>
                <a:lnTo>
                  <a:pt x="2239765" y="1889863"/>
                </a:lnTo>
                <a:lnTo>
                  <a:pt x="2293127" y="1888932"/>
                </a:lnTo>
                <a:lnTo>
                  <a:pt x="2346364" y="1887437"/>
                </a:lnTo>
                <a:lnTo>
                  <a:pt x="2399451" y="1885379"/>
                </a:lnTo>
                <a:lnTo>
                  <a:pt x="2452365" y="1882762"/>
                </a:lnTo>
                <a:lnTo>
                  <a:pt x="2505082" y="1879587"/>
                </a:lnTo>
                <a:lnTo>
                  <a:pt x="2557577" y="1875859"/>
                </a:lnTo>
                <a:lnTo>
                  <a:pt x="2609827" y="1871578"/>
                </a:lnTo>
                <a:lnTo>
                  <a:pt x="2661808" y="1866749"/>
                </a:lnTo>
                <a:lnTo>
                  <a:pt x="2713496" y="1861373"/>
                </a:lnTo>
                <a:lnTo>
                  <a:pt x="2764867" y="1855453"/>
                </a:lnTo>
                <a:lnTo>
                  <a:pt x="2815897" y="1848992"/>
                </a:lnTo>
                <a:lnTo>
                  <a:pt x="2866562" y="1841993"/>
                </a:lnTo>
                <a:lnTo>
                  <a:pt x="2916838" y="1834457"/>
                </a:lnTo>
                <a:lnTo>
                  <a:pt x="2918067" y="18342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14663393" y="3020832"/>
            <a:ext cx="4359275" cy="2156460"/>
          </a:xfrm>
          <a:custGeom>
            <a:avLst/>
            <a:gdLst/>
            <a:ahLst/>
            <a:cxnLst/>
            <a:rect l="l" t="t" r="r" b="b"/>
            <a:pathLst>
              <a:path w="4359275" h="2156460">
                <a:moveTo>
                  <a:pt x="513686" y="2156086"/>
                </a:moveTo>
                <a:lnTo>
                  <a:pt x="726309" y="1649487"/>
                </a:lnTo>
                <a:lnTo>
                  <a:pt x="671307" y="1627416"/>
                </a:lnTo>
                <a:lnTo>
                  <a:pt x="618445" y="1604720"/>
                </a:lnTo>
                <a:lnTo>
                  <a:pt x="567726" y="1581424"/>
                </a:lnTo>
                <a:lnTo>
                  <a:pt x="519153" y="1557552"/>
                </a:lnTo>
                <a:lnTo>
                  <a:pt x="472730" y="1533131"/>
                </a:lnTo>
                <a:lnTo>
                  <a:pt x="428459" y="1508183"/>
                </a:lnTo>
                <a:lnTo>
                  <a:pt x="386345" y="1482736"/>
                </a:lnTo>
                <a:lnTo>
                  <a:pt x="346389" y="1456812"/>
                </a:lnTo>
                <a:lnTo>
                  <a:pt x="308595" y="1430438"/>
                </a:lnTo>
                <a:lnTo>
                  <a:pt x="272967" y="1403637"/>
                </a:lnTo>
                <a:lnTo>
                  <a:pt x="239507" y="1376435"/>
                </a:lnTo>
                <a:lnTo>
                  <a:pt x="208219" y="1348857"/>
                </a:lnTo>
                <a:lnTo>
                  <a:pt x="179105" y="1320927"/>
                </a:lnTo>
                <a:lnTo>
                  <a:pt x="152170" y="1292670"/>
                </a:lnTo>
                <a:lnTo>
                  <a:pt x="104847" y="1235277"/>
                </a:lnTo>
                <a:lnTo>
                  <a:pt x="66275" y="1176874"/>
                </a:lnTo>
                <a:lnTo>
                  <a:pt x="36478" y="1117661"/>
                </a:lnTo>
                <a:lnTo>
                  <a:pt x="15483" y="1057838"/>
                </a:lnTo>
                <a:lnTo>
                  <a:pt x="3315" y="997601"/>
                </a:lnTo>
                <a:lnTo>
                  <a:pt x="0" y="937151"/>
                </a:lnTo>
                <a:lnTo>
                  <a:pt x="1669" y="906908"/>
                </a:lnTo>
                <a:lnTo>
                  <a:pt x="11680" y="846510"/>
                </a:lnTo>
                <a:lnTo>
                  <a:pt x="30607" y="786396"/>
                </a:lnTo>
                <a:lnTo>
                  <a:pt x="58476" y="726763"/>
                </a:lnTo>
                <a:lnTo>
                  <a:pt x="95312" y="667811"/>
                </a:lnTo>
                <a:lnTo>
                  <a:pt x="141140" y="609738"/>
                </a:lnTo>
                <a:lnTo>
                  <a:pt x="167435" y="581093"/>
                </a:lnTo>
                <a:lnTo>
                  <a:pt x="195987" y="552743"/>
                </a:lnTo>
                <a:lnTo>
                  <a:pt x="226800" y="524713"/>
                </a:lnTo>
                <a:lnTo>
                  <a:pt x="259877" y="497026"/>
                </a:lnTo>
                <a:lnTo>
                  <a:pt x="295221" y="469708"/>
                </a:lnTo>
                <a:lnTo>
                  <a:pt x="332836" y="442784"/>
                </a:lnTo>
                <a:lnTo>
                  <a:pt x="372724" y="416279"/>
                </a:lnTo>
                <a:lnTo>
                  <a:pt x="414889" y="390217"/>
                </a:lnTo>
                <a:lnTo>
                  <a:pt x="459334" y="364623"/>
                </a:lnTo>
                <a:lnTo>
                  <a:pt x="506063" y="339522"/>
                </a:lnTo>
                <a:lnTo>
                  <a:pt x="555077" y="314940"/>
                </a:lnTo>
                <a:lnTo>
                  <a:pt x="593114" y="296967"/>
                </a:lnTo>
                <a:lnTo>
                  <a:pt x="631969" y="279515"/>
                </a:lnTo>
                <a:lnTo>
                  <a:pt x="671618" y="262586"/>
                </a:lnTo>
                <a:lnTo>
                  <a:pt x="712038" y="246180"/>
                </a:lnTo>
                <a:lnTo>
                  <a:pt x="753204" y="230297"/>
                </a:lnTo>
                <a:lnTo>
                  <a:pt x="795091" y="214938"/>
                </a:lnTo>
                <a:lnTo>
                  <a:pt x="837677" y="200103"/>
                </a:lnTo>
                <a:lnTo>
                  <a:pt x="880935" y="185794"/>
                </a:lnTo>
                <a:lnTo>
                  <a:pt x="924844" y="172011"/>
                </a:lnTo>
                <a:lnTo>
                  <a:pt x="969377" y="158753"/>
                </a:lnTo>
                <a:lnTo>
                  <a:pt x="1014512" y="146023"/>
                </a:lnTo>
                <a:lnTo>
                  <a:pt x="1060223" y="133820"/>
                </a:lnTo>
                <a:lnTo>
                  <a:pt x="1106487" y="122146"/>
                </a:lnTo>
                <a:lnTo>
                  <a:pt x="1153279" y="110999"/>
                </a:lnTo>
                <a:lnTo>
                  <a:pt x="1200576" y="100383"/>
                </a:lnTo>
                <a:lnTo>
                  <a:pt x="1248353" y="90296"/>
                </a:lnTo>
                <a:lnTo>
                  <a:pt x="1296586" y="80739"/>
                </a:lnTo>
                <a:lnTo>
                  <a:pt x="1345251" y="71714"/>
                </a:lnTo>
                <a:lnTo>
                  <a:pt x="1394324" y="63220"/>
                </a:lnTo>
                <a:lnTo>
                  <a:pt x="1443780" y="55258"/>
                </a:lnTo>
                <a:lnTo>
                  <a:pt x="1493595" y="47829"/>
                </a:lnTo>
                <a:lnTo>
                  <a:pt x="1543746" y="40933"/>
                </a:lnTo>
                <a:lnTo>
                  <a:pt x="1594207" y="34571"/>
                </a:lnTo>
                <a:lnTo>
                  <a:pt x="1644955" y="28744"/>
                </a:lnTo>
                <a:lnTo>
                  <a:pt x="1695966" y="23452"/>
                </a:lnTo>
                <a:lnTo>
                  <a:pt x="1747216" y="18696"/>
                </a:lnTo>
                <a:lnTo>
                  <a:pt x="1798680" y="14476"/>
                </a:lnTo>
                <a:lnTo>
                  <a:pt x="1850334" y="10792"/>
                </a:lnTo>
                <a:lnTo>
                  <a:pt x="1902153" y="7646"/>
                </a:lnTo>
                <a:lnTo>
                  <a:pt x="1954115" y="5039"/>
                </a:lnTo>
                <a:lnTo>
                  <a:pt x="2006194" y="2969"/>
                </a:lnTo>
                <a:lnTo>
                  <a:pt x="2058367" y="1439"/>
                </a:lnTo>
                <a:lnTo>
                  <a:pt x="2110609" y="449"/>
                </a:lnTo>
                <a:lnTo>
                  <a:pt x="2162896" y="0"/>
                </a:lnTo>
                <a:lnTo>
                  <a:pt x="2215204" y="91"/>
                </a:lnTo>
                <a:lnTo>
                  <a:pt x="2267509" y="723"/>
                </a:lnTo>
                <a:lnTo>
                  <a:pt x="2319786" y="1898"/>
                </a:lnTo>
                <a:lnTo>
                  <a:pt x="2372012" y="3616"/>
                </a:lnTo>
                <a:lnTo>
                  <a:pt x="2424162" y="5877"/>
                </a:lnTo>
                <a:lnTo>
                  <a:pt x="2476212" y="8681"/>
                </a:lnTo>
                <a:lnTo>
                  <a:pt x="2528139" y="12031"/>
                </a:lnTo>
                <a:lnTo>
                  <a:pt x="2579916" y="15925"/>
                </a:lnTo>
                <a:lnTo>
                  <a:pt x="2631522" y="20365"/>
                </a:lnTo>
                <a:lnTo>
                  <a:pt x="2682931" y="25351"/>
                </a:lnTo>
                <a:lnTo>
                  <a:pt x="2734119" y="30884"/>
                </a:lnTo>
                <a:lnTo>
                  <a:pt x="2785062" y="36965"/>
                </a:lnTo>
                <a:lnTo>
                  <a:pt x="2835736" y="43593"/>
                </a:lnTo>
                <a:lnTo>
                  <a:pt x="2886117" y="50770"/>
                </a:lnTo>
                <a:lnTo>
                  <a:pt x="2936180" y="58496"/>
                </a:lnTo>
                <a:lnTo>
                  <a:pt x="2985902" y="66772"/>
                </a:lnTo>
                <a:lnTo>
                  <a:pt x="3035258" y="75598"/>
                </a:lnTo>
                <a:lnTo>
                  <a:pt x="3084224" y="84975"/>
                </a:lnTo>
                <a:lnTo>
                  <a:pt x="3132775" y="94904"/>
                </a:lnTo>
                <a:lnTo>
                  <a:pt x="3180889" y="105385"/>
                </a:lnTo>
                <a:lnTo>
                  <a:pt x="3228540" y="116418"/>
                </a:lnTo>
                <a:lnTo>
                  <a:pt x="3275705" y="128005"/>
                </a:lnTo>
                <a:lnTo>
                  <a:pt x="3322358" y="140145"/>
                </a:lnTo>
                <a:lnTo>
                  <a:pt x="3368477" y="152840"/>
                </a:lnTo>
                <a:lnTo>
                  <a:pt x="3414036" y="166090"/>
                </a:lnTo>
                <a:lnTo>
                  <a:pt x="3459013" y="179896"/>
                </a:lnTo>
                <a:lnTo>
                  <a:pt x="3503381" y="194257"/>
                </a:lnTo>
                <a:lnTo>
                  <a:pt x="3547118" y="209176"/>
                </a:lnTo>
                <a:lnTo>
                  <a:pt x="3590199" y="224652"/>
                </a:lnTo>
                <a:lnTo>
                  <a:pt x="3632601" y="240686"/>
                </a:lnTo>
                <a:lnTo>
                  <a:pt x="3687599" y="262761"/>
                </a:lnTo>
                <a:lnTo>
                  <a:pt x="3740458" y="285460"/>
                </a:lnTo>
                <a:lnTo>
                  <a:pt x="3791174" y="308759"/>
                </a:lnTo>
                <a:lnTo>
                  <a:pt x="3839744" y="332633"/>
                </a:lnTo>
                <a:lnTo>
                  <a:pt x="3886165" y="357057"/>
                </a:lnTo>
                <a:lnTo>
                  <a:pt x="3930433" y="382007"/>
                </a:lnTo>
                <a:lnTo>
                  <a:pt x="3972546" y="407456"/>
                </a:lnTo>
                <a:lnTo>
                  <a:pt x="4012500" y="433382"/>
                </a:lnTo>
                <a:lnTo>
                  <a:pt x="4050293" y="459758"/>
                </a:lnTo>
                <a:lnTo>
                  <a:pt x="4085920" y="486560"/>
                </a:lnTo>
                <a:lnTo>
                  <a:pt x="4119378" y="513762"/>
                </a:lnTo>
                <a:lnTo>
                  <a:pt x="4150665" y="541341"/>
                </a:lnTo>
                <a:lnTo>
                  <a:pt x="4179778" y="569272"/>
                </a:lnTo>
                <a:lnTo>
                  <a:pt x="4206712" y="597529"/>
                </a:lnTo>
                <a:lnTo>
                  <a:pt x="4254034" y="654923"/>
                </a:lnTo>
                <a:lnTo>
                  <a:pt x="4292606" y="713325"/>
                </a:lnTo>
                <a:lnTo>
                  <a:pt x="4322402" y="772537"/>
                </a:lnTo>
                <a:lnTo>
                  <a:pt x="4343397" y="832360"/>
                </a:lnTo>
                <a:lnTo>
                  <a:pt x="4355565" y="892594"/>
                </a:lnTo>
                <a:lnTo>
                  <a:pt x="4358881" y="953042"/>
                </a:lnTo>
                <a:lnTo>
                  <a:pt x="4357211" y="983284"/>
                </a:lnTo>
                <a:lnTo>
                  <a:pt x="4347200" y="1043680"/>
                </a:lnTo>
                <a:lnTo>
                  <a:pt x="4328272" y="1103792"/>
                </a:lnTo>
                <a:lnTo>
                  <a:pt x="4300402" y="1163422"/>
                </a:lnTo>
                <a:lnTo>
                  <a:pt x="4263565" y="1222372"/>
                </a:lnTo>
                <a:lnTo>
                  <a:pt x="4217735" y="1280442"/>
                </a:lnTo>
                <a:lnTo>
                  <a:pt x="4191439" y="1309086"/>
                </a:lnTo>
                <a:lnTo>
                  <a:pt x="4162886" y="1337435"/>
                </a:lnTo>
                <a:lnTo>
                  <a:pt x="4132071" y="1365465"/>
                </a:lnTo>
                <a:lnTo>
                  <a:pt x="4098993" y="1393150"/>
                </a:lnTo>
                <a:lnTo>
                  <a:pt x="4063646" y="1420468"/>
                </a:lnTo>
                <a:lnTo>
                  <a:pt x="4026029" y="1447391"/>
                </a:lnTo>
                <a:lnTo>
                  <a:pt x="3986139" y="1473896"/>
                </a:lnTo>
                <a:lnTo>
                  <a:pt x="3943971" y="1499957"/>
                </a:lnTo>
                <a:lnTo>
                  <a:pt x="3899523" y="1525551"/>
                </a:lnTo>
                <a:lnTo>
                  <a:pt x="3852791" y="1550651"/>
                </a:lnTo>
                <a:lnTo>
                  <a:pt x="3803773" y="1575233"/>
                </a:lnTo>
                <a:lnTo>
                  <a:pt x="3766308" y="1592937"/>
                </a:lnTo>
                <a:lnTo>
                  <a:pt x="3727975" y="1610158"/>
                </a:lnTo>
                <a:lnTo>
                  <a:pt x="3688798" y="1626892"/>
                </a:lnTo>
                <a:lnTo>
                  <a:pt x="3648801" y="1643137"/>
                </a:lnTo>
                <a:lnTo>
                  <a:pt x="3608007" y="1658892"/>
                </a:lnTo>
                <a:lnTo>
                  <a:pt x="3566441" y="1674152"/>
                </a:lnTo>
                <a:lnTo>
                  <a:pt x="3524126" y="1688915"/>
                </a:lnTo>
                <a:lnTo>
                  <a:pt x="3481087" y="1703180"/>
                </a:lnTo>
                <a:lnTo>
                  <a:pt x="3437348" y="1716942"/>
                </a:lnTo>
                <a:lnTo>
                  <a:pt x="3392932" y="1730200"/>
                </a:lnTo>
                <a:lnTo>
                  <a:pt x="3347864" y="1742951"/>
                </a:lnTo>
                <a:lnTo>
                  <a:pt x="3302167" y="1755193"/>
                </a:lnTo>
                <a:lnTo>
                  <a:pt x="3255865" y="1766921"/>
                </a:lnTo>
                <a:lnTo>
                  <a:pt x="3208983" y="1778135"/>
                </a:lnTo>
                <a:lnTo>
                  <a:pt x="3161544" y="1788832"/>
                </a:lnTo>
                <a:lnTo>
                  <a:pt x="3113572" y="1799008"/>
                </a:lnTo>
                <a:lnTo>
                  <a:pt x="3065092" y="1808661"/>
                </a:lnTo>
                <a:lnTo>
                  <a:pt x="3016127" y="1817788"/>
                </a:lnTo>
                <a:lnTo>
                  <a:pt x="2966701" y="1826388"/>
                </a:lnTo>
                <a:lnTo>
                  <a:pt x="2916838" y="1834457"/>
                </a:lnTo>
                <a:lnTo>
                  <a:pt x="2866562" y="1841993"/>
                </a:lnTo>
                <a:lnTo>
                  <a:pt x="2815897" y="1848992"/>
                </a:lnTo>
                <a:lnTo>
                  <a:pt x="2764867" y="1855453"/>
                </a:lnTo>
                <a:lnTo>
                  <a:pt x="2713496" y="1861373"/>
                </a:lnTo>
                <a:lnTo>
                  <a:pt x="2661808" y="1866749"/>
                </a:lnTo>
                <a:lnTo>
                  <a:pt x="2609827" y="1871578"/>
                </a:lnTo>
                <a:lnTo>
                  <a:pt x="2557577" y="1875859"/>
                </a:lnTo>
                <a:lnTo>
                  <a:pt x="2505081" y="1879587"/>
                </a:lnTo>
                <a:lnTo>
                  <a:pt x="2452365" y="1882762"/>
                </a:lnTo>
                <a:lnTo>
                  <a:pt x="2399451" y="1885379"/>
                </a:lnTo>
                <a:lnTo>
                  <a:pt x="2346364" y="1887437"/>
                </a:lnTo>
                <a:lnTo>
                  <a:pt x="2293127" y="1888932"/>
                </a:lnTo>
                <a:lnTo>
                  <a:pt x="2239765" y="1889863"/>
                </a:lnTo>
                <a:lnTo>
                  <a:pt x="2186302" y="1890226"/>
                </a:lnTo>
                <a:lnTo>
                  <a:pt x="2132761" y="1890019"/>
                </a:lnTo>
                <a:lnTo>
                  <a:pt x="2079166" y="1889240"/>
                </a:lnTo>
                <a:lnTo>
                  <a:pt x="2025542" y="1887885"/>
                </a:lnTo>
                <a:lnTo>
                  <a:pt x="1971913" y="1885952"/>
                </a:lnTo>
                <a:lnTo>
                  <a:pt x="1918301" y="1883438"/>
                </a:lnTo>
                <a:lnTo>
                  <a:pt x="1864733" y="1880342"/>
                </a:lnTo>
                <a:lnTo>
                  <a:pt x="1811230" y="1876659"/>
                </a:lnTo>
                <a:lnTo>
                  <a:pt x="1757818" y="1872388"/>
                </a:lnTo>
                <a:lnTo>
                  <a:pt x="1704520" y="1867526"/>
                </a:lnTo>
                <a:lnTo>
                  <a:pt x="1651360" y="1862071"/>
                </a:lnTo>
                <a:lnTo>
                  <a:pt x="1598362" y="1856019"/>
                </a:lnTo>
                <a:lnTo>
                  <a:pt x="1545550" y="1849368"/>
                </a:lnTo>
                <a:lnTo>
                  <a:pt x="1492949" y="1842115"/>
                </a:lnTo>
                <a:lnTo>
                  <a:pt x="1440581" y="1834258"/>
                </a:lnTo>
                <a:lnTo>
                  <a:pt x="513686" y="2156086"/>
                </a:lnTo>
                <a:close/>
              </a:path>
            </a:pathLst>
          </a:custGeom>
          <a:ln w="11928">
            <a:solidFill>
              <a:srgbClr val="1A254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 txBox="1"/>
          <p:nvPr/>
        </p:nvSpPr>
        <p:spPr>
          <a:xfrm>
            <a:off x="15332571" y="3300886"/>
            <a:ext cx="2935605" cy="131381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700" marR="5080">
              <a:lnSpc>
                <a:spcPts val="2030"/>
              </a:lnSpc>
              <a:spcBef>
                <a:spcPts val="165"/>
              </a:spcBef>
            </a:pPr>
            <a:r>
              <a:rPr dirty="0" sz="1700" spc="-5">
                <a:latin typeface="Arial"/>
                <a:cs typeface="Arial"/>
              </a:rPr>
              <a:t>“And that I </a:t>
            </a:r>
            <a:r>
              <a:rPr dirty="0" sz="1700" spc="-10">
                <a:latin typeface="Arial"/>
                <a:cs typeface="Arial"/>
              </a:rPr>
              <a:t>believe one will find  use </a:t>
            </a:r>
            <a:r>
              <a:rPr dirty="0" sz="1700" spc="-5">
                <a:latin typeface="Arial"/>
                <a:cs typeface="Arial"/>
              </a:rPr>
              <a:t>for </a:t>
            </a:r>
            <a:r>
              <a:rPr dirty="0" sz="1700" spc="-25">
                <a:latin typeface="Arial"/>
                <a:cs typeface="Arial"/>
              </a:rPr>
              <a:t>later, </a:t>
            </a:r>
            <a:r>
              <a:rPr dirty="0" sz="1700" spc="-5">
                <a:latin typeface="Arial"/>
                <a:cs typeface="Arial"/>
              </a:rPr>
              <a:t>simply daring to  </a:t>
            </a:r>
            <a:r>
              <a:rPr dirty="0" sz="1700" spc="-10">
                <a:latin typeface="Arial"/>
                <a:cs typeface="Arial"/>
              </a:rPr>
              <a:t>be a </a:t>
            </a:r>
            <a:r>
              <a:rPr dirty="0" sz="1700" spc="-5">
                <a:latin typeface="Arial"/>
                <a:cs typeface="Arial"/>
              </a:rPr>
              <a:t>little bit quiet, just  </a:t>
            </a:r>
            <a:r>
              <a:rPr dirty="0" sz="1700" spc="-10">
                <a:latin typeface="Arial"/>
                <a:cs typeface="Arial"/>
              </a:rPr>
              <a:t>listening.”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ts val="1960"/>
              </a:lnSpc>
            </a:pPr>
            <a:r>
              <a:rPr dirty="0" sz="1700" spc="-5">
                <a:latin typeface="Arial"/>
                <a:cs typeface="Arial"/>
              </a:rPr>
              <a:t>(Supervisor</a:t>
            </a:r>
            <a:r>
              <a:rPr dirty="0" sz="1700" spc="-15">
                <a:latin typeface="Arial"/>
                <a:cs typeface="Arial"/>
              </a:rPr>
              <a:t> </a:t>
            </a:r>
            <a:r>
              <a:rPr dirty="0" sz="1700" spc="-5">
                <a:latin typeface="Arial"/>
                <a:cs typeface="Arial"/>
              </a:rPr>
              <a:t>6)</a:t>
            </a:r>
            <a:endParaRPr sz="17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63870" y="12275624"/>
            <a:ext cx="4312285" cy="45529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>
              <a:lnSpc>
                <a:spcPts val="1130"/>
              </a:lnSpc>
              <a:spcBef>
                <a:spcPts val="135"/>
              </a:spcBef>
            </a:pPr>
            <a:r>
              <a:rPr dirty="0" sz="950" spc="-5">
                <a:latin typeface="Calibri"/>
                <a:cs typeface="Calibri"/>
              </a:rPr>
              <a:t>1: </a:t>
            </a:r>
            <a:r>
              <a:rPr dirty="0" sz="950" spc="-50">
                <a:latin typeface="Calibri"/>
                <a:cs typeface="Calibri"/>
              </a:rPr>
              <a:t>To </a:t>
            </a:r>
            <a:r>
              <a:rPr dirty="0" sz="950" spc="-10">
                <a:latin typeface="Calibri"/>
                <a:cs typeface="Calibri"/>
              </a:rPr>
              <a:t>preserve </a:t>
            </a:r>
            <a:r>
              <a:rPr dirty="0" sz="950" spc="-15">
                <a:latin typeface="Calibri"/>
                <a:cs typeface="Calibri"/>
              </a:rPr>
              <a:t>anonymity, </a:t>
            </a:r>
            <a:r>
              <a:rPr dirty="0" sz="950" spc="-10">
                <a:latin typeface="Calibri"/>
                <a:cs typeface="Calibri"/>
              </a:rPr>
              <a:t>citations </a:t>
            </a:r>
            <a:r>
              <a:rPr dirty="0" sz="950" spc="-5">
                <a:latin typeface="Calibri"/>
                <a:cs typeface="Calibri"/>
              </a:rPr>
              <a:t>in the </a:t>
            </a:r>
            <a:r>
              <a:rPr dirty="0" sz="950" spc="-10">
                <a:latin typeface="Calibri"/>
                <a:cs typeface="Calibri"/>
              </a:rPr>
              <a:t>results are only signed with supervisor number  because of gender distribution </a:t>
            </a:r>
            <a:r>
              <a:rPr dirty="0" sz="950" spc="-5">
                <a:latin typeface="Calibri"/>
                <a:cs typeface="Calibri"/>
              </a:rPr>
              <a:t>and </a:t>
            </a:r>
            <a:r>
              <a:rPr dirty="0" sz="950" spc="-15">
                <a:latin typeface="Calibri"/>
                <a:cs typeface="Calibri"/>
              </a:rPr>
              <a:t>different </a:t>
            </a:r>
            <a:r>
              <a:rPr dirty="0" sz="950" spc="-10">
                <a:latin typeface="Calibri"/>
                <a:cs typeface="Calibri"/>
              </a:rPr>
              <a:t>numbers of informants </a:t>
            </a:r>
            <a:r>
              <a:rPr dirty="0" sz="950" spc="-5">
                <a:latin typeface="Calibri"/>
                <a:cs typeface="Calibri"/>
              </a:rPr>
              <a:t>in the</a:t>
            </a:r>
            <a:r>
              <a:rPr dirty="0" sz="950" spc="50">
                <a:latin typeface="Calibri"/>
                <a:cs typeface="Calibri"/>
              </a:rPr>
              <a:t> </a:t>
            </a:r>
            <a:r>
              <a:rPr dirty="0" sz="950" spc="-10">
                <a:latin typeface="Calibri"/>
                <a:cs typeface="Calibri"/>
              </a:rPr>
              <a:t>groups.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ts val="1090"/>
              </a:lnSpc>
            </a:pPr>
            <a:r>
              <a:rPr dirty="0" sz="950" spc="-5">
                <a:latin typeface="Calibri"/>
                <a:cs typeface="Calibri"/>
              </a:rPr>
              <a:t>2: Planned as a </a:t>
            </a:r>
            <a:r>
              <a:rPr dirty="0" sz="950" spc="-10">
                <a:latin typeface="Calibri"/>
                <a:cs typeface="Calibri"/>
              </a:rPr>
              <a:t>focus group. </a:t>
            </a:r>
            <a:r>
              <a:rPr dirty="0" sz="950" spc="-25">
                <a:latin typeface="Calibri"/>
                <a:cs typeface="Calibri"/>
              </a:rPr>
              <a:t>However, </a:t>
            </a:r>
            <a:r>
              <a:rPr dirty="0" sz="950" spc="-10">
                <a:latin typeface="Calibri"/>
                <a:cs typeface="Calibri"/>
              </a:rPr>
              <a:t>only two informants showed </a:t>
            </a:r>
            <a:r>
              <a:rPr dirty="0" sz="950" spc="-15">
                <a:latin typeface="Calibri"/>
                <a:cs typeface="Calibri"/>
              </a:rPr>
              <a:t>at </a:t>
            </a:r>
            <a:r>
              <a:rPr dirty="0" sz="950" spc="-5">
                <a:latin typeface="Calibri"/>
                <a:cs typeface="Calibri"/>
              </a:rPr>
              <a:t>the </a:t>
            </a:r>
            <a:r>
              <a:rPr dirty="0" sz="950" spc="-10">
                <a:latin typeface="Calibri"/>
                <a:cs typeface="Calibri"/>
              </a:rPr>
              <a:t>set</a:t>
            </a:r>
            <a:r>
              <a:rPr dirty="0" sz="950" spc="25">
                <a:latin typeface="Calibri"/>
                <a:cs typeface="Calibri"/>
              </a:rPr>
              <a:t> </a:t>
            </a:r>
            <a:r>
              <a:rPr dirty="0" sz="950" spc="-5">
                <a:latin typeface="Calibri"/>
                <a:cs typeface="Calibri"/>
              </a:rPr>
              <a:t>time.</a:t>
            </a:r>
            <a:endParaRPr sz="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Helge Grønhaug</dc:creator>
  <dc:title>Lysbilde 1</dc:title>
  <dcterms:created xsi:type="dcterms:W3CDTF">2024-11-28T10:05:25Z</dcterms:created>
  <dcterms:modified xsi:type="dcterms:W3CDTF">2024-11-28T10:05:25Z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2024-11-14T00:00:00Z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2024-11-28T00:00:00Z</vt:filetime>
  </property>
</Properties>
</file>