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3" userDrawn="1">
          <p15:clr>
            <a:srgbClr val="A4A3A4"/>
          </p15:clr>
        </p15:guide>
        <p15:guide id="3" orient="horz" pos="16976" userDrawn="1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  <p15:guide id="9" orient="horz" pos="9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F1"/>
    <a:srgbClr val="FFAA79"/>
    <a:srgbClr val="761A19"/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46" autoAdjust="0"/>
    <p:restoredTop sz="90120" autoAdjust="0"/>
  </p:normalViewPr>
  <p:slideViewPr>
    <p:cSldViewPr snapToGrid="0">
      <p:cViewPr varScale="1">
        <p:scale>
          <a:sx n="45" d="100"/>
          <a:sy n="45" d="100"/>
        </p:scale>
        <p:origin x="2576" y="248"/>
      </p:cViewPr>
      <p:guideLst>
        <p:guide orient="horz" pos="2733"/>
        <p:guide orient="horz" pos="16976"/>
        <p:guide pos="745"/>
        <p:guide pos="19961"/>
        <p:guide pos="26361"/>
        <p:guide pos="13513"/>
        <p:guide pos="7025"/>
        <p:guide orient="horz"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582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33DE135-FF91-20A3-39DA-EB0E7A6160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1BBF5B1-0403-D936-D364-2A45E95101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3EE47-8B60-024C-A3E9-9D47F69A0B3A}" type="datetimeFigureOut">
              <a:rPr lang="nb-NO" smtClean="0"/>
              <a:t>14.11.2024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D21D5C-4B77-F54E-E771-2DA77C1574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6C2057-4DAF-3E94-8698-8590C1366E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6A91-9FDA-7A49-918A-F3079B754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67461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7" userDrawn="1">
          <p15:clr>
            <a:srgbClr val="FBAE40"/>
          </p15:clr>
        </p15:guide>
        <p15:guide id="2" pos="1348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259CF00-97E2-1033-EB68-FC43F982B767}"/>
              </a:ext>
            </a:extLst>
          </p:cNvPr>
          <p:cNvSpPr/>
          <p:nvPr userDrawn="1"/>
        </p:nvSpPr>
        <p:spPr bwMode="auto">
          <a:xfrm>
            <a:off x="-1" y="5629275"/>
            <a:ext cx="42807600" cy="24660000"/>
          </a:xfrm>
          <a:prstGeom prst="rect">
            <a:avLst/>
          </a:prstGeom>
          <a:solidFill>
            <a:srgbClr val="FEF9F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361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reeform 2" descr="Red field, top">
            <a:extLst>
              <a:ext uri="{FF2B5EF4-FFF2-40B4-BE49-F238E27FC236}">
                <a16:creationId xmlns:a16="http://schemas.microsoft.com/office/drawing/2014/main" id="{09114A3E-ED0D-6852-61B1-87F4D60FBC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1"/>
            <a:ext cx="42808525" cy="5600700"/>
          </a:xfrm>
          <a:custGeom>
            <a:avLst/>
            <a:gdLst>
              <a:gd name="T0" fmla="*/ 0 w 22394"/>
              <a:gd name="T1" fmla="*/ 4633 h 4633"/>
              <a:gd name="T2" fmla="*/ 22394 w 22394"/>
              <a:gd name="T3" fmla="*/ 4633 h 4633"/>
              <a:gd name="T4" fmla="*/ 22394 w 22394"/>
              <a:gd name="T5" fmla="*/ 0 h 4633"/>
              <a:gd name="T6" fmla="*/ 0 w 22394"/>
              <a:gd name="T7" fmla="*/ 0 h 4633"/>
              <a:gd name="T8" fmla="*/ 0 w 22394"/>
              <a:gd name="T9" fmla="*/ 4633 h 4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94" h="4633">
                <a:moveTo>
                  <a:pt x="0" y="4633"/>
                </a:moveTo>
                <a:lnTo>
                  <a:pt x="22394" y="4633"/>
                </a:lnTo>
                <a:lnTo>
                  <a:pt x="22394" y="0"/>
                </a:lnTo>
                <a:lnTo>
                  <a:pt x="0" y="0"/>
                </a:lnTo>
                <a:lnTo>
                  <a:pt x="0" y="4633"/>
                </a:lnTo>
              </a:path>
            </a:pathLst>
          </a:custGeom>
          <a:solidFill>
            <a:srgbClr val="761A19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CD4E24DF-9FF2-B992-1667-8D90A8F26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947" y="27323832"/>
            <a:ext cx="10364421" cy="260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7" userDrawn="1">
          <p15:clr>
            <a:srgbClr val="F26B43"/>
          </p15:clr>
        </p15:guide>
        <p15:guide id="2" pos="134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82688" y="627692"/>
            <a:ext cx="401611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n-NO" altLang="nb-NO" sz="9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Diagnostikkforbetring for Paraneoplastiske Nevrologiske Syndrom </a:t>
            </a:r>
          </a:p>
        </p:txBody>
      </p:sp>
      <p:sp>
        <p:nvSpPr>
          <p:cNvPr id="2054" name="Subtitle" descr="Subtitle field"/>
          <p:cNvSpPr txBox="1">
            <a:spLocks noChangeArrowheads="1"/>
          </p:cNvSpPr>
          <p:nvPr/>
        </p:nvSpPr>
        <p:spPr bwMode="auto">
          <a:xfrm>
            <a:off x="1182686" y="2152312"/>
            <a:ext cx="3293935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n-NO" altLang="nb-NO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metodeoptimaliseringsstudie for stadfesting av SOX1-antistoff ved Paraneoplastiske nevrologiske syndrom gjennom nytting av ei cellebasert analyse</a:t>
            </a: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37666696" y="2891908"/>
            <a:ext cx="450227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rIns="18000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n-NO" altLang="nb-NO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Kjell Inge Erikstad</a:t>
            </a:r>
            <a:br>
              <a:rPr lang="nn-NO" altLang="nb-N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n-NO" altLang="nb-NO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Universitetet i Bergen</a:t>
            </a:r>
          </a:p>
          <a:p>
            <a:pPr algn="r" eaLnBrk="1" hangingPunct="1"/>
            <a:r>
              <a:rPr lang="nn-NO" altLang="nb-NO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Kjell.erikstad@uib.no</a:t>
            </a:r>
            <a:endParaRPr lang="nn-NO" altLang="nb-NO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494974E-9937-E499-D9D7-95EA34E751D5}"/>
              </a:ext>
            </a:extLst>
          </p:cNvPr>
          <p:cNvSpPr txBox="1"/>
          <p:nvPr/>
        </p:nvSpPr>
        <p:spPr>
          <a:xfrm>
            <a:off x="1182687" y="6338246"/>
            <a:ext cx="20221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400" b="1" dirty="0">
                <a:solidFill>
                  <a:srgbClr val="0E0E0E"/>
                </a:solidFill>
                <a:effectLst/>
                <a:latin typeface="+mn-lt"/>
              </a:rPr>
              <a:t>Bakgrunn</a:t>
            </a:r>
            <a:endParaRPr lang="nn-NO" sz="4400" dirty="0">
              <a:solidFill>
                <a:srgbClr val="0E0E0E"/>
              </a:solidFill>
              <a:effectLst/>
              <a:latin typeface="+mn-lt"/>
            </a:endParaRPr>
          </a:p>
          <a:p>
            <a:r>
              <a:rPr lang="nn-NO" sz="4400" dirty="0">
                <a:solidFill>
                  <a:srgbClr val="0E0E0E"/>
                </a:solidFill>
                <a:effectLst/>
                <a:latin typeface="+mn-lt"/>
              </a:rPr>
              <a:t>Paraneoplastiske nevrologiske syndrom (PNS) er sjeldne autoimmune sjukdommar knytt til underliggjande kreft. Funn av SOX1-antistoff er assosiert med PNS og småcella lungekreft, men diagnostikken for å påvise SOX1-antistoff har </a:t>
            </a:r>
            <a:r>
              <a:rPr lang="nn-NO" sz="4400" dirty="0">
                <a:solidFill>
                  <a:srgbClr val="0E0E0E"/>
                </a:solidFill>
                <a:latin typeface="+mn-lt"/>
              </a:rPr>
              <a:t>avgrensa </a:t>
            </a:r>
            <a:r>
              <a:rPr lang="nn-NO" sz="4400" dirty="0">
                <a:solidFill>
                  <a:srgbClr val="0E0E0E"/>
                </a:solidFill>
                <a:effectLst/>
                <a:latin typeface="+mn-lt"/>
              </a:rPr>
              <a:t>spesifisitet, noko som fører til fleire falske positive.</a:t>
            </a:r>
          </a:p>
          <a:p>
            <a:endParaRPr lang="nn-NO" dirty="0">
              <a:latin typeface="+mn-lt"/>
            </a:endParaRPr>
          </a:p>
        </p:txBody>
      </p:sp>
      <p:sp>
        <p:nvSpPr>
          <p:cNvPr id="6" name="Subtitle" descr="Subtitle field">
            <a:extLst>
              <a:ext uri="{FF2B5EF4-FFF2-40B4-BE49-F238E27FC236}">
                <a16:creationId xmlns:a16="http://schemas.microsoft.com/office/drawing/2014/main" id="{0DCC2AEC-052C-611B-22AC-EAC1AC438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7" y="4038894"/>
            <a:ext cx="329393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n-NO" altLang="nb-NO" sz="40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Erikstad KI</a:t>
            </a:r>
            <a:r>
              <a:rPr lang="nn-NO" altLang="nb-NO" sz="4000" i="1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1,3</a:t>
            </a:r>
            <a:r>
              <a:rPr lang="nn-NO" altLang="nb-NO" sz="40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Totland C</a:t>
            </a:r>
            <a:r>
              <a:rPr lang="nn-NO" altLang="nb-NO" sz="4000" i="1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2,3</a:t>
            </a:r>
            <a:r>
              <a:rPr lang="nn-NO" altLang="nb-NO" sz="40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Haugen M</a:t>
            </a:r>
            <a:r>
              <a:rPr lang="nn-NO" altLang="nb-NO" sz="4000" i="1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2,3</a:t>
            </a:r>
            <a:r>
              <a:rPr lang="nn-NO" altLang="nb-NO" sz="4000" i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Vedeler CA</a:t>
            </a:r>
            <a:r>
              <a:rPr lang="nn-NO" altLang="nb-NO" sz="4000" i="1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1,2,3</a:t>
            </a:r>
            <a:br>
              <a:rPr lang="nn-NO" altLang="nb-NO" sz="4000" i="1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endParaRPr lang="nb-NO" sz="2400" i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DCE8297-04D2-E529-3826-332653A73A9A}"/>
              </a:ext>
            </a:extLst>
          </p:cNvPr>
          <p:cNvSpPr txBox="1"/>
          <p:nvPr/>
        </p:nvSpPr>
        <p:spPr>
          <a:xfrm>
            <a:off x="1182686" y="4901111"/>
            <a:ext cx="36079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 Klinisk Institutt 1, Universitetet i Bergen (UIB), Bergen, </a:t>
            </a:r>
            <a:r>
              <a:rPr lang="nb-NO" sz="240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Noreg</a:t>
            </a:r>
            <a:r>
              <a:rPr lang="nb-NO" sz="240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nb-NO" sz="2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nb-NO" sz="240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 Nevrologisk avdeling, Haukeland Universitetssjukehus (HUS), Bergen, </a:t>
            </a:r>
            <a:r>
              <a:rPr lang="nb-NO" sz="240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Noreg</a:t>
            </a:r>
            <a:r>
              <a:rPr lang="nb-NO" sz="240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3 </a:t>
            </a:r>
            <a:r>
              <a:rPr lang="nb-NO" sz="240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Neuro</a:t>
            </a:r>
            <a:r>
              <a:rPr lang="nb-NO" sz="240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-SysMed, HUS/UIB</a:t>
            </a:r>
            <a:endParaRPr lang="en-US" sz="24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A1E675A-169E-71CE-D453-6A137F1E0C0C}"/>
              </a:ext>
            </a:extLst>
          </p:cNvPr>
          <p:cNvSpPr txBox="1"/>
          <p:nvPr/>
        </p:nvSpPr>
        <p:spPr>
          <a:xfrm>
            <a:off x="1182686" y="10045459"/>
            <a:ext cx="199183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rgbClr val="0E0E0E"/>
                </a:solidFill>
                <a:effectLst/>
                <a:latin typeface="+mn-lt"/>
              </a:rPr>
              <a:t>Mål</a:t>
            </a:r>
            <a:endParaRPr lang="nb-NO" sz="4400" dirty="0">
              <a:solidFill>
                <a:srgbClr val="0E0E0E"/>
              </a:solidFill>
              <a:effectLst/>
              <a:latin typeface="+mn-lt"/>
            </a:endParaRPr>
          </a:p>
          <a:p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Å utvikle og optimalisere ei cellebasert analyse (CBA) for påvising av SOX1-antistoff, for å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auke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spesifisiteten i diagnostikken av PNS.</a:t>
            </a:r>
          </a:p>
          <a:p>
            <a:br>
              <a:rPr lang="nb-NO" sz="4400" dirty="0">
                <a:solidFill>
                  <a:srgbClr val="0E0E0E"/>
                </a:solidFill>
                <a:effectLst/>
                <a:latin typeface="+mn-lt"/>
              </a:rPr>
            </a:br>
            <a:r>
              <a:rPr lang="nb-NO" sz="4400" b="1" dirty="0">
                <a:solidFill>
                  <a:srgbClr val="0E0E0E"/>
                </a:solidFill>
                <a:effectLst/>
                <a:latin typeface="+mn-lt"/>
              </a:rPr>
              <a:t>Metode</a:t>
            </a:r>
            <a:br>
              <a:rPr lang="nb-NO" sz="4400" dirty="0">
                <a:solidFill>
                  <a:srgbClr val="0E0E0E"/>
                </a:solidFill>
                <a:effectLst/>
                <a:latin typeface="+mn-lt"/>
              </a:rPr>
            </a:b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Transfekterte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humane embryologiske nyreceller (HEK293) blei brukt i ei systematisk tilpassing av cellekulturtilhøve, transfeksjonseffektivitet og fikseringsprotokoll. Sera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frå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to SOX1-positive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pasientar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og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ein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negativ kontroll blei testa.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4392838-5682-240D-7871-0BCD601FC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r="2892"/>
          <a:stretch/>
        </p:blipFill>
        <p:spPr>
          <a:xfrm>
            <a:off x="2245522" y="16052940"/>
            <a:ext cx="15677754" cy="9863138"/>
          </a:xfrm>
          <a:prstGeom prst="rect">
            <a:avLst/>
          </a:prstGeom>
        </p:spPr>
      </p:pic>
      <p:grpSp>
        <p:nvGrpSpPr>
          <p:cNvPr id="25" name="Gruppe 24">
            <a:extLst>
              <a:ext uri="{FF2B5EF4-FFF2-40B4-BE49-F238E27FC236}">
                <a16:creationId xmlns:a16="http://schemas.microsoft.com/office/drawing/2014/main" id="{625DD218-6030-8DF5-920A-20A0AEB7A981}"/>
              </a:ext>
            </a:extLst>
          </p:cNvPr>
          <p:cNvGrpSpPr/>
          <p:nvPr/>
        </p:nvGrpSpPr>
        <p:grpSpPr>
          <a:xfrm>
            <a:off x="24256599" y="15609571"/>
            <a:ext cx="15257662" cy="11399882"/>
            <a:chOff x="19313943" y="-5225673"/>
            <a:chExt cx="16698550" cy="12476453"/>
          </a:xfrm>
        </p:grpSpPr>
        <p:pic>
          <p:nvPicPr>
            <p:cNvPr id="17" name="Bilde 16" descr="Et bilde som inneholder grønn, Fargerikt, lett&#10;&#10;Automatisk generert beskrivelse">
              <a:extLst>
                <a:ext uri="{FF2B5EF4-FFF2-40B4-BE49-F238E27FC236}">
                  <a16:creationId xmlns:a16="http://schemas.microsoft.com/office/drawing/2014/main" id="{B9E66FC3-AF50-36E8-EB6F-E9E7223E6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66941" y="-5225673"/>
              <a:ext cx="8145551" cy="6090819"/>
            </a:xfrm>
            <a:prstGeom prst="rect">
              <a:avLst/>
            </a:prstGeom>
          </p:spPr>
        </p:pic>
        <p:pic>
          <p:nvPicPr>
            <p:cNvPr id="18" name="Bilde 17" descr="Et bilde som inneholder Fargerikt, uskarphet, Majorelle-blå, blå&#10;&#10;Automatisk generert beskrivelse">
              <a:extLst>
                <a:ext uri="{FF2B5EF4-FFF2-40B4-BE49-F238E27FC236}">
                  <a16:creationId xmlns:a16="http://schemas.microsoft.com/office/drawing/2014/main" id="{887F14F2-88BC-9814-9321-5C8D5F0D6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66942" y="1159961"/>
              <a:ext cx="8145551" cy="6090819"/>
            </a:xfrm>
            <a:prstGeom prst="rect">
              <a:avLst/>
            </a:prstGeom>
          </p:spPr>
        </p:pic>
        <p:pic>
          <p:nvPicPr>
            <p:cNvPr id="20" name="Bilde 19" descr="Et bilde som inneholder mørke, rød, Fargerikt, lett&#10;&#10;Automatisk generert beskrivelse">
              <a:extLst>
                <a:ext uri="{FF2B5EF4-FFF2-40B4-BE49-F238E27FC236}">
                  <a16:creationId xmlns:a16="http://schemas.microsoft.com/office/drawing/2014/main" id="{51FC752A-FD3B-843B-7A75-779CD768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13943" y="-5225673"/>
              <a:ext cx="8145552" cy="6090818"/>
            </a:xfrm>
            <a:prstGeom prst="rect">
              <a:avLst/>
            </a:prstGeom>
          </p:spPr>
        </p:pic>
        <p:pic>
          <p:nvPicPr>
            <p:cNvPr id="24" name="Bilde 23">
              <a:extLst>
                <a:ext uri="{FF2B5EF4-FFF2-40B4-BE49-F238E27FC236}">
                  <a16:creationId xmlns:a16="http://schemas.microsoft.com/office/drawing/2014/main" id="{36B71143-88EB-9BC0-E5C5-C2569B8C3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3943" y="1159961"/>
              <a:ext cx="8145552" cy="6090818"/>
            </a:xfrm>
            <a:prstGeom prst="rect">
              <a:avLst/>
            </a:prstGeom>
          </p:spPr>
        </p:pic>
      </p:grp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E211047-5368-2B51-C49F-2D8E6FD68396}"/>
              </a:ext>
            </a:extLst>
          </p:cNvPr>
          <p:cNvSpPr txBox="1"/>
          <p:nvPr/>
        </p:nvSpPr>
        <p:spPr>
          <a:xfrm>
            <a:off x="21960785" y="6338246"/>
            <a:ext cx="20221576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rgbClr val="0E0E0E"/>
                </a:solidFill>
                <a:effectLst/>
                <a:latin typeface="+mn-lt"/>
              </a:rPr>
              <a:t>Resultat</a:t>
            </a:r>
            <a:endParaRPr lang="nb-NO" sz="4400" dirty="0">
              <a:solidFill>
                <a:srgbClr val="0E0E0E"/>
              </a:solidFill>
              <a:effectLst/>
              <a:latin typeface="+mn-lt"/>
            </a:endParaRPr>
          </a:p>
          <a:p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Optimal cellekonsentrasjon var 1,5 × 10⁵ celler per brønn med 10 % føtalt kalveserum. Transfeksjon i 4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timar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med Lipofectamine 3000 resulterte i effektiv uttrykking av SOX1-protein, og fiksering i 15 minutt med 0,1 % Triton X-100 permeabilisering bevarte cellestrukturen.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Fluorescensmikroskopi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synte redusert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bakgrunnsfarging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og betre spesifisitet.</a:t>
            </a:r>
          </a:p>
          <a:p>
            <a:endParaRPr lang="nb-NO" sz="4400" dirty="0">
              <a:solidFill>
                <a:srgbClr val="0E0E0E"/>
              </a:solidFill>
              <a:effectLst/>
              <a:latin typeface="+mn-lt"/>
            </a:endParaRPr>
          </a:p>
          <a:p>
            <a:endParaRPr lang="nb-NO" sz="4400" dirty="0">
              <a:solidFill>
                <a:srgbClr val="0E0E0E"/>
              </a:solidFill>
              <a:effectLst/>
              <a:latin typeface="+mn-lt"/>
            </a:endParaRPr>
          </a:p>
          <a:p>
            <a:r>
              <a:rPr lang="nb-NO" sz="4400" b="1" dirty="0">
                <a:solidFill>
                  <a:srgbClr val="0E0E0E"/>
                </a:solidFill>
                <a:effectLst/>
                <a:latin typeface="+mn-lt"/>
              </a:rPr>
              <a:t>Konklusjon</a:t>
            </a:r>
            <a:endParaRPr lang="nb-NO" sz="4400" dirty="0">
              <a:solidFill>
                <a:srgbClr val="0E0E0E"/>
              </a:solidFill>
              <a:effectLst/>
              <a:latin typeface="+mn-lt"/>
            </a:endParaRPr>
          </a:p>
          <a:p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Den optimaliserte CBA-metoden reduserer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bakgrunnsfarging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og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aukar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spesifisiteten i påvising av SOX1-antistoff. Dette kan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gjere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CBA til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eit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meir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påliteleg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verktøy i diagnostikken av PNS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samanlikna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 med tradisjonelle </a:t>
            </a:r>
            <a:r>
              <a:rPr lang="nb-NO" sz="4400" dirty="0" err="1">
                <a:solidFill>
                  <a:srgbClr val="0E0E0E"/>
                </a:solidFill>
                <a:effectLst/>
                <a:latin typeface="+mn-lt"/>
              </a:rPr>
              <a:t>metodar</a:t>
            </a:r>
            <a:r>
              <a:rPr lang="nb-NO" sz="4400" dirty="0">
                <a:solidFill>
                  <a:srgbClr val="0E0E0E"/>
                </a:solidFill>
                <a:effectLst/>
                <a:latin typeface="+mn-lt"/>
              </a:rPr>
              <a:t>.</a:t>
            </a:r>
          </a:p>
          <a:p>
            <a:endParaRPr lang="nn-NO" sz="4400" dirty="0"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2085595-CD1F-7DE5-F1FE-855C3B2A1D91}"/>
              </a:ext>
            </a:extLst>
          </p:cNvPr>
          <p:cNvSpPr txBox="1"/>
          <p:nvPr/>
        </p:nvSpPr>
        <p:spPr>
          <a:xfrm>
            <a:off x="2245523" y="25916078"/>
            <a:ext cx="16306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0E0E0E"/>
                </a:solidFill>
                <a:effectLst/>
                <a:latin typeface="+mn-lt"/>
              </a:rPr>
              <a:t>Figur 1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: Skjematisk framstilling av prinsippa bak påvising av anti-SOX1-antistoff ved hjelp av cellebasert analyse (CBA) med humane embryonale nyreceller (HEK293). Analysen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nyttar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pasientserum med primærantistoff mot SOX1, som bind seg til SOX1-antigenet uttrykt på cellene.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Eit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sekundært antistoff, Alexa Fluor 488-konjugert anti-menneske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IgG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, bind seg til primærantistoffet og gir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grøn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fluorescens ved 519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nm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etter eksitasjon ved 488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nm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. Det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fluorescerande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signalet vert observert med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fluorescensmikroskopi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ved 40x forstørring. Lagd i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BioRender.com</a:t>
            </a:r>
            <a:endParaRPr lang="nb-NO" sz="2000" dirty="0">
              <a:solidFill>
                <a:srgbClr val="0E0E0E"/>
              </a:solidFill>
              <a:effectLst/>
              <a:latin typeface="+mn-lt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07F0E6E-661A-DB94-5877-A95E457D1177}"/>
              </a:ext>
            </a:extLst>
          </p:cNvPr>
          <p:cNvSpPr txBox="1"/>
          <p:nvPr/>
        </p:nvSpPr>
        <p:spPr>
          <a:xfrm>
            <a:off x="24256599" y="27239517"/>
            <a:ext cx="1543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0E0E0E"/>
                </a:solidFill>
                <a:latin typeface="+mn-lt"/>
              </a:rPr>
              <a:t>Figur 2</a:t>
            </a:r>
            <a:r>
              <a:rPr lang="nb-NO" sz="2000" dirty="0">
                <a:solidFill>
                  <a:srgbClr val="0E0E0E"/>
                </a:solidFill>
                <a:latin typeface="+mn-lt"/>
              </a:rPr>
              <a:t>: </a:t>
            </a:r>
            <a:r>
              <a:rPr lang="nb-NO" sz="2000" dirty="0" err="1">
                <a:solidFill>
                  <a:srgbClr val="0E0E0E"/>
                </a:solidFill>
                <a:latin typeface="+mn-lt"/>
              </a:rPr>
              <a:t>I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mmunofluorescensfarging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av HEK293-celler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transfektert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for uttrykk av SOX1-protein. Blå: DAPI-farging for cellekjerner; Grønn: SOX1-antistoffbinding;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Raud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: Myc-DDK-merking for å stadfeste proteinuttrykk. Høgre nedre rute viser overlapp mellom DAPI, SOX1 og Myc-DDK-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fargane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. </a:t>
            </a:r>
            <a:r>
              <a:rPr lang="nb-NO" sz="2000" dirty="0" err="1">
                <a:solidFill>
                  <a:srgbClr val="0E0E0E"/>
                </a:solidFill>
                <a:effectLst/>
                <a:latin typeface="+mn-lt"/>
              </a:rPr>
              <a:t>Biletet</a:t>
            </a:r>
            <a:r>
              <a:rPr lang="nb-NO" sz="2000" dirty="0">
                <a:solidFill>
                  <a:srgbClr val="0E0E0E"/>
                </a:solidFill>
                <a:effectLst/>
                <a:latin typeface="+mn-lt"/>
              </a:rPr>
              <a:t> er tatt med 10x forstørring.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407</Words>
  <Application>Microsoft Macintosh PowerPoint</Application>
  <PresentationFormat>Egendefinert</PresentationFormat>
  <Paragraphs>20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Kjell Inge Erikstad</cp:lastModifiedBy>
  <cp:revision>155</cp:revision>
  <cp:lastPrinted>2016-05-27T08:05:21Z</cp:lastPrinted>
  <dcterms:created xsi:type="dcterms:W3CDTF">2006-11-02T13:18:58Z</dcterms:created>
  <dcterms:modified xsi:type="dcterms:W3CDTF">2024-11-14T10:09:05Z</dcterms:modified>
</cp:coreProperties>
</file>