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42808525" cy="30279975"/>
  <p:notesSz cx="7099300" cy="10234613"/>
  <p:defaultTextStyle>
    <a:defPPr>
      <a:defRPr lang="nb-NO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33" userDrawn="1">
          <p15:clr>
            <a:srgbClr val="A4A3A4"/>
          </p15:clr>
        </p15:guide>
        <p15:guide id="3" orient="horz" pos="16976" userDrawn="1">
          <p15:clr>
            <a:srgbClr val="A4A3A4"/>
          </p15:clr>
        </p15:guide>
        <p15:guide id="4" pos="745">
          <p15:clr>
            <a:srgbClr val="A4A3A4"/>
          </p15:clr>
        </p15:guide>
        <p15:guide id="5" pos="19961">
          <p15:clr>
            <a:srgbClr val="A4A3A4"/>
          </p15:clr>
        </p15:guide>
        <p15:guide id="6" pos="26361">
          <p15:clr>
            <a:srgbClr val="A4A3A4"/>
          </p15:clr>
        </p15:guide>
        <p15:guide id="7" pos="13513">
          <p15:clr>
            <a:srgbClr val="A4A3A4"/>
          </p15:clr>
        </p15:guide>
        <p15:guide id="8" pos="7025">
          <p15:clr>
            <a:srgbClr val="A4A3A4"/>
          </p15:clr>
        </p15:guide>
        <p15:guide id="9" orient="horz" pos="953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3F0D9"/>
    <a:srgbClr val="FCE5D7"/>
    <a:srgbClr val="FFF3CD"/>
    <a:srgbClr val="FCFAC3"/>
    <a:srgbClr val="F8F2DE"/>
    <a:srgbClr val="FFF9E4"/>
    <a:srgbClr val="FEF9F1"/>
    <a:srgbClr val="FFAA79"/>
    <a:srgbClr val="761A19"/>
    <a:srgbClr val="3433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0938" autoAdjust="0"/>
    <p:restoredTop sz="90093" autoAdjust="0"/>
  </p:normalViewPr>
  <p:slideViewPr>
    <p:cSldViewPr snapToGrid="0">
      <p:cViewPr>
        <p:scale>
          <a:sx n="30" d="100"/>
          <a:sy n="30" d="100"/>
        </p:scale>
        <p:origin x="1808" y="-120"/>
      </p:cViewPr>
      <p:guideLst>
        <p:guide orient="horz" pos="2733"/>
        <p:guide orient="horz" pos="16976"/>
        <p:guide pos="745"/>
        <p:guide pos="19961"/>
        <p:guide pos="26361"/>
        <p:guide pos="13513"/>
        <p:guide pos="7025"/>
        <p:guide orient="horz" pos="953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howGuides="1">
      <p:cViewPr varScale="1">
        <p:scale>
          <a:sx n="128" d="100"/>
          <a:sy n="128" d="100"/>
        </p:scale>
        <p:origin x="5824" y="16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>
            <a:extLst>
              <a:ext uri="{FF2B5EF4-FFF2-40B4-BE49-F238E27FC236}">
                <a16:creationId xmlns:a16="http://schemas.microsoft.com/office/drawing/2014/main" id="{433DE135-FF91-20A3-39DA-EB0E7A61608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C1BBF5B1-0403-D936-D364-2A45E951015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73EE47-8B60-024C-A3E9-9D47F69A0B3A}" type="datetimeFigureOut">
              <a:rPr lang="nb-NO" smtClean="0"/>
              <a:t>13.11.2024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E0D21D5C-4B77-F54E-E771-2DA77C15749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B06C2057-4DAF-3E94-8698-8590C1366EB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646A91-9FDA-7A49-918A-F3079B75495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76674613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3223" userDrawn="1">
          <p15:clr>
            <a:srgbClr val="F26B43"/>
          </p15:clr>
        </p15:guide>
        <p15:guide id="2" pos="2236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464" cy="511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t" anchorCtr="0" compatLnSpc="1">
            <a:prstTxWarp prst="textNoShape">
              <a:avLst/>
            </a:prstTxWarp>
          </a:bodyPr>
          <a:lstStyle>
            <a:lvl1pPr>
              <a:defRPr sz="1300" smtClean="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324" y="0"/>
            <a:ext cx="3076464" cy="511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t" anchorCtr="0" compatLnSpc="1">
            <a:prstTxWarp prst="textNoShape">
              <a:avLst/>
            </a:prstTxWarp>
          </a:bodyPr>
          <a:lstStyle>
            <a:lvl1pPr algn="r">
              <a:defRPr sz="1300" smtClean="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38200" y="768350"/>
            <a:ext cx="54229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779" y="4861365"/>
            <a:ext cx="5679742" cy="46058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noProof="0"/>
              <a:t>Klikk for å redigere tekststiler i malen</a:t>
            </a:r>
          </a:p>
          <a:p>
            <a:pPr lvl="1"/>
            <a:r>
              <a:rPr lang="nb-NO" noProof="0"/>
              <a:t>Andre nivå</a:t>
            </a:r>
          </a:p>
          <a:p>
            <a:pPr lvl="2"/>
            <a:r>
              <a:rPr lang="nb-NO" noProof="0"/>
              <a:t>Tredje nivå</a:t>
            </a:r>
          </a:p>
          <a:p>
            <a:pPr lvl="3"/>
            <a:r>
              <a:rPr lang="nb-NO" noProof="0"/>
              <a:t>Fjerde nivå</a:t>
            </a:r>
          </a:p>
          <a:p>
            <a:pPr lvl="4"/>
            <a:r>
              <a:rPr lang="nb-NO" noProof="0"/>
              <a:t>Femte nivå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194"/>
            <a:ext cx="3076464" cy="5115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b" anchorCtr="0" compatLnSpc="1">
            <a:prstTxWarp prst="textNoShape">
              <a:avLst/>
            </a:prstTxWarp>
          </a:bodyPr>
          <a:lstStyle>
            <a:lvl1pPr>
              <a:defRPr sz="1300" smtClean="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324" y="9721194"/>
            <a:ext cx="3076464" cy="5115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b" anchorCtr="0" compatLnSpc="1">
            <a:prstTxWarp prst="textNoShape">
              <a:avLst/>
            </a:prstTxWarp>
          </a:bodyPr>
          <a:lstStyle>
            <a:lvl1pPr algn="r">
              <a:defRPr sz="1300" smtClean="0"/>
            </a:lvl1pPr>
          </a:lstStyle>
          <a:p>
            <a:pPr>
              <a:defRPr/>
            </a:pPr>
            <a:fld id="{6131AE1E-E725-4449-B03D-B7F1AD5A21EF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959104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800">
                <a:solidFill>
                  <a:schemeClr val="tx1"/>
                </a:solidFill>
                <a:latin typeface="Arial" charset="0"/>
              </a:defRPr>
            </a:lvl1pPr>
            <a:lvl2pPr marL="178457" indent="-68637" eaLnBrk="0" hangingPunct="0">
              <a:defRPr sz="800">
                <a:solidFill>
                  <a:schemeClr val="tx1"/>
                </a:solidFill>
                <a:latin typeface="Arial" charset="0"/>
              </a:defRPr>
            </a:lvl2pPr>
            <a:lvl3pPr marL="274549" indent="-54910" eaLnBrk="0" hangingPunct="0">
              <a:defRPr sz="800">
                <a:solidFill>
                  <a:schemeClr val="tx1"/>
                </a:solidFill>
                <a:latin typeface="Arial" charset="0"/>
              </a:defRPr>
            </a:lvl3pPr>
            <a:lvl4pPr marL="384368" indent="-54910" eaLnBrk="0" hangingPunct="0">
              <a:defRPr sz="800">
                <a:solidFill>
                  <a:schemeClr val="tx1"/>
                </a:solidFill>
                <a:latin typeface="Arial" charset="0"/>
              </a:defRPr>
            </a:lvl4pPr>
            <a:lvl5pPr marL="494187" indent="-54910" eaLnBrk="0" hangingPunct="0">
              <a:defRPr sz="800">
                <a:solidFill>
                  <a:schemeClr val="tx1"/>
                </a:solidFill>
                <a:latin typeface="Arial" charset="0"/>
              </a:defRPr>
            </a:lvl5pPr>
            <a:lvl6pPr marL="604007" indent="-5491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6pPr>
            <a:lvl7pPr marL="713826" indent="-5491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7pPr>
            <a:lvl8pPr marL="823646" indent="-5491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8pPr>
            <a:lvl9pPr marL="933465" indent="-5491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C788E0A-2390-493D-B96C-E13D0340CC64}" type="slidenum">
              <a:rPr lang="nb-NO" altLang="nb-NO" sz="1300"/>
              <a:pPr eaLnBrk="1" hangingPunct="1"/>
              <a:t>1</a:t>
            </a:fld>
            <a:endParaRPr lang="nb-NO" altLang="nb-NO" sz="130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GB" altLang="nb-NO" sz="900" dirty="0"/>
          </a:p>
          <a:p>
            <a:pPr eaLnBrk="1" hangingPunct="1">
              <a:lnSpc>
                <a:spcPct val="80000"/>
              </a:lnSpc>
            </a:pPr>
            <a:endParaRPr lang="en-GB" altLang="nb-NO" sz="900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osterm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122629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537" userDrawn="1">
          <p15:clr>
            <a:srgbClr val="FBAE40"/>
          </p15:clr>
        </p15:guide>
        <p15:guide id="2" pos="13483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7259CF00-97E2-1033-EB68-FC43F982B767}"/>
              </a:ext>
            </a:extLst>
          </p:cNvPr>
          <p:cNvSpPr/>
          <p:nvPr userDrawn="1"/>
        </p:nvSpPr>
        <p:spPr bwMode="auto">
          <a:xfrm>
            <a:off x="-1" y="5629275"/>
            <a:ext cx="42807600" cy="24660000"/>
          </a:xfrm>
          <a:prstGeom prst="rect">
            <a:avLst/>
          </a:prstGeom>
          <a:solidFill>
            <a:srgbClr val="FEF9F1"/>
          </a:solidFill>
          <a:ln>
            <a:noFill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83613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b-NO" sz="3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Freeform 2" descr="Red field, top">
            <a:extLst>
              <a:ext uri="{FF2B5EF4-FFF2-40B4-BE49-F238E27FC236}">
                <a16:creationId xmlns:a16="http://schemas.microsoft.com/office/drawing/2014/main" id="{09114A3E-ED0D-6852-61B1-87F4D60FBCC4}"/>
              </a:ext>
            </a:extLst>
          </p:cNvPr>
          <p:cNvSpPr>
            <a:spLocks noChangeAspect="1"/>
          </p:cNvSpPr>
          <p:nvPr userDrawn="1"/>
        </p:nvSpPr>
        <p:spPr bwMode="auto">
          <a:xfrm>
            <a:off x="0" y="1"/>
            <a:ext cx="42808525" cy="5600700"/>
          </a:xfrm>
          <a:custGeom>
            <a:avLst/>
            <a:gdLst>
              <a:gd name="T0" fmla="*/ 0 w 22394"/>
              <a:gd name="T1" fmla="*/ 4633 h 4633"/>
              <a:gd name="T2" fmla="*/ 22394 w 22394"/>
              <a:gd name="T3" fmla="*/ 4633 h 4633"/>
              <a:gd name="T4" fmla="*/ 22394 w 22394"/>
              <a:gd name="T5" fmla="*/ 0 h 4633"/>
              <a:gd name="T6" fmla="*/ 0 w 22394"/>
              <a:gd name="T7" fmla="*/ 0 h 4633"/>
              <a:gd name="T8" fmla="*/ 0 w 22394"/>
              <a:gd name="T9" fmla="*/ 4633 h 46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2394" h="4633">
                <a:moveTo>
                  <a:pt x="0" y="4633"/>
                </a:moveTo>
                <a:lnTo>
                  <a:pt x="22394" y="4633"/>
                </a:lnTo>
                <a:lnTo>
                  <a:pt x="22394" y="0"/>
                </a:lnTo>
                <a:lnTo>
                  <a:pt x="0" y="0"/>
                </a:lnTo>
                <a:lnTo>
                  <a:pt x="0" y="4633"/>
                </a:lnTo>
              </a:path>
            </a:pathLst>
          </a:custGeom>
          <a:solidFill>
            <a:srgbClr val="761A19"/>
          </a:solidFill>
          <a:ln>
            <a:noFill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pic>
        <p:nvPicPr>
          <p:cNvPr id="7" name="Picture 19">
            <a:extLst>
              <a:ext uri="{FF2B5EF4-FFF2-40B4-BE49-F238E27FC236}">
                <a16:creationId xmlns:a16="http://schemas.microsoft.com/office/drawing/2014/main" id="{CD4E24DF-9FF2-B992-1667-8D90A8F267A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67275" y="27323832"/>
            <a:ext cx="10790565" cy="2602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8361363" rtl="0" eaLnBrk="0" fontAlgn="base" hangingPunct="0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8361363" rtl="0" eaLnBrk="0" fontAlgn="base" hangingPunct="0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2pPr>
      <a:lvl3pPr algn="ctr" defTabSz="8361363" rtl="0" eaLnBrk="0" fontAlgn="base" hangingPunct="0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3pPr>
      <a:lvl4pPr algn="ctr" defTabSz="8361363" rtl="0" eaLnBrk="0" fontAlgn="base" hangingPunct="0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4pPr>
      <a:lvl5pPr algn="ctr" defTabSz="8361363" rtl="0" eaLnBrk="0" fontAlgn="base" hangingPunct="0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5pPr>
      <a:lvl6pPr marL="457200" algn="ctr" defTabSz="8361363" rtl="0" fontAlgn="base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6pPr>
      <a:lvl7pPr marL="914400" algn="ctr" defTabSz="8361363" rtl="0" fontAlgn="base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7pPr>
      <a:lvl8pPr marL="1371600" algn="ctr" defTabSz="8361363" rtl="0" fontAlgn="base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8pPr>
      <a:lvl9pPr marL="1828800" algn="ctr" defTabSz="8361363" rtl="0" fontAlgn="base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9pPr>
    </p:titleStyle>
    <p:bodyStyle>
      <a:lvl1pPr marL="3136900" indent="-3136900" algn="l" defTabSz="8361363" rtl="0" eaLnBrk="0" fontAlgn="base" hangingPunct="0">
        <a:spcBef>
          <a:spcPct val="20000"/>
        </a:spcBef>
        <a:spcAft>
          <a:spcPct val="0"/>
        </a:spcAft>
        <a:buChar char="•"/>
        <a:defRPr sz="29300">
          <a:solidFill>
            <a:schemeClr val="tx1"/>
          </a:solidFill>
          <a:latin typeface="+mn-lt"/>
          <a:ea typeface="+mn-ea"/>
          <a:cs typeface="+mn-cs"/>
        </a:defRPr>
      </a:lvl1pPr>
      <a:lvl2pPr marL="6792913" indent="-2613025" algn="l" defTabSz="8361363" rtl="0" eaLnBrk="0" fontAlgn="base" hangingPunct="0">
        <a:spcBef>
          <a:spcPct val="20000"/>
        </a:spcBef>
        <a:spcAft>
          <a:spcPct val="0"/>
        </a:spcAft>
        <a:buChar char="–"/>
        <a:defRPr sz="25600">
          <a:solidFill>
            <a:schemeClr val="tx1"/>
          </a:solidFill>
          <a:latin typeface="+mn-lt"/>
        </a:defRPr>
      </a:lvl2pPr>
      <a:lvl3pPr marL="10452100" indent="-2090738" algn="l" defTabSz="8361363" rtl="0" eaLnBrk="0" fontAlgn="base" hangingPunct="0">
        <a:spcBef>
          <a:spcPct val="20000"/>
        </a:spcBef>
        <a:spcAft>
          <a:spcPct val="0"/>
        </a:spcAft>
        <a:buChar char="•"/>
        <a:defRPr sz="22100">
          <a:solidFill>
            <a:schemeClr val="tx1"/>
          </a:solidFill>
          <a:latin typeface="+mn-lt"/>
        </a:defRPr>
      </a:lvl3pPr>
      <a:lvl4pPr marL="14630400" indent="-2090738" algn="l" defTabSz="8361363" rtl="0" eaLnBrk="0" fontAlgn="base" hangingPunct="0">
        <a:spcBef>
          <a:spcPct val="20000"/>
        </a:spcBef>
        <a:spcAft>
          <a:spcPct val="0"/>
        </a:spcAft>
        <a:buChar char="–"/>
        <a:defRPr sz="18200">
          <a:solidFill>
            <a:schemeClr val="tx1"/>
          </a:solidFill>
          <a:latin typeface="+mn-lt"/>
        </a:defRPr>
      </a:lvl4pPr>
      <a:lvl5pPr marL="18810288" indent="-2089150" algn="l" defTabSz="8361363" rtl="0" eaLnBrk="0" fontAlgn="base" hangingPunct="0">
        <a:spcBef>
          <a:spcPct val="20000"/>
        </a:spcBef>
        <a:spcAft>
          <a:spcPct val="0"/>
        </a:spcAft>
        <a:buChar char="»"/>
        <a:defRPr sz="18200">
          <a:solidFill>
            <a:schemeClr val="tx1"/>
          </a:solidFill>
          <a:latin typeface="+mn-lt"/>
        </a:defRPr>
      </a:lvl5pPr>
      <a:lvl6pPr marL="19267488" indent="-2089150" algn="l" defTabSz="8361363" rtl="0" fontAlgn="base">
        <a:spcBef>
          <a:spcPct val="20000"/>
        </a:spcBef>
        <a:spcAft>
          <a:spcPct val="0"/>
        </a:spcAft>
        <a:buChar char="»"/>
        <a:defRPr sz="18200">
          <a:solidFill>
            <a:schemeClr val="tx1"/>
          </a:solidFill>
          <a:latin typeface="+mn-lt"/>
        </a:defRPr>
      </a:lvl6pPr>
      <a:lvl7pPr marL="19724688" indent="-2089150" algn="l" defTabSz="8361363" rtl="0" fontAlgn="base">
        <a:spcBef>
          <a:spcPct val="20000"/>
        </a:spcBef>
        <a:spcAft>
          <a:spcPct val="0"/>
        </a:spcAft>
        <a:buChar char="»"/>
        <a:defRPr sz="18200">
          <a:solidFill>
            <a:schemeClr val="tx1"/>
          </a:solidFill>
          <a:latin typeface="+mn-lt"/>
        </a:defRPr>
      </a:lvl7pPr>
      <a:lvl8pPr marL="20181888" indent="-2089150" algn="l" defTabSz="8361363" rtl="0" fontAlgn="base">
        <a:spcBef>
          <a:spcPct val="20000"/>
        </a:spcBef>
        <a:spcAft>
          <a:spcPct val="0"/>
        </a:spcAft>
        <a:buChar char="»"/>
        <a:defRPr sz="18200">
          <a:solidFill>
            <a:schemeClr val="tx1"/>
          </a:solidFill>
          <a:latin typeface="+mn-lt"/>
        </a:defRPr>
      </a:lvl8pPr>
      <a:lvl9pPr marL="20639088" indent="-2089150" algn="l" defTabSz="8361363" rtl="0" fontAlgn="base">
        <a:spcBef>
          <a:spcPct val="20000"/>
        </a:spcBef>
        <a:spcAft>
          <a:spcPct val="0"/>
        </a:spcAft>
        <a:buChar char="»"/>
        <a:defRPr sz="18200">
          <a:solidFill>
            <a:schemeClr val="tx1"/>
          </a:solidFill>
          <a:latin typeface="+mn-lt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537" userDrawn="1">
          <p15:clr>
            <a:srgbClr val="F26B43"/>
          </p15:clr>
        </p15:guide>
        <p15:guide id="2" pos="13483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6" name="Acknowledgements" descr="Field for acknowledgements"/>
          <p:cNvSpPr txBox="1">
            <a:spLocks noChangeArrowheads="1"/>
          </p:cNvSpPr>
          <p:nvPr/>
        </p:nvSpPr>
        <p:spPr bwMode="auto">
          <a:xfrm flipH="1">
            <a:off x="41822370" y="27104975"/>
            <a:ext cx="1992629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rIns="360000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nb-NO" sz="22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-</a:t>
            </a:r>
          </a:p>
        </p:txBody>
      </p:sp>
      <p:pic>
        <p:nvPicPr>
          <p:cNvPr id="2" name="Bilde 1">
            <a:extLst>
              <a:ext uri="{FF2B5EF4-FFF2-40B4-BE49-F238E27FC236}">
                <a16:creationId xmlns:a16="http://schemas.microsoft.com/office/drawing/2014/main" id="{0037A451-EDE5-3A46-9A8A-611FA3246B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27824" y="6158132"/>
            <a:ext cx="18812511" cy="9340708"/>
          </a:xfrm>
          <a:prstGeom prst="rect">
            <a:avLst/>
          </a:prstGeom>
        </p:spPr>
      </p:pic>
      <p:sp>
        <p:nvSpPr>
          <p:cNvPr id="10" name="TekstSylinder 9">
            <a:extLst>
              <a:ext uri="{FF2B5EF4-FFF2-40B4-BE49-F238E27FC236}">
                <a16:creationId xmlns:a16="http://schemas.microsoft.com/office/drawing/2014/main" id="{EF780412-1252-DE4C-842A-8DC98512854E}"/>
              </a:ext>
            </a:extLst>
          </p:cNvPr>
          <p:cNvSpPr txBox="1"/>
          <p:nvPr/>
        </p:nvSpPr>
        <p:spPr>
          <a:xfrm>
            <a:off x="22368186" y="6158132"/>
            <a:ext cx="18812514" cy="89932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800" b="1" dirty="0"/>
              <a:t>Introduksjon</a:t>
            </a:r>
          </a:p>
          <a:p>
            <a:pPr marL="0" marR="0" lvl="0" indent="0" algn="l" defTabSz="914400" rtl="0" eaLnBrk="1" fontAlgn="base" latinLnBrk="0" hangingPunct="1">
              <a:spcBef>
                <a:spcPct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lang="en-GB" altLang="nb-NO" sz="3600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Det </a:t>
            </a:r>
            <a:r>
              <a:rPr lang="en-GB" altLang="nb-NO" sz="3600" dirty="0" err="1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finst</a:t>
            </a:r>
            <a:r>
              <a:rPr lang="en-GB" altLang="nb-NO" sz="3600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lite </a:t>
            </a:r>
            <a:r>
              <a:rPr lang="en-GB" altLang="nb-NO" sz="3600" dirty="0" err="1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forskningsbasert</a:t>
            </a:r>
            <a:r>
              <a:rPr lang="en-GB" altLang="nb-NO" sz="3600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nb-NO" sz="3600" dirty="0" err="1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litteratur</a:t>
            </a:r>
            <a:r>
              <a:rPr lang="en-GB" altLang="nb-NO" sz="3600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om </a:t>
            </a:r>
            <a:r>
              <a:rPr lang="en-GB" altLang="nb-NO" sz="3600" dirty="0" err="1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skjerming</a:t>
            </a:r>
            <a:r>
              <a:rPr lang="en-GB" altLang="nb-NO" sz="3600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altLang="nb-NO" sz="3600" dirty="0" err="1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noko</a:t>
            </a:r>
            <a:r>
              <a:rPr lang="en-GB" altLang="nb-NO" sz="3600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nb-NO" sz="3600" dirty="0" err="1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som</a:t>
            </a:r>
            <a:r>
              <a:rPr lang="en-GB" altLang="nb-NO" sz="3600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nb-NO" sz="3600" dirty="0" err="1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gjer</a:t>
            </a:r>
            <a:r>
              <a:rPr lang="en-GB" altLang="nb-NO" sz="3600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det </a:t>
            </a:r>
            <a:r>
              <a:rPr lang="en-GB" altLang="nb-NO" sz="3600" dirty="0" err="1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utfordrande</a:t>
            </a:r>
            <a:r>
              <a:rPr lang="en-GB" altLang="nb-NO" sz="3600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nb-NO" sz="3600" dirty="0" err="1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å</a:t>
            </a:r>
            <a:r>
              <a:rPr lang="en-GB" altLang="nb-NO" sz="3600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nb-NO" sz="3600" dirty="0" err="1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få</a:t>
            </a:r>
            <a:r>
              <a:rPr lang="en-GB" altLang="nb-NO" sz="3600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nb-NO" sz="3600" dirty="0" err="1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ein</a:t>
            </a:r>
            <a:r>
              <a:rPr lang="en-GB" altLang="nb-NO" sz="3600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nb-NO" sz="3600" dirty="0" err="1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tilstrekkeleg</a:t>
            </a:r>
            <a:r>
              <a:rPr lang="en-GB" altLang="nb-NO" sz="3600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nb-NO" sz="3600" dirty="0" err="1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kunnskapsbalanse</a:t>
            </a:r>
            <a:r>
              <a:rPr lang="en-GB" altLang="nb-NO" sz="3600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nb-NO" sz="3600" dirty="0" err="1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rundt</a:t>
            </a:r>
            <a:r>
              <a:rPr lang="en-GB" altLang="nb-NO" sz="3600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nb-NO" sz="3600" dirty="0" err="1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teamet</a:t>
            </a:r>
            <a:r>
              <a:rPr lang="en-GB" altLang="nb-NO" sz="3600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altLang="nb-NO" sz="3600" dirty="0" err="1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og</a:t>
            </a:r>
            <a:r>
              <a:rPr lang="en-GB" altLang="nb-NO" sz="3600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nb-NO" sz="3600" dirty="0" err="1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vidare</a:t>
            </a:r>
            <a:r>
              <a:rPr lang="en-GB" altLang="nb-NO" sz="3600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nb-NO" sz="3600" dirty="0" err="1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oppnå</a:t>
            </a:r>
            <a:r>
              <a:rPr lang="en-GB" altLang="nb-NO" sz="3600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nb-NO" sz="3600" dirty="0" err="1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forskningsbasert</a:t>
            </a:r>
            <a:r>
              <a:rPr lang="en-GB" altLang="nb-NO" sz="3600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nb-NO" sz="3600" dirty="0" err="1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evidens</a:t>
            </a:r>
            <a:r>
              <a:rPr lang="en-GB" altLang="nb-NO" sz="3600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nb-NO" sz="3600" dirty="0" err="1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på</a:t>
            </a:r>
            <a:r>
              <a:rPr lang="en-GB" altLang="nb-NO" sz="3600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at </a:t>
            </a:r>
            <a:r>
              <a:rPr lang="en-GB" altLang="nb-NO" sz="3600" dirty="0" err="1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skjerming</a:t>
            </a:r>
            <a:r>
              <a:rPr lang="en-GB" altLang="nb-NO" sz="3600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nb-NO" sz="3600" dirty="0" err="1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gjer</a:t>
            </a:r>
            <a:r>
              <a:rPr lang="en-GB" altLang="nb-NO" sz="3600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nb-NO" sz="3600" dirty="0" err="1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meir</a:t>
            </a:r>
            <a:r>
              <a:rPr lang="en-GB" altLang="nb-NO" sz="3600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nb-NO" sz="3600" dirty="0" err="1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nytte</a:t>
            </a:r>
            <a:r>
              <a:rPr lang="en-GB" altLang="nb-NO" sz="3600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nb-NO" sz="3600" dirty="0" err="1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enn</a:t>
            </a:r>
            <a:r>
              <a:rPr lang="en-GB" altLang="nb-NO" sz="3600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nb-NO" sz="3600" dirty="0" err="1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skade</a:t>
            </a:r>
            <a:r>
              <a:rPr lang="en-GB" altLang="nb-NO" sz="3600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GB" altLang="nb-NO" sz="3600" dirty="0" err="1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Sjølv</a:t>
            </a:r>
            <a:r>
              <a:rPr lang="en-GB" altLang="nb-NO" sz="3600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om </a:t>
            </a:r>
            <a:r>
              <a:rPr lang="en-GB" altLang="nb-NO" sz="3600" dirty="0" err="1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skjerming</a:t>
            </a:r>
            <a:r>
              <a:rPr lang="en-GB" altLang="nb-NO" sz="3600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vert </a:t>
            </a:r>
            <a:r>
              <a:rPr lang="en-GB" altLang="nb-NO" sz="3600" dirty="0" err="1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kritisert</a:t>
            </a:r>
            <a:r>
              <a:rPr lang="en-GB" altLang="nb-NO" sz="3600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nb-NO" sz="3600" dirty="0" err="1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av</a:t>
            </a:r>
            <a:r>
              <a:rPr lang="en-GB" altLang="nb-NO" sz="3600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mange </a:t>
            </a:r>
            <a:r>
              <a:rPr lang="en-GB" altLang="nb-NO" sz="3600" dirty="0" err="1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legar</a:t>
            </a:r>
            <a:r>
              <a:rPr lang="en-GB" altLang="nb-NO" sz="3600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nb-NO" sz="3600" dirty="0" err="1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og</a:t>
            </a:r>
            <a:r>
              <a:rPr lang="en-GB" altLang="nb-NO" sz="3600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nb-NO" sz="3600" dirty="0" err="1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pasientar</a:t>
            </a:r>
            <a:r>
              <a:rPr lang="en-GB" altLang="nb-NO" sz="3600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altLang="nb-NO" sz="3600" dirty="0" err="1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brukast</a:t>
            </a:r>
            <a:r>
              <a:rPr lang="en-GB" altLang="nb-NO" sz="3600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nb-NO" sz="3600" dirty="0" err="1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verktøyet</a:t>
            </a:r>
            <a:r>
              <a:rPr lang="en-GB" altLang="nb-NO" sz="3600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nb-NO" sz="3600" dirty="0" err="1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GB" altLang="nb-NO" sz="3600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nb-NO" sz="3600" dirty="0" err="1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aukande</a:t>
            </a:r>
            <a:r>
              <a:rPr lang="en-GB" altLang="nb-NO" sz="3600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grad </a:t>
            </a:r>
            <a:r>
              <a:rPr lang="en-GB" altLang="nb-NO" sz="3600" dirty="0" err="1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ved</a:t>
            </a:r>
            <a:r>
              <a:rPr lang="en-GB" altLang="nb-NO" sz="3600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nb-NO" sz="3600" dirty="0" err="1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norske</a:t>
            </a:r>
            <a:r>
              <a:rPr lang="en-GB" altLang="nb-NO" sz="3600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nb-NO" sz="3600" dirty="0" err="1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psykiatriske</a:t>
            </a:r>
            <a:r>
              <a:rPr lang="en-GB" altLang="nb-NO" sz="3600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nb-NO" sz="3600" dirty="0" err="1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sjukehus</a:t>
            </a:r>
            <a:r>
              <a:rPr lang="en-GB" altLang="nb-NO" sz="3600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marR="0" lvl="0" indent="0" algn="l" defTabSz="914400" rtl="0" eaLnBrk="1" fontAlgn="base" latinLnBrk="0" hangingPunct="1">
              <a:spcBef>
                <a:spcPct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endParaRPr lang="en-GB" altLang="nb-NO" sz="1000" dirty="0">
              <a:solidFill>
                <a:srgbClr val="000000">
                  <a:lumMod val="85000"/>
                  <a:lumOff val="15000"/>
                </a:srgb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1" fontAlgn="base" latinLnBrk="0" hangingPunct="1">
              <a:spcBef>
                <a:spcPct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lang="en-GB" altLang="nb-NO" sz="5400" b="1" dirty="0" err="1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Mål</a:t>
            </a:r>
            <a:r>
              <a:rPr lang="en-GB" altLang="nb-NO" sz="5400" b="1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med </a:t>
            </a:r>
            <a:r>
              <a:rPr lang="en-GB" altLang="nb-NO" sz="5400" b="1" dirty="0" err="1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studie</a:t>
            </a:r>
            <a:endParaRPr lang="en-GB" altLang="nb-NO" sz="5400" b="1" dirty="0">
              <a:solidFill>
                <a:srgbClr val="000000">
                  <a:lumMod val="85000"/>
                  <a:lumOff val="15000"/>
                </a:srgb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1" fontAlgn="base" latinLnBrk="0" hangingPunct="1">
              <a:spcBef>
                <a:spcPct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nb-NO" sz="360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Vi </a:t>
            </a:r>
            <a:r>
              <a:rPr kumimoji="0" lang="en-GB" altLang="nb-NO" sz="360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gjennomførte</a:t>
            </a:r>
            <a:r>
              <a:rPr kumimoji="0" lang="en-GB" altLang="nb-NO" sz="360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GB" altLang="nb-NO" sz="360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ein</a:t>
            </a:r>
            <a:r>
              <a:rPr kumimoji="0" lang="en-GB" altLang="nb-NO" sz="360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GB" altLang="nb-NO" sz="360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litteraturstudie</a:t>
            </a:r>
            <a:r>
              <a:rPr kumimoji="0" lang="en-GB" altLang="nb-NO" sz="360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for </a:t>
            </a:r>
            <a:r>
              <a:rPr kumimoji="0" lang="en-GB" altLang="nb-NO" sz="360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å</a:t>
            </a:r>
            <a:r>
              <a:rPr kumimoji="0" lang="en-GB" altLang="nb-NO" sz="360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GB" altLang="nb-NO" sz="360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danne</a:t>
            </a:r>
            <a:r>
              <a:rPr kumimoji="0" lang="en-GB" altLang="nb-NO" sz="360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GB" altLang="nb-NO" sz="360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ein</a:t>
            </a:r>
            <a:r>
              <a:rPr kumimoji="0" lang="en-GB" altLang="nb-NO" sz="360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GB" altLang="nb-NO" sz="360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oversikt</a:t>
            </a:r>
            <a:r>
              <a:rPr kumimoji="0" lang="en-GB" altLang="nb-NO" sz="360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over den </a:t>
            </a:r>
            <a:r>
              <a:rPr kumimoji="0" lang="en-GB" altLang="nb-NO" sz="360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forskningsbaserte</a:t>
            </a:r>
            <a:r>
              <a:rPr kumimoji="0" lang="en-GB" altLang="nb-NO" sz="360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GB" altLang="nb-NO" sz="360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kunnskapen</a:t>
            </a:r>
            <a:r>
              <a:rPr kumimoji="0" lang="en-GB" altLang="nb-NO" sz="360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GB" altLang="nb-NO" sz="360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som</a:t>
            </a:r>
            <a:r>
              <a:rPr kumimoji="0" lang="en-GB" altLang="nb-NO" sz="360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GB" altLang="nb-NO" sz="360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finst</a:t>
            </a:r>
            <a:r>
              <a:rPr kumimoji="0" lang="en-GB" altLang="nb-NO" sz="360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GB" altLang="nb-NO" sz="360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rundt</a:t>
            </a:r>
            <a:r>
              <a:rPr kumimoji="0" lang="en-GB" altLang="nb-NO" sz="360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GB" altLang="nb-NO" sz="360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skjerming</a:t>
            </a:r>
            <a:r>
              <a:rPr kumimoji="0" lang="en-GB" altLang="nb-NO" sz="360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. Vi </a:t>
            </a:r>
            <a:r>
              <a:rPr lang="en-GB" altLang="nb-NO" sz="3600" dirty="0" err="1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ville</a:t>
            </a:r>
            <a:r>
              <a:rPr lang="en-GB" altLang="nb-NO" sz="3600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nb-NO" sz="3600" dirty="0" err="1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få</a:t>
            </a:r>
            <a:r>
              <a:rPr lang="en-GB" altLang="nb-NO" sz="3600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nb-NO" sz="3600" dirty="0" err="1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fram</a:t>
            </a:r>
            <a:r>
              <a:rPr lang="en-GB" altLang="nb-NO" sz="3600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GB" altLang="nb-NO" sz="360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positive </a:t>
            </a:r>
            <a:r>
              <a:rPr kumimoji="0" lang="en-GB" altLang="nb-NO" sz="360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og</a:t>
            </a:r>
            <a:r>
              <a:rPr kumimoji="0" lang="en-GB" altLang="nb-NO" sz="360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negative </a:t>
            </a:r>
            <a:r>
              <a:rPr kumimoji="0" lang="en-GB" altLang="nb-NO" sz="360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effektar</a:t>
            </a:r>
            <a:r>
              <a:rPr lang="en-GB" altLang="nb-NO" sz="3600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nb-NO" sz="3600" dirty="0" err="1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skjerming</a:t>
            </a:r>
            <a:r>
              <a:rPr lang="en-GB" altLang="nb-NO" sz="3600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nb-NO" sz="3600" dirty="0" err="1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kan</a:t>
            </a:r>
            <a:r>
              <a:rPr lang="en-GB" altLang="nb-NO" sz="3600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nb-NO" sz="3600" dirty="0" err="1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medføre</a:t>
            </a:r>
            <a:r>
              <a:rPr lang="en-GB" altLang="nb-NO" sz="3600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kumimoji="0" lang="en-GB" altLang="nb-NO" sz="360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samt</a:t>
            </a:r>
            <a:r>
              <a:rPr kumimoji="0" lang="en-GB" altLang="nb-NO" sz="360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GB" altLang="nb-NO" sz="360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oppsummere</a:t>
            </a:r>
            <a:r>
              <a:rPr kumimoji="0" lang="en-GB" altLang="nb-NO" sz="360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diverse </a:t>
            </a:r>
            <a:r>
              <a:rPr kumimoji="0" lang="en-GB" altLang="nb-NO" sz="360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forskningsbaserte</a:t>
            </a:r>
            <a:r>
              <a:rPr kumimoji="0" lang="en-GB" altLang="nb-NO" sz="360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GB" altLang="nb-NO" sz="360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forslag</a:t>
            </a:r>
            <a:r>
              <a:rPr kumimoji="0" lang="en-GB" altLang="nb-NO" sz="360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GB" altLang="nb-NO" sz="360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til</a:t>
            </a:r>
            <a:r>
              <a:rPr kumimoji="0" lang="en-GB" altLang="nb-NO" sz="360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GB" altLang="nb-NO" sz="360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korleis</a:t>
            </a:r>
            <a:r>
              <a:rPr lang="en-GB" altLang="nb-NO" sz="3600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nb-NO" sz="3600" dirty="0" err="1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skjerming</a:t>
            </a:r>
            <a:r>
              <a:rPr lang="en-GB" altLang="nb-NO" sz="3600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GB" altLang="nb-NO" sz="360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potensielt</a:t>
            </a:r>
            <a:r>
              <a:rPr kumimoji="0" lang="en-GB" altLang="nb-NO" sz="360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GB" altLang="nb-NO" sz="360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kan</a:t>
            </a:r>
            <a:r>
              <a:rPr kumimoji="0" lang="en-GB" altLang="nb-NO" sz="360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GB" altLang="nb-NO" sz="360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optimaliserast</a:t>
            </a:r>
            <a:endParaRPr kumimoji="0" lang="en-GB" altLang="nb-NO" sz="3600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85000"/>
                  <a:lumOff val="15000"/>
                </a:srgb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914400" rtl="0" eaLnBrk="1" fontAlgn="base" latinLnBrk="0" hangingPunct="1">
              <a:spcBef>
                <a:spcPct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endParaRPr lang="en-GB" altLang="nb-NO" sz="1000" noProof="0" dirty="0">
              <a:solidFill>
                <a:srgbClr val="000000">
                  <a:lumMod val="85000"/>
                  <a:lumOff val="15000"/>
                </a:srgb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1" fontAlgn="base" latinLnBrk="0" hangingPunct="1">
              <a:spcBef>
                <a:spcPct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nb-NO" sz="5400" b="1" i="0" u="none" strike="noStrike" kern="1200" cap="none" spc="0" normalizeH="0" baseline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Metode</a:t>
            </a:r>
            <a:endParaRPr kumimoji="0" lang="en-GB" altLang="nb-NO" sz="5400" b="1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85000"/>
                  <a:lumOff val="15000"/>
                </a:srgb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>
              <a:spcAft>
                <a:spcPct val="20000"/>
              </a:spcAft>
              <a:defRPr/>
            </a:pPr>
            <a:r>
              <a:rPr lang="en-GB" altLang="nb-NO" sz="3600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 </a:t>
            </a:r>
            <a:r>
              <a:rPr lang="en-GB" altLang="nb-NO" sz="3600" dirty="0" err="1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utførte</a:t>
            </a:r>
            <a:r>
              <a:rPr lang="en-GB" altLang="nb-NO" sz="3600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nb-NO" sz="3600" dirty="0" err="1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eit</a:t>
            </a:r>
            <a:r>
              <a:rPr lang="en-GB" altLang="nb-NO" sz="3600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nb-NO" sz="3600" dirty="0" err="1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systematisk</a:t>
            </a:r>
            <a:r>
              <a:rPr lang="en-GB" altLang="nb-NO" sz="3600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nb-NO" sz="3600" dirty="0" err="1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litteratursøk</a:t>
            </a:r>
            <a:r>
              <a:rPr lang="en-GB" altLang="nb-NO" sz="3600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 PubMed </a:t>
            </a:r>
            <a:r>
              <a:rPr lang="en-GB" altLang="nb-NO" sz="3600" dirty="0" err="1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og</a:t>
            </a:r>
            <a:r>
              <a:rPr lang="en-GB" altLang="nb-NO" sz="3600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nb-NO" sz="3600" dirty="0" err="1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Universitetsbiblioteket</a:t>
            </a:r>
            <a:r>
              <a:rPr lang="en-GB" altLang="nb-NO" sz="3600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GB" altLang="nb-NO" sz="3600" dirty="0" err="1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Søket</a:t>
            </a:r>
            <a:r>
              <a:rPr lang="en-GB" altLang="nb-NO" sz="3600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nb-NO" sz="3600" dirty="0" err="1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omfatta</a:t>
            </a:r>
            <a:r>
              <a:rPr lang="en-GB" altLang="nb-NO" sz="3600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nb-NO" sz="3600" dirty="0" err="1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litteraturgjennomgongar</a:t>
            </a:r>
            <a:r>
              <a:rPr lang="en-GB" altLang="nb-NO" sz="3600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altLang="nb-NO" sz="3600" dirty="0" err="1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kohortstudier</a:t>
            </a:r>
            <a:r>
              <a:rPr lang="en-GB" altLang="nb-NO" sz="3600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altLang="nb-NO" sz="3600" dirty="0" err="1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endring-og-valideringsstudier</a:t>
            </a:r>
            <a:r>
              <a:rPr lang="en-GB" altLang="nb-NO" sz="3600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nb-NO" sz="3600" dirty="0" err="1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og</a:t>
            </a:r>
            <a:r>
              <a:rPr lang="en-GB" altLang="nb-NO" sz="3600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nb-NO" sz="3600" dirty="0" err="1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intervjuanalysar</a:t>
            </a:r>
            <a:r>
              <a:rPr lang="en-GB" altLang="nb-NO" sz="3600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altLang="nb-NO" sz="3600" dirty="0" err="1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både</a:t>
            </a:r>
            <a:r>
              <a:rPr lang="en-GB" altLang="nb-NO" sz="3600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nb-NO" sz="3600" dirty="0" err="1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longitudinelle-og</a:t>
            </a:r>
            <a:r>
              <a:rPr lang="en-GB" altLang="nb-NO" sz="3600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nb-NO" sz="3600" dirty="0" err="1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tverrsnittsstudier</a:t>
            </a:r>
            <a:r>
              <a:rPr lang="en-GB" altLang="nb-NO" sz="3600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nb-NO" dirty="0"/>
          </a:p>
        </p:txBody>
      </p:sp>
      <p:sp>
        <p:nvSpPr>
          <p:cNvPr id="12" name="TekstSylinder 11">
            <a:extLst>
              <a:ext uri="{FF2B5EF4-FFF2-40B4-BE49-F238E27FC236}">
                <a16:creationId xmlns:a16="http://schemas.microsoft.com/office/drawing/2014/main" id="{B3479060-D870-4C48-9106-0B84A54FD985}"/>
              </a:ext>
            </a:extLst>
          </p:cNvPr>
          <p:cNvSpPr txBox="1"/>
          <p:nvPr/>
        </p:nvSpPr>
        <p:spPr>
          <a:xfrm>
            <a:off x="1627825" y="16538957"/>
            <a:ext cx="11715336" cy="8040663"/>
          </a:xfrm>
          <a:prstGeom prst="rect">
            <a:avLst/>
          </a:prstGeom>
          <a:solidFill>
            <a:srgbClr val="E3F0D9"/>
          </a:solidFill>
        </p:spPr>
        <p:txBody>
          <a:bodyPr wrap="square" rtlCol="0">
            <a:spAutoFit/>
          </a:bodyPr>
          <a:lstStyle/>
          <a:p>
            <a:endParaRPr lang="nb-NO" dirty="0"/>
          </a:p>
          <a:p>
            <a:endParaRPr lang="nb-NO" dirty="0"/>
          </a:p>
          <a:p>
            <a:endParaRPr lang="nb-NO" dirty="0"/>
          </a:p>
          <a:p>
            <a:endParaRPr lang="nb-NO" dirty="0"/>
          </a:p>
          <a:p>
            <a:endParaRPr lang="nb-NO" dirty="0"/>
          </a:p>
          <a:p>
            <a:pPr algn="ctr"/>
            <a:r>
              <a:rPr lang="nb-NO" sz="4000" b="1" dirty="0" err="1"/>
              <a:t>Fordelar</a:t>
            </a:r>
            <a:r>
              <a:rPr lang="nb-NO" sz="4000" b="1" dirty="0"/>
              <a:t> med skjerming</a:t>
            </a:r>
          </a:p>
          <a:p>
            <a:pPr algn="ctr"/>
            <a:endParaRPr lang="nb-NO" sz="1400" b="1" dirty="0"/>
          </a:p>
          <a:p>
            <a:pPr marL="457200" indent="-457200">
              <a:buFont typeface="Wingdings" pitchFamily="2" charset="2"/>
              <a:buChar char="Ø"/>
            </a:pPr>
            <a:r>
              <a:rPr lang="nb-NO" dirty="0"/>
              <a:t>Skjerming kan redusere </a:t>
            </a:r>
            <a:r>
              <a:rPr lang="nb-NO" dirty="0" err="1"/>
              <a:t>trugande</a:t>
            </a:r>
            <a:r>
              <a:rPr lang="nb-NO" dirty="0"/>
              <a:t> og </a:t>
            </a:r>
            <a:r>
              <a:rPr lang="nb-NO" dirty="0" err="1"/>
              <a:t>valdeleg</a:t>
            </a:r>
            <a:r>
              <a:rPr lang="nb-NO" dirty="0"/>
              <a:t> atferd, samt hjelpe personale med å oppnå kontroll i slike </a:t>
            </a:r>
            <a:r>
              <a:rPr lang="nb-NO" dirty="0" err="1"/>
              <a:t>situasjonar</a:t>
            </a:r>
            <a:endParaRPr lang="nb-NO" dirty="0"/>
          </a:p>
          <a:p>
            <a:pPr marL="457200" indent="-457200">
              <a:buFont typeface="Wingdings" pitchFamily="2" charset="2"/>
              <a:buChar char="Ø"/>
            </a:pPr>
            <a:r>
              <a:rPr lang="nb-NO" dirty="0"/>
              <a:t>Skjerming reduserer sensoriske og emosjonelle stimuli, </a:t>
            </a:r>
            <a:r>
              <a:rPr lang="nb-NO" dirty="0" err="1"/>
              <a:t>noko</a:t>
            </a:r>
            <a:r>
              <a:rPr lang="nb-NO" dirty="0"/>
              <a:t> som kan </a:t>
            </a:r>
            <a:r>
              <a:rPr lang="nb-NO" dirty="0" err="1"/>
              <a:t>vere</a:t>
            </a:r>
            <a:r>
              <a:rPr lang="nb-NO" dirty="0"/>
              <a:t> spesielt gunstig i behandling av til dømes schizofreni og mani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nb-NO" dirty="0"/>
              <a:t>Skjerming kan for somme </a:t>
            </a:r>
            <a:r>
              <a:rPr lang="nb-NO" dirty="0" err="1"/>
              <a:t>gje</a:t>
            </a:r>
            <a:r>
              <a:rPr lang="nb-NO" dirty="0"/>
              <a:t> ei kjensle av tryggleik og ivaretaking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nb-NO" dirty="0"/>
              <a:t>Skjerming er lett </a:t>
            </a:r>
            <a:r>
              <a:rPr lang="nb-NO" dirty="0" err="1"/>
              <a:t>tilgjengeleg</a:t>
            </a:r>
            <a:r>
              <a:rPr lang="nb-NO" dirty="0"/>
              <a:t> og hurtig å </a:t>
            </a:r>
            <a:r>
              <a:rPr lang="nb-NO" dirty="0" err="1"/>
              <a:t>igongsetje</a:t>
            </a:r>
            <a:endParaRPr lang="nb-NO" dirty="0"/>
          </a:p>
          <a:p>
            <a:pPr marL="457200" indent="-457200">
              <a:buFont typeface="Wingdings" pitchFamily="2" charset="2"/>
              <a:buChar char="Ø"/>
            </a:pPr>
            <a:endParaRPr lang="nb-NO" dirty="0"/>
          </a:p>
          <a:p>
            <a:pPr marL="457200" indent="-457200">
              <a:buFont typeface="Wingdings" pitchFamily="2" charset="2"/>
              <a:buChar char="Ø"/>
            </a:pPr>
            <a:endParaRPr lang="nb-NO" sz="1400" dirty="0"/>
          </a:p>
        </p:txBody>
      </p:sp>
      <p:pic>
        <p:nvPicPr>
          <p:cNvPr id="13" name="Bilde 12">
            <a:extLst>
              <a:ext uri="{FF2B5EF4-FFF2-40B4-BE49-F238E27FC236}">
                <a16:creationId xmlns:a16="http://schemas.microsoft.com/office/drawing/2014/main" id="{96A15179-6EA0-6B42-8FF3-23178D1D2DB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62770" y="16916823"/>
            <a:ext cx="2175339" cy="1890049"/>
          </a:xfrm>
          <a:prstGeom prst="rect">
            <a:avLst/>
          </a:prstGeom>
        </p:spPr>
      </p:pic>
      <p:sp>
        <p:nvSpPr>
          <p:cNvPr id="16" name="TekstSylinder 15">
            <a:extLst>
              <a:ext uri="{FF2B5EF4-FFF2-40B4-BE49-F238E27FC236}">
                <a16:creationId xmlns:a16="http://schemas.microsoft.com/office/drawing/2014/main" id="{F198B986-2A31-314D-9221-5D058D6E18E8}"/>
              </a:ext>
            </a:extLst>
          </p:cNvPr>
          <p:cNvSpPr txBox="1"/>
          <p:nvPr/>
        </p:nvSpPr>
        <p:spPr>
          <a:xfrm>
            <a:off x="-1" y="0"/>
            <a:ext cx="42808525" cy="5724644"/>
          </a:xfrm>
          <a:prstGeom prst="rect">
            <a:avLst/>
          </a:prstGeom>
          <a:solidFill>
            <a:schemeClr val="accent2">
              <a:lumMod val="75000"/>
              <a:lumOff val="25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nb-NO" altLang="nb-NO" sz="40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nb-NO" altLang="nb-NO" sz="9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Skjerming som intervensjon i psykiatrien</a:t>
            </a:r>
          </a:p>
          <a:p>
            <a:pPr algn="ctr"/>
            <a:endParaRPr lang="nb-NO" altLang="nb-NO" sz="44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eaLnBrk="1" hangingPunct="1"/>
            <a:r>
              <a:rPr lang="nb-NO" altLang="nb-NO" sz="6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Ein</a:t>
            </a:r>
            <a:r>
              <a:rPr lang="nb-NO" altLang="nb-NO" sz="6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analyse av kunnskapsgrunnlag, </a:t>
            </a:r>
            <a:r>
              <a:rPr lang="nb-NO" altLang="nb-NO" sz="6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ønskja</a:t>
            </a:r>
            <a:r>
              <a:rPr lang="nb-NO" altLang="nb-NO" sz="6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-og </a:t>
            </a:r>
            <a:r>
              <a:rPr lang="nb-NO" altLang="nb-NO" sz="6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uønskja</a:t>
            </a:r>
            <a:r>
              <a:rPr lang="nb-NO" altLang="nb-NO" sz="6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b-NO" altLang="nb-NO" sz="6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effektar</a:t>
            </a:r>
            <a:r>
              <a:rPr lang="nb-NO" altLang="nb-NO" sz="6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av skjerming i psykiatrien</a:t>
            </a:r>
          </a:p>
          <a:p>
            <a:pPr algn="ctr" eaLnBrk="1" hangingPunct="1"/>
            <a:r>
              <a:rPr lang="nb-NO" altLang="nb-NO" sz="6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Torstein Thorkildsen, Erik Johnsen</a:t>
            </a:r>
          </a:p>
          <a:p>
            <a:pPr algn="ctr" eaLnBrk="1" hangingPunct="1"/>
            <a:endParaRPr lang="nb-NO" altLang="nb-NO" sz="4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TekstSylinder 17">
            <a:extLst>
              <a:ext uri="{FF2B5EF4-FFF2-40B4-BE49-F238E27FC236}">
                <a16:creationId xmlns:a16="http://schemas.microsoft.com/office/drawing/2014/main" id="{3B280E0D-8A93-E147-88B9-101D240F2730}"/>
              </a:ext>
            </a:extLst>
          </p:cNvPr>
          <p:cNvSpPr txBox="1"/>
          <p:nvPr/>
        </p:nvSpPr>
        <p:spPr>
          <a:xfrm>
            <a:off x="15546593" y="16604069"/>
            <a:ext cx="11715336" cy="7940635"/>
          </a:xfrm>
          <a:prstGeom prst="rect">
            <a:avLst/>
          </a:prstGeom>
          <a:solidFill>
            <a:srgbClr val="FCE5D7"/>
          </a:solidFill>
        </p:spPr>
        <p:txBody>
          <a:bodyPr wrap="square" rtlCol="0">
            <a:spAutoFit/>
          </a:bodyPr>
          <a:lstStyle/>
          <a:p>
            <a:endParaRPr lang="nb-NO" sz="3200" b="1" dirty="0"/>
          </a:p>
          <a:p>
            <a:endParaRPr lang="nb-NO" b="1" dirty="0"/>
          </a:p>
          <a:p>
            <a:endParaRPr lang="nb-NO" sz="3200" b="1" dirty="0"/>
          </a:p>
          <a:p>
            <a:pPr algn="ctr"/>
            <a:endParaRPr lang="nb-NO" sz="3200" b="1" dirty="0"/>
          </a:p>
          <a:p>
            <a:pPr algn="ctr"/>
            <a:endParaRPr lang="nb-NO" sz="4000" b="1" dirty="0"/>
          </a:p>
          <a:p>
            <a:pPr algn="ctr"/>
            <a:r>
              <a:rPr lang="nb-NO" sz="4000" b="1" dirty="0"/>
              <a:t>Ulemper med skjerming</a:t>
            </a:r>
          </a:p>
          <a:p>
            <a:pPr algn="ctr"/>
            <a:endParaRPr lang="nb-NO" sz="1400" dirty="0"/>
          </a:p>
          <a:p>
            <a:pPr marL="457200" indent="-457200">
              <a:buFont typeface="Wingdings" pitchFamily="2" charset="2"/>
              <a:buChar char="Ø"/>
            </a:pPr>
            <a:r>
              <a:rPr lang="nb-NO" dirty="0"/>
              <a:t>Skjerming kan i visse tilfeller bli langvarig (</a:t>
            </a:r>
            <a:r>
              <a:rPr lang="nb-NO" dirty="0" err="1"/>
              <a:t>fleire</a:t>
            </a:r>
            <a:r>
              <a:rPr lang="nb-NO" dirty="0"/>
              <a:t> </a:t>
            </a:r>
            <a:r>
              <a:rPr lang="nb-NO" dirty="0" err="1"/>
              <a:t>månadar</a:t>
            </a:r>
            <a:r>
              <a:rPr lang="nb-NO" dirty="0"/>
              <a:t>), </a:t>
            </a:r>
            <a:r>
              <a:rPr lang="nb-NO" dirty="0" err="1"/>
              <a:t>noko</a:t>
            </a:r>
            <a:r>
              <a:rPr lang="nb-NO" dirty="0"/>
              <a:t> som kan bidra til ei kjensle av isolasjon og, i somme tilfeller, forverre sjukdom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nb-NO" dirty="0"/>
              <a:t>Skjerming strider med </a:t>
            </a:r>
            <a:r>
              <a:rPr lang="nb-NO" dirty="0" err="1"/>
              <a:t>grunnleggande</a:t>
            </a:r>
            <a:r>
              <a:rPr lang="nb-NO" dirty="0"/>
              <a:t> </a:t>
            </a:r>
            <a:r>
              <a:rPr lang="nb-NO" dirty="0" err="1"/>
              <a:t>menneskerettigheiter</a:t>
            </a:r>
            <a:r>
              <a:rPr lang="nb-NO" dirty="0"/>
              <a:t>, som til dømes </a:t>
            </a:r>
            <a:r>
              <a:rPr lang="nb-NO" dirty="0" err="1"/>
              <a:t>personleg</a:t>
            </a:r>
            <a:r>
              <a:rPr lang="nb-NO" dirty="0"/>
              <a:t> integritet og privatliv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nb-NO" dirty="0"/>
              <a:t>Utforminga av mange skjermingsrom er enkel, </a:t>
            </a:r>
            <a:r>
              <a:rPr lang="nb-NO" dirty="0" err="1"/>
              <a:t>nedverdigande</a:t>
            </a:r>
            <a:r>
              <a:rPr lang="nb-NO" dirty="0"/>
              <a:t> og ofte lite lydisolert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nb-NO" dirty="0"/>
              <a:t>Somme personale har </a:t>
            </a:r>
            <a:r>
              <a:rPr lang="nb-NO" dirty="0" err="1"/>
              <a:t>ikkje</a:t>
            </a:r>
            <a:r>
              <a:rPr lang="nb-NO" dirty="0"/>
              <a:t> adekvat opplæring om skjerming, </a:t>
            </a:r>
            <a:r>
              <a:rPr lang="nb-NO" dirty="0" err="1"/>
              <a:t>noko</a:t>
            </a:r>
            <a:r>
              <a:rPr lang="nb-NO" dirty="0"/>
              <a:t> som kan medføre feil gjennomføring av metoden</a:t>
            </a:r>
          </a:p>
        </p:txBody>
      </p:sp>
      <p:pic>
        <p:nvPicPr>
          <p:cNvPr id="19" name="Bilde 18">
            <a:extLst>
              <a:ext uri="{FF2B5EF4-FFF2-40B4-BE49-F238E27FC236}">
                <a16:creationId xmlns:a16="http://schemas.microsoft.com/office/drawing/2014/main" id="{1A9C9DAF-A712-E341-AD57-4A44AC06D0E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440335" y="16916823"/>
            <a:ext cx="1927851" cy="1890049"/>
          </a:xfrm>
          <a:prstGeom prst="rect">
            <a:avLst/>
          </a:prstGeom>
        </p:spPr>
      </p:pic>
      <p:sp>
        <p:nvSpPr>
          <p:cNvPr id="20" name="TekstSylinder 19">
            <a:extLst>
              <a:ext uri="{FF2B5EF4-FFF2-40B4-BE49-F238E27FC236}">
                <a16:creationId xmlns:a16="http://schemas.microsoft.com/office/drawing/2014/main" id="{62D0DFF1-11CD-5243-9E07-079A71BBED0F}"/>
              </a:ext>
            </a:extLst>
          </p:cNvPr>
          <p:cNvSpPr txBox="1"/>
          <p:nvPr/>
        </p:nvSpPr>
        <p:spPr>
          <a:xfrm>
            <a:off x="29465365" y="16604069"/>
            <a:ext cx="11715335" cy="8002191"/>
          </a:xfrm>
          <a:prstGeom prst="rect">
            <a:avLst/>
          </a:prstGeom>
          <a:solidFill>
            <a:srgbClr val="FFF3CD"/>
          </a:solidFill>
          <a:ln>
            <a:solidFill>
              <a:schemeClr val="accent3">
                <a:lumMod val="20000"/>
                <a:lumOff val="80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nb-NO" dirty="0"/>
          </a:p>
          <a:p>
            <a:endParaRPr lang="nb-NO" dirty="0"/>
          </a:p>
          <a:p>
            <a:endParaRPr lang="nb-NO" dirty="0"/>
          </a:p>
          <a:p>
            <a:pPr algn="ctr"/>
            <a:endParaRPr lang="nb-NO" sz="4000" b="1" dirty="0"/>
          </a:p>
          <a:p>
            <a:pPr algn="ctr"/>
            <a:endParaRPr lang="nb-NO" sz="3600" b="1" dirty="0"/>
          </a:p>
          <a:p>
            <a:pPr algn="ctr"/>
            <a:r>
              <a:rPr lang="nb-NO" sz="4000" b="1" dirty="0" err="1"/>
              <a:t>Korleis</a:t>
            </a:r>
            <a:r>
              <a:rPr lang="nb-NO" sz="4000" b="1" dirty="0"/>
              <a:t> optimalisere skjerming</a:t>
            </a:r>
          </a:p>
          <a:p>
            <a:endParaRPr lang="nb-NO" sz="1400" b="1" dirty="0"/>
          </a:p>
          <a:p>
            <a:pPr marL="457200" indent="-457200">
              <a:buFont typeface="Wingdings" pitchFamily="2" charset="2"/>
              <a:buChar char="Ø"/>
            </a:pPr>
            <a:r>
              <a:rPr lang="nb-NO" dirty="0"/>
              <a:t>La </a:t>
            </a:r>
            <a:r>
              <a:rPr lang="nb-NO" dirty="0" err="1"/>
              <a:t>pasieten</a:t>
            </a:r>
            <a:r>
              <a:rPr lang="nb-NO" dirty="0"/>
              <a:t> ta del i utforming av skjerminga og bli </a:t>
            </a:r>
            <a:r>
              <a:rPr lang="nb-NO" dirty="0" err="1"/>
              <a:t>einig</a:t>
            </a:r>
            <a:r>
              <a:rPr lang="nb-NO" dirty="0"/>
              <a:t> om </a:t>
            </a:r>
            <a:r>
              <a:rPr lang="nb-NO" dirty="0" err="1"/>
              <a:t>spelereglar</a:t>
            </a:r>
            <a:r>
              <a:rPr lang="nb-NO" dirty="0"/>
              <a:t>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nb-NO" dirty="0"/>
              <a:t>Sikre så høg grad av autonomi som </a:t>
            </a:r>
            <a:r>
              <a:rPr lang="nb-NO" dirty="0" err="1"/>
              <a:t>mogleg</a:t>
            </a:r>
            <a:r>
              <a:rPr lang="nb-NO" dirty="0"/>
              <a:t>. Unngå isolasjon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nb-NO" dirty="0"/>
              <a:t>Gjennomføre </a:t>
            </a:r>
            <a:r>
              <a:rPr lang="nb-NO" dirty="0" err="1"/>
              <a:t>systermisk</a:t>
            </a:r>
            <a:r>
              <a:rPr lang="nb-NO" dirty="0"/>
              <a:t> refleksjon i etterkant av skjerming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nb-NO" dirty="0"/>
              <a:t>Utforme </a:t>
            </a:r>
            <a:r>
              <a:rPr lang="nb-NO" dirty="0" err="1"/>
              <a:t>meir</a:t>
            </a:r>
            <a:r>
              <a:rPr lang="nb-NO" dirty="0"/>
              <a:t> humane skjermingslokaler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nb-NO" dirty="0"/>
              <a:t>Utarbeide sjekklister for å systematisere og </a:t>
            </a:r>
            <a:r>
              <a:rPr lang="nb-NO" dirty="0" err="1"/>
              <a:t>kvalitetsikre</a:t>
            </a:r>
            <a:r>
              <a:rPr lang="nb-NO" dirty="0"/>
              <a:t> bruk av skjerming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nb-NO" dirty="0"/>
              <a:t>Det er </a:t>
            </a:r>
            <a:r>
              <a:rPr lang="nb-NO" dirty="0" err="1"/>
              <a:t>eit</a:t>
            </a:r>
            <a:r>
              <a:rPr lang="nb-NO" dirty="0"/>
              <a:t> stort behov for </a:t>
            </a:r>
            <a:r>
              <a:rPr lang="nb-NO" dirty="0" err="1"/>
              <a:t>vidare</a:t>
            </a:r>
            <a:r>
              <a:rPr lang="nb-NO" dirty="0"/>
              <a:t> forskning på skjerming</a:t>
            </a:r>
          </a:p>
          <a:p>
            <a:pPr marL="457200" indent="-457200">
              <a:buFont typeface="Wingdings" pitchFamily="2" charset="2"/>
              <a:buChar char="Ø"/>
            </a:pPr>
            <a:endParaRPr lang="nb-NO" dirty="0"/>
          </a:p>
        </p:txBody>
      </p:sp>
      <p:pic>
        <p:nvPicPr>
          <p:cNvPr id="21" name="Bilde 20">
            <a:extLst>
              <a:ext uri="{FF2B5EF4-FFF2-40B4-BE49-F238E27FC236}">
                <a16:creationId xmlns:a16="http://schemas.microsoft.com/office/drawing/2014/main" id="{3A29682C-66F5-E847-93C8-F04E5E9C3A7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288464" y="16916823"/>
            <a:ext cx="1957291" cy="1918146"/>
          </a:xfrm>
          <a:prstGeom prst="rect">
            <a:avLst/>
          </a:prstGeom>
        </p:spPr>
      </p:pic>
      <p:pic>
        <p:nvPicPr>
          <p:cNvPr id="25" name="Bilde 24">
            <a:extLst>
              <a:ext uri="{FF2B5EF4-FFF2-40B4-BE49-F238E27FC236}">
                <a16:creationId xmlns:a16="http://schemas.microsoft.com/office/drawing/2014/main" id="{B496C4DC-59B4-264B-91A3-4DD6935802C3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t="12892"/>
          <a:stretch/>
        </p:blipFill>
        <p:spPr>
          <a:xfrm>
            <a:off x="22368186" y="25670859"/>
            <a:ext cx="18543550" cy="3170099"/>
          </a:xfrm>
          <a:prstGeom prst="rect">
            <a:avLst/>
          </a:prstGeom>
        </p:spPr>
      </p:pic>
      <p:pic>
        <p:nvPicPr>
          <p:cNvPr id="26" name="Bilde 25">
            <a:extLst>
              <a:ext uri="{FF2B5EF4-FFF2-40B4-BE49-F238E27FC236}">
                <a16:creationId xmlns:a16="http://schemas.microsoft.com/office/drawing/2014/main" id="{494CAC0F-A199-7447-8C49-A5C34C80E9C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92772" y="26423970"/>
            <a:ext cx="10745788" cy="3916554"/>
          </a:xfrm>
          <a:prstGeom prst="rect">
            <a:avLst/>
          </a:prstGeom>
        </p:spPr>
      </p:pic>
      <p:sp>
        <p:nvSpPr>
          <p:cNvPr id="27" name="TekstSylinder 26">
            <a:extLst>
              <a:ext uri="{FF2B5EF4-FFF2-40B4-BE49-F238E27FC236}">
                <a16:creationId xmlns:a16="http://schemas.microsoft.com/office/drawing/2014/main" id="{9F5B587E-DCEC-2D41-94E6-61B688AD0F00}"/>
              </a:ext>
            </a:extLst>
          </p:cNvPr>
          <p:cNvSpPr txBox="1"/>
          <p:nvPr/>
        </p:nvSpPr>
        <p:spPr>
          <a:xfrm>
            <a:off x="4372602" y="25434490"/>
            <a:ext cx="16067733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b="1" dirty="0"/>
              <a:t>Konklusjon</a:t>
            </a:r>
          </a:p>
          <a:p>
            <a:r>
              <a:rPr lang="nb-NO" dirty="0" err="1"/>
              <a:t>Hovudfunnet</a:t>
            </a:r>
            <a:r>
              <a:rPr lang="nb-NO" dirty="0"/>
              <a:t> i litteraturstudien er den store mangelen på forskning. Skjerming skaper, </a:t>
            </a:r>
            <a:r>
              <a:rPr lang="nb-NO" dirty="0" err="1"/>
              <a:t>vedlikeheld</a:t>
            </a:r>
            <a:r>
              <a:rPr lang="nb-NO" dirty="0"/>
              <a:t> og løyser problemer. Slik situasjonen er i dag, med </a:t>
            </a:r>
            <a:r>
              <a:rPr lang="nb-NO" dirty="0" err="1"/>
              <a:t>eit</a:t>
            </a:r>
            <a:r>
              <a:rPr lang="nb-NO" dirty="0"/>
              <a:t> tynt forskningsgrunnlag og låg </a:t>
            </a:r>
            <a:r>
              <a:rPr lang="nb-NO" dirty="0" err="1"/>
              <a:t>tilgong</a:t>
            </a:r>
            <a:r>
              <a:rPr lang="nb-NO" dirty="0"/>
              <a:t> på alternativ til skjerming, er skjerming kanskje den minst </a:t>
            </a:r>
            <a:r>
              <a:rPr lang="nb-NO" dirty="0" err="1"/>
              <a:t>invasive</a:t>
            </a:r>
            <a:r>
              <a:rPr lang="nb-NO" dirty="0"/>
              <a:t> metoden for å redusere stimuli og </a:t>
            </a:r>
            <a:r>
              <a:rPr lang="nb-NO" dirty="0" err="1"/>
              <a:t>deeskalere</a:t>
            </a:r>
            <a:r>
              <a:rPr lang="nb-NO" dirty="0"/>
              <a:t> </a:t>
            </a:r>
            <a:r>
              <a:rPr lang="nb-NO" dirty="0" err="1"/>
              <a:t>uroleg</a:t>
            </a:r>
            <a:r>
              <a:rPr lang="nb-NO" dirty="0"/>
              <a:t> atferd. Litteraturgjennomgongen har </a:t>
            </a:r>
            <a:r>
              <a:rPr lang="nb-NO" dirty="0" err="1"/>
              <a:t>likevell</a:t>
            </a:r>
            <a:r>
              <a:rPr lang="nb-NO" dirty="0"/>
              <a:t> vist at det </a:t>
            </a:r>
            <a:r>
              <a:rPr lang="nb-NO" dirty="0" err="1"/>
              <a:t>finst</a:t>
            </a:r>
            <a:r>
              <a:rPr lang="nb-NO" dirty="0"/>
              <a:t> ulike alternativ for optimalisering.</a:t>
            </a:r>
          </a:p>
        </p:txBody>
      </p:sp>
      <p:pic>
        <p:nvPicPr>
          <p:cNvPr id="28" name="Bilde 27">
            <a:extLst>
              <a:ext uri="{FF2B5EF4-FFF2-40B4-BE49-F238E27FC236}">
                <a16:creationId xmlns:a16="http://schemas.microsoft.com/office/drawing/2014/main" id="{2DDD0723-CBAB-344F-9505-AF6C3B4E85E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2752423" y="28398475"/>
            <a:ext cx="337130" cy="442483"/>
          </a:xfrm>
          <a:prstGeom prst="rect">
            <a:avLst/>
          </a:prstGeom>
        </p:spPr>
      </p:pic>
      <p:pic>
        <p:nvPicPr>
          <p:cNvPr id="30" name="Bilde 29">
            <a:extLst>
              <a:ext uri="{FF2B5EF4-FFF2-40B4-BE49-F238E27FC236}">
                <a16:creationId xmlns:a16="http://schemas.microsoft.com/office/drawing/2014/main" id="{E6B41355-C134-4442-8D71-D88357AE1FC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311318" y="25368993"/>
            <a:ext cx="3061284" cy="3170099"/>
          </a:xfrm>
          <a:prstGeom prst="rect">
            <a:avLst/>
          </a:prstGeom>
        </p:spPr>
      </p:pic>
      <p:pic>
        <p:nvPicPr>
          <p:cNvPr id="31" name="Bilde 30">
            <a:extLst>
              <a:ext uri="{FF2B5EF4-FFF2-40B4-BE49-F238E27FC236}">
                <a16:creationId xmlns:a16="http://schemas.microsoft.com/office/drawing/2014/main" id="{A8FFDFBC-8214-2541-88EB-C8D1F6D7FE2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0986994" y="28539092"/>
            <a:ext cx="1709590" cy="123090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tandard utforming">
  <a:themeElements>
    <a:clrScheme name="UiB-Farger-2015-matt">
      <a:dk1>
        <a:sysClr val="windowText" lastClr="000000"/>
      </a:dk1>
      <a:lt1>
        <a:srgbClr val="FFFFFF"/>
      </a:lt1>
      <a:dk2>
        <a:srgbClr val="847268"/>
      </a:dk2>
      <a:lt2>
        <a:srgbClr val="D0CAC2"/>
      </a:lt2>
      <a:accent1>
        <a:srgbClr val="DB3F3D"/>
      </a:accent1>
      <a:accent2>
        <a:srgbClr val="1A2640"/>
      </a:accent2>
      <a:accent3>
        <a:srgbClr val="CDAB3F"/>
      </a:accent3>
      <a:accent4>
        <a:srgbClr val="4EA0B7"/>
      </a:accent4>
      <a:accent5>
        <a:srgbClr val="789A5B"/>
      </a:accent5>
      <a:accent6>
        <a:srgbClr val="705686"/>
      </a:accent6>
      <a:hlink>
        <a:srgbClr val="009FEE"/>
      </a:hlink>
      <a:folHlink>
        <a:srgbClr val="522D89"/>
      </a:folHlink>
    </a:clrScheme>
    <a:fontScheme name="Standard utforming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38100" cap="flat" cmpd="sng" algn="ctr">
              <a:solidFill>
                <a:srgbClr val="005473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83613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b-NO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38100" cap="flat" cmpd="sng" algn="ctr">
              <a:solidFill>
                <a:srgbClr val="005473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83613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b-NO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andard utform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4869</TotalTime>
  <Words>407</Words>
  <Application>Microsoft Macintosh PowerPoint</Application>
  <PresentationFormat>Egendefinert</PresentationFormat>
  <Paragraphs>52</Paragraphs>
  <Slides>1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5" baseType="lpstr">
      <vt:lpstr>Arial</vt:lpstr>
      <vt:lpstr>Calibri</vt:lpstr>
      <vt:lpstr>Wingdings</vt:lpstr>
      <vt:lpstr>Standard utforming</vt:lpstr>
      <vt:lpstr>PowerPoint-presentasjon</vt:lpstr>
    </vt:vector>
  </TitlesOfParts>
  <Company>IT-avd, UiB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Lysbilde 1</dc:title>
  <dc:creator>Helge Grønhaug</dc:creator>
  <cp:lastModifiedBy>Torstein Thorkildsen</cp:lastModifiedBy>
  <cp:revision>157</cp:revision>
  <cp:lastPrinted>2016-05-27T08:05:21Z</cp:lastPrinted>
  <dcterms:created xsi:type="dcterms:W3CDTF">2006-11-02T13:18:58Z</dcterms:created>
  <dcterms:modified xsi:type="dcterms:W3CDTF">2024-11-13T17:25:46Z</dcterms:modified>
</cp:coreProperties>
</file>