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33" userDrawn="1">
          <p15:clr>
            <a:srgbClr val="A4A3A4"/>
          </p15:clr>
        </p15:guide>
        <p15:guide id="3" orient="horz" pos="16976" userDrawn="1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  <p15:guide id="9" orient="horz" pos="95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9F1"/>
    <a:srgbClr val="FFAA79"/>
    <a:srgbClr val="761A19"/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 autoAdjust="0"/>
    <p:restoredTop sz="90139" autoAdjust="0"/>
  </p:normalViewPr>
  <p:slideViewPr>
    <p:cSldViewPr snapToGrid="0">
      <p:cViewPr>
        <p:scale>
          <a:sx n="17" d="100"/>
          <a:sy n="17" d="100"/>
        </p:scale>
        <p:origin x="3152" y="720"/>
      </p:cViewPr>
      <p:guideLst>
        <p:guide orient="horz" pos="2733"/>
        <p:guide orient="horz" pos="16976"/>
        <p:guide pos="745"/>
        <p:guide pos="19961"/>
        <p:guide pos="26361"/>
        <p:guide pos="13513"/>
        <p:guide pos="7025"/>
        <p:guide orient="horz" pos="95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128" d="100"/>
          <a:sy n="128" d="100"/>
        </p:scale>
        <p:origin x="582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>
            <a:extLst>
              <a:ext uri="{FF2B5EF4-FFF2-40B4-BE49-F238E27FC236}">
                <a16:creationId xmlns:a16="http://schemas.microsoft.com/office/drawing/2014/main" id="{433DE135-FF91-20A3-39DA-EB0E7A616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1BBF5B1-0403-D936-D364-2A45E95101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3EE47-8B60-024C-A3E9-9D47F69A0B3A}" type="datetimeFigureOut">
              <a:rPr lang="nb-NO" smtClean="0"/>
              <a:t>14.11.2024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0D21D5C-4B77-F54E-E771-2DA77C1574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06C2057-4DAF-3E94-8698-8590C1366EB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46A91-9FDA-7A49-918A-F3079B75495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667461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223" userDrawn="1">
          <p15:clr>
            <a:srgbClr val="F26B43"/>
          </p15:clr>
        </p15:guide>
        <p15:guide id="2" pos="223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537" userDrawn="1">
          <p15:clr>
            <a:srgbClr val="FBAE40"/>
          </p15:clr>
        </p15:guide>
        <p15:guide id="2" pos="1348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7259CF00-97E2-1033-EB68-FC43F982B767}"/>
              </a:ext>
            </a:extLst>
          </p:cNvPr>
          <p:cNvSpPr/>
          <p:nvPr userDrawn="1"/>
        </p:nvSpPr>
        <p:spPr bwMode="auto">
          <a:xfrm>
            <a:off x="-1" y="5629275"/>
            <a:ext cx="42807600" cy="24660000"/>
          </a:xfrm>
          <a:prstGeom prst="rect">
            <a:avLst/>
          </a:prstGeom>
          <a:solidFill>
            <a:srgbClr val="FEF9F1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8361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Freeform 2" descr="Red field, top">
            <a:extLst>
              <a:ext uri="{FF2B5EF4-FFF2-40B4-BE49-F238E27FC236}">
                <a16:creationId xmlns:a16="http://schemas.microsoft.com/office/drawing/2014/main" id="{09114A3E-ED0D-6852-61B1-87F4D60FBCC4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0" y="1"/>
            <a:ext cx="42808525" cy="5600700"/>
          </a:xfrm>
          <a:custGeom>
            <a:avLst/>
            <a:gdLst>
              <a:gd name="T0" fmla="*/ 0 w 22394"/>
              <a:gd name="T1" fmla="*/ 4633 h 4633"/>
              <a:gd name="T2" fmla="*/ 22394 w 22394"/>
              <a:gd name="T3" fmla="*/ 4633 h 4633"/>
              <a:gd name="T4" fmla="*/ 22394 w 22394"/>
              <a:gd name="T5" fmla="*/ 0 h 4633"/>
              <a:gd name="T6" fmla="*/ 0 w 22394"/>
              <a:gd name="T7" fmla="*/ 0 h 4633"/>
              <a:gd name="T8" fmla="*/ 0 w 22394"/>
              <a:gd name="T9" fmla="*/ 4633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394" h="4633">
                <a:moveTo>
                  <a:pt x="0" y="4633"/>
                </a:moveTo>
                <a:lnTo>
                  <a:pt x="22394" y="4633"/>
                </a:lnTo>
                <a:lnTo>
                  <a:pt x="22394" y="0"/>
                </a:lnTo>
                <a:lnTo>
                  <a:pt x="0" y="0"/>
                </a:lnTo>
                <a:lnTo>
                  <a:pt x="0" y="4633"/>
                </a:lnTo>
              </a:path>
            </a:pathLst>
          </a:custGeom>
          <a:solidFill>
            <a:srgbClr val="761A19"/>
          </a:solidFill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7" name="Picture 19">
            <a:extLst>
              <a:ext uri="{FF2B5EF4-FFF2-40B4-BE49-F238E27FC236}">
                <a16:creationId xmlns:a16="http://schemas.microsoft.com/office/drawing/2014/main" id="{CD4E24DF-9FF2-B992-1667-8D90A8F267A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7275" y="27323832"/>
            <a:ext cx="10790565" cy="2602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537" userDrawn="1">
          <p15:clr>
            <a:srgbClr val="F26B43"/>
          </p15:clr>
        </p15:guide>
        <p15:guide id="2" pos="1348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1128713"/>
            <a:ext cx="34201099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sz="1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Hvilke etiske dilemma opplever medisinstudenter?</a:t>
            </a: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182688" y="3076575"/>
            <a:ext cx="3334283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litteraturstudie om hvilke etiske dilemma medisinstudenter i den vestlige verden rapporterer å møte underveis i medisinstudiet. Våre funn indikerer at studentene opplever et bredt utvalg av etiske dilemma som kunne kategoriseres i de fire etiske prinsippene. I tillegg ble unike dilemmaer tilknyttet studentrollen</a:t>
            </a:r>
          </a:p>
          <a:p>
            <a:pPr eaLnBrk="1" hangingPunct="1"/>
            <a:r>
              <a:rPr lang="nb-NO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klinisk møte med pasienter, pårørende og veiledere identifisert. </a:t>
            </a: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6063044" y="737500"/>
            <a:ext cx="6423102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0" rIns="18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Kristina Rekve </a:t>
            </a:r>
            <a:br>
              <a:rPr lang="nb-NO" sz="4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Universitetet i Bergen</a:t>
            </a:r>
          </a:p>
          <a:p>
            <a:pPr algn="r" eaLnBrk="1" hangingPunct="1"/>
            <a:r>
              <a:rPr lang="nb-NO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kre018@uib.no</a:t>
            </a:r>
          </a:p>
          <a:p>
            <a:pPr algn="r" eaLnBrk="1" hangingPunct="1"/>
            <a:endParaRPr lang="nb-NO"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eaLnBrk="1" hangingPunct="1"/>
            <a:r>
              <a:rPr lang="nb-NO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Karoline Wangensteen Egge</a:t>
            </a:r>
          </a:p>
          <a:p>
            <a:pPr algn="r" eaLnBrk="1" hangingPunct="1"/>
            <a:r>
              <a:rPr lang="nb-NO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Universitetet i Bergen </a:t>
            </a:r>
          </a:p>
          <a:p>
            <a:pPr algn="r" eaLnBrk="1" hangingPunct="1"/>
            <a:r>
              <a:rPr lang="nb-NO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keg013@uib.no</a:t>
            </a: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1182688" y="5779008"/>
            <a:ext cx="11728640" cy="3821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lang="nb-NO" sz="4400" b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Introduksjon</a:t>
            </a:r>
            <a:br>
              <a:rPr lang="nb-NO" sz="4400" b="1" dirty="0">
                <a:solidFill>
                  <a:srgbClr val="000000">
                    <a:lumMod val="85000"/>
                    <a:lumOff val="1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klinisk arbeid med pasienter må helsepersonell forholde seg til mange etiske dilemmaer, og det er liten grunn til å tro at noe annet gjelder for medisinstudenter. Det finnes mye litteratur om hvilke etiske dilemmaer ferdigutdannede leger opplever, men mindre kjent er hvilke etiske dilemmaer medisinstudenter opplever underveis i studiet. </a:t>
            </a:r>
            <a:br>
              <a:rPr lang="nb-NO" sz="36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nb-NO" sz="36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sz="4400" b="1" dirty="0">
                <a:latin typeface="Calibri" panose="020F0502020204030204" pitchFamily="34" charset="0"/>
                <a:cs typeface="Calibri" panose="020F0502020204030204" pitchFamily="34" charset="0"/>
              </a:rPr>
              <a:t>Formål</a:t>
            </a:r>
          </a:p>
          <a:p>
            <a:pPr defTabSz="914400" eaLnBrk="1" hangingPunct="1">
              <a:lnSpc>
                <a:spcPct val="150000"/>
              </a:lnSpc>
              <a:spcAft>
                <a:spcPct val="20000"/>
              </a:spcAft>
              <a:defRPr/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Målet med litteraturstudien er å undersøke relevant litteratur for å kartlegge hvilke etiske dilemmaer medisinstudenter opplever underveis i studiet.</a:t>
            </a:r>
            <a:br>
              <a:rPr lang="nb-NO" sz="36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nb-NO" sz="36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Metode</a:t>
            </a:r>
          </a:p>
          <a:p>
            <a:pPr defTabSz="914400" eaLnBrk="1" hangingPunct="1">
              <a:lnSpc>
                <a:spcPct val="150000"/>
              </a:lnSpc>
              <a:spcAft>
                <a:spcPct val="20000"/>
              </a:spcAft>
              <a:defRPr/>
            </a:pPr>
            <a:r>
              <a:rPr lang="nb-NO" sz="3600" dirty="0">
                <a:solidFill>
                  <a:srgbClr val="080809"/>
                </a:solidFill>
                <a:latin typeface="Placeholder Font"/>
              </a:rPr>
              <a:t>Vi utførte </a:t>
            </a:r>
            <a:r>
              <a:rPr lang="nb-NO" sz="36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systematiske litteratursøk i databasene PubMed og Web of Science. Deretter ble alle resultatene fra søket screenet etter forhåndsbestemte inklusjons-og eksklusjonskriterier. Totalt 8 artikler ble inkludert. Utvalgt litteratur ble deretter nøye gjennomlest, analysert og resultatene fremstilt i 5 hovedkategorier og 22 underkategorier. </a:t>
            </a:r>
          </a:p>
          <a:p>
            <a:pPr defTabSz="914400" eaLnBrk="1" hangingPunct="1">
              <a:lnSpc>
                <a:spcPct val="150000"/>
              </a:lnSpc>
              <a:spcAft>
                <a:spcPct val="20000"/>
              </a:spcAft>
              <a:defRPr/>
            </a:pPr>
            <a:r>
              <a:rPr lang="nb-NO" sz="36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endParaRPr 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1" hangingPunct="1">
              <a:lnSpc>
                <a:spcPct val="150000"/>
              </a:lnSpc>
              <a:spcAft>
                <a:spcPct val="20000"/>
              </a:spcAft>
              <a:defRPr/>
            </a:pPr>
            <a:endParaRPr 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1" hangingPunct="1">
              <a:lnSpc>
                <a:spcPct val="150000"/>
              </a:lnSpc>
              <a:spcAft>
                <a:spcPct val="20000"/>
              </a:spcAft>
              <a:defRPr/>
            </a:pPr>
            <a:endParaRPr 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1" hangingPunct="1">
              <a:lnSpc>
                <a:spcPct val="150000"/>
              </a:lnSpc>
              <a:spcAft>
                <a:spcPct val="20000"/>
              </a:spcAft>
              <a:defRPr/>
            </a:pPr>
            <a:endParaRPr 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1" hangingPunct="1">
              <a:lnSpc>
                <a:spcPct val="150000"/>
              </a:lnSpc>
              <a:spcAft>
                <a:spcPct val="20000"/>
              </a:spcAft>
              <a:defRPr/>
            </a:pPr>
            <a:endParaRPr lang="nb-NO" sz="3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1" hangingPunct="1">
              <a:lnSpc>
                <a:spcPct val="150000"/>
              </a:lnSpc>
              <a:spcAft>
                <a:spcPct val="20000"/>
              </a:spcAft>
              <a:defRPr/>
            </a:pPr>
            <a:endParaRPr 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1" hangingPunct="1">
              <a:lnSpc>
                <a:spcPct val="150000"/>
              </a:lnSpc>
              <a:spcAft>
                <a:spcPct val="20000"/>
              </a:spcAft>
              <a:defRPr/>
            </a:pPr>
            <a:endParaRPr lang="nb-NO" sz="3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dirty="0">
              <a:solidFill>
                <a:srgbClr val="000000"/>
              </a:solidFill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lang="nb-NO" sz="3600" b="1" dirty="0">
              <a:solidFill>
                <a:srgbClr val="000000">
                  <a:lumMod val="85000"/>
                  <a:lumOff val="1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nb-NO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052" name="Text box 2" descr="Text field "/>
          <p:cNvSpPr txBox="1">
            <a:spLocks noChangeArrowheads="1"/>
          </p:cNvSpPr>
          <p:nvPr/>
        </p:nvSpPr>
        <p:spPr bwMode="auto">
          <a:xfrm>
            <a:off x="28032068" y="6630554"/>
            <a:ext cx="14454077" cy="16035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nb-NO" sz="4400" b="1" i="0" u="none" strike="noStrike" dirty="0">
                <a:solidFill>
                  <a:srgbClr val="08080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Konklusjon</a:t>
            </a:r>
            <a:br>
              <a:rPr lang="nb-NO" sz="3600" b="0" i="0" u="none" strike="noStrike" dirty="0">
                <a:solidFill>
                  <a:srgbClr val="08080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sz="3600" b="0" i="0" u="none" strike="noStrike" dirty="0">
                <a:solidFill>
                  <a:srgbClr val="08080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Medisinstudentene beskrev mange og varierte etiske dilemmaer, både velkjente medisinske, og dilemmaer spesifikt tilknyttet rollen som student i klinikken. Det finnes imidlertid få studier og begrenset litteratur som omhandler hvilke etiske dilemmaer medisinstudenter møter underveis i studiet. Mer kunnskap om temaet kan være viktig i planleggingen av etikkundervisningen på medisinstudiet, for å gjøre studentene bedre rustet til å håndtere vanlige etiske dilemmaer de kan møte på studiet i praksis.</a:t>
            </a:r>
            <a:br>
              <a:rPr lang="nb-NO" sz="3600" b="0" i="0" u="none" strike="noStrike" dirty="0">
                <a:solidFill>
                  <a:srgbClr val="08080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nb-NO" sz="3600" b="0" i="0" u="none" strike="noStrike" dirty="0">
                <a:solidFill>
                  <a:srgbClr val="08080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sz="3600" b="0" i="1" u="none" strike="noStrike" dirty="0">
                <a:solidFill>
                  <a:srgbClr val="08080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Figur 1: PRISMA </a:t>
            </a:r>
            <a:r>
              <a:rPr lang="nb-NO" sz="3600" i="1" dirty="0">
                <a:solidFill>
                  <a:srgbClr val="08080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flytdiagram for utvelgelse av artikler. </a:t>
            </a:r>
            <a:endParaRPr lang="nb-NO" sz="3600" b="0" i="1" u="none" strike="noStrike" dirty="0">
              <a:solidFill>
                <a:srgbClr val="080809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endParaRPr lang="nb-NO" sz="3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endParaRPr lang="nb-NO" sz="44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nb-NO" sz="3600" b="1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6" name="Acknowledgements" descr="Field for acknowledgements"/>
          <p:cNvSpPr txBox="1">
            <a:spLocks noChangeArrowheads="1"/>
          </p:cNvSpPr>
          <p:nvPr/>
        </p:nvSpPr>
        <p:spPr bwMode="auto">
          <a:xfrm>
            <a:off x="28103004" y="27750878"/>
            <a:ext cx="1298691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rIns="36000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3600" b="1" dirty="0">
                <a:latin typeface="Calibri" panose="020F0502020204030204" pitchFamily="34" charset="0"/>
                <a:cs typeface="Calibri" panose="020F0502020204030204" pitchFamily="34" charset="0"/>
              </a:rPr>
              <a:t>TUSEN TAKK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Vi vil rette en stor takk til veileder Ingrid Miljeteig</a:t>
            </a:r>
            <a: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b-NO" sz="3600" b="0" i="0" u="none" strike="noStrike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professor ved Institutt for Global helse og Samfunnsmedisin UiB, for god veiledning underveis i arbeidet med litteraturstudien.</a:t>
            </a:r>
            <a:endParaRPr kumimoji="0" lang="nb-NO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60B0E1BE-30C0-0C54-82D0-86554336B5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19649" y="15468313"/>
            <a:ext cx="10993360" cy="11340518"/>
          </a:xfrm>
          <a:prstGeom prst="rect">
            <a:avLst/>
          </a:prstGeom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D5147D71-F7DF-ECFF-4C7E-1F98B8650665}"/>
              </a:ext>
            </a:extLst>
          </p:cNvPr>
          <p:cNvSpPr txBox="1"/>
          <p:nvPr/>
        </p:nvSpPr>
        <p:spPr>
          <a:xfrm>
            <a:off x="13972032" y="6868117"/>
            <a:ext cx="12986913" cy="1954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400" b="1" dirty="0">
                <a:latin typeface="Calibri" panose="020F0502020204030204" pitchFamily="34" charset="0"/>
                <a:cs typeface="Calibri" panose="020F0502020204030204" pitchFamily="34" charset="0"/>
              </a:rPr>
              <a:t>Resultater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nb-NO" sz="3600" b="0" i="0" u="none" strike="noStrike" dirty="0">
                <a:solidFill>
                  <a:srgbClr val="08080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Resultatene fra studien viser at medisinstudenter står ovenfor et bredt utvalg av etiske dilemma, som berører ulike etiske prinsipper. Dilemmaene ble videre inndelt i 5 kategorier; Autonomi, Velgjørenhet, Ikke-skade, Rettferdighet og </a:t>
            </a:r>
            <a:r>
              <a:rPr lang="nb-NO" sz="3600" dirty="0">
                <a:solidFill>
                  <a:srgbClr val="08080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</a:t>
            </a:r>
            <a:r>
              <a:rPr lang="nb-NO" sz="3600" b="0" i="0" u="none" strike="noStrike" dirty="0">
                <a:solidFill>
                  <a:srgbClr val="08080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mmunikasjon og profesjonalisme. De hyppigst gjentagende etiske dilemmaene falt inn under kategoriene Autonomi, Ikke-skade og Kommunikasjon og profesjonalitet. </a:t>
            </a:r>
            <a:br>
              <a:rPr lang="nb-NO" sz="3600" b="0" i="0" u="none" strike="noStrike" dirty="0">
                <a:solidFill>
                  <a:srgbClr val="08080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nb-NO" sz="3600" b="0" i="0" u="none" strike="noStrike" dirty="0">
                <a:solidFill>
                  <a:srgbClr val="08080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sz="3600" dirty="0">
                <a:solidFill>
                  <a:srgbClr val="080809"/>
                </a:solidFill>
                <a:latin typeface="Placeholder Font"/>
              </a:rPr>
              <a:t>Felles for alle inkluderte artikler var at de tok opp </a:t>
            </a:r>
            <a:r>
              <a:rPr lang="nb-NO" sz="36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studentspesifikke dilemmaer, hvor en gjentakende problemstilling var manglende innhenting av samtykke og usikkerhet tilknyttet dette. Et annet hyppig forekommende dilemma var prosedyrelæring på pasienter uten tilstrekkelige ferdigheter eller supervisjon. </a:t>
            </a:r>
            <a:br>
              <a:rPr lang="nb-NO" sz="3600" dirty="0">
                <a:solidFill>
                  <a:srgbClr val="080809"/>
                </a:solidFill>
                <a:latin typeface="Placeholder Font"/>
              </a:rPr>
            </a:br>
            <a:br>
              <a:rPr lang="nb-NO" sz="3600" dirty="0">
                <a:solidFill>
                  <a:srgbClr val="080809"/>
                </a:solidFill>
                <a:latin typeface="Placeholder Font"/>
              </a:rPr>
            </a:br>
            <a:r>
              <a:rPr lang="nb-NO" sz="3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Studien viser at mange medisinstudenter ikke tør å stille kritiske spørsmål eller handle i situasjoner de identifiserer som etisk krevende, blant annet grunnet det medisinske hierarkiet, av respekt for veiledende lege, frykt for konsekvenser, ønske om å lære og for å beskytte seg selv.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endParaRPr lang="nb-NO" sz="3600" b="0" i="0" u="none" strike="noStrike" dirty="0">
              <a:solidFill>
                <a:srgbClr val="080809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endParaRPr lang="nb-NO" sz="3600" b="0" i="0" u="none" strike="noStrike" dirty="0">
              <a:solidFill>
                <a:srgbClr val="080809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b-NO" dirty="0"/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17B93AD4-C81D-33A0-E157-77DE987161CE}"/>
              </a:ext>
            </a:extLst>
          </p:cNvPr>
          <p:cNvSpPr txBox="1"/>
          <p:nvPr/>
        </p:nvSpPr>
        <p:spPr>
          <a:xfrm>
            <a:off x="13972032" y="27750878"/>
            <a:ext cx="1298691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b="1" dirty="0">
                <a:latin typeface="Calibri" panose="020F0502020204030204" pitchFamily="34" charset="0"/>
                <a:cs typeface="Calibri" panose="020F0502020204030204" pitchFamily="34" charset="0"/>
              </a:rPr>
              <a:t>Referanse:</a:t>
            </a:r>
            <a:b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  <a:t>Medisinsk illustrasjon: </a:t>
            </a:r>
            <a:r>
              <a:rPr lang="nb-NO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https</a:t>
            </a:r>
            <a: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  <a:t>://</a:t>
            </a:r>
            <a:r>
              <a:rPr lang="nb-NO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www.themedicportal.com</a:t>
            </a:r>
            <a: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nb-NO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application</a:t>
            </a:r>
            <a: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  <a:t>-guide/medical-</a:t>
            </a:r>
            <a:r>
              <a:rPr lang="nb-NO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school</a:t>
            </a:r>
            <a: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nb-NO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interview</a:t>
            </a:r>
            <a: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  <a:t>/medical-</a:t>
            </a:r>
            <a:r>
              <a:rPr lang="nb-NO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ethics</a:t>
            </a:r>
            <a: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  <a:t>/medical-</a:t>
            </a:r>
            <a:r>
              <a:rPr lang="nb-NO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ethics</a:t>
            </a:r>
            <a: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nb-NO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autonomy</a:t>
            </a:r>
            <a:r>
              <a:rPr lang="nb-NO" sz="3600" dirty="0">
                <a:latin typeface="Calibri" panose="020F0502020204030204" pitchFamily="34" charset="0"/>
                <a:cs typeface="Calibri" panose="020F0502020204030204" pitchFamily="34" charset="0"/>
              </a:rPr>
              <a:t>/ </a:t>
            </a:r>
          </a:p>
          <a:p>
            <a:endParaRPr lang="nb-NO" dirty="0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6444D43D-FE29-0C07-842B-B50BDB7545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2032" y="23953057"/>
            <a:ext cx="4864608" cy="3250343"/>
          </a:xfrm>
          <a:prstGeom prst="rect">
            <a:avLst/>
          </a:prstGeom>
        </p:spPr>
      </p:pic>
      <p:pic>
        <p:nvPicPr>
          <p:cNvPr id="9" name="Bilde 8">
            <a:extLst>
              <a:ext uri="{FF2B5EF4-FFF2-40B4-BE49-F238E27FC236}">
                <a16:creationId xmlns:a16="http://schemas.microsoft.com/office/drawing/2014/main" id="{BF4EC74A-7DCA-2394-9A6C-1E5418B67A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4038" y="24020043"/>
            <a:ext cx="2420224" cy="3183357"/>
          </a:xfrm>
          <a:prstGeom prst="rect">
            <a:avLst/>
          </a:prstGeom>
        </p:spPr>
      </p:pic>
      <p:pic>
        <p:nvPicPr>
          <p:cNvPr id="11" name="Bilde 10">
            <a:extLst>
              <a:ext uri="{FF2B5EF4-FFF2-40B4-BE49-F238E27FC236}">
                <a16:creationId xmlns:a16="http://schemas.microsoft.com/office/drawing/2014/main" id="{B1701FC7-7462-F128-EBC4-48ECC46EC6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2045" y="24026365"/>
            <a:ext cx="2420224" cy="32717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8439</TotalTime>
  <Words>515</Words>
  <Application>Microsoft Macintosh PowerPoint</Application>
  <PresentationFormat>Egendefinert</PresentationFormat>
  <Paragraphs>48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Placeholder Font</vt:lpstr>
      <vt:lpstr>Times New Roman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Kristina Rekve</cp:lastModifiedBy>
  <cp:revision>155</cp:revision>
  <cp:lastPrinted>2016-05-27T08:05:21Z</cp:lastPrinted>
  <dcterms:created xsi:type="dcterms:W3CDTF">2006-11-02T13:18:58Z</dcterms:created>
  <dcterms:modified xsi:type="dcterms:W3CDTF">2024-11-14T10:49:00Z</dcterms:modified>
</cp:coreProperties>
</file>