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761A19"/>
    <a:srgbClr val="FFAA7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0160" autoAdjust="0"/>
  </p:normalViewPr>
  <p:slideViewPr>
    <p:cSldViewPr snapToGrid="0">
      <p:cViewPr>
        <p:scale>
          <a:sx n="20" d="100"/>
          <a:sy n="20" d="100"/>
        </p:scale>
        <p:origin x="2144" y="176"/>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05.11.2024</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llf.no/" TargetMode="Externa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B78563E9-D202-67E7-CEAD-58F6DD7D24BC}"/>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96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410159" y="22364197"/>
            <a:ext cx="8150840" cy="4770307"/>
          </a:xfrm>
          <a:prstGeom prst="rect">
            <a:avLst/>
          </a:prstGeom>
          <a:gradFill>
            <a:gsLst>
              <a:gs pos="0">
                <a:schemeClr val="accent1">
                  <a:lumMod val="0"/>
                  <a:lumOff val="10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chemeClr val="bg1"/>
            </a:outerShdw>
          </a:effectLst>
          <a:scene3d>
            <a:camera prst="orthographicFront"/>
            <a:lightRig rig="threePt" dir="t"/>
          </a:scene3d>
          <a:sp3d extrusionH="76200"/>
        </p:spPr>
      </p:pic>
      <p:sp>
        <p:nvSpPr>
          <p:cNvPr id="2051" name="Title" descr="Title field"/>
          <p:cNvSpPr txBox="1">
            <a:spLocks noChangeArrowheads="1"/>
          </p:cNvSpPr>
          <p:nvPr/>
        </p:nvSpPr>
        <p:spPr bwMode="auto">
          <a:xfrm>
            <a:off x="1182688" y="1128713"/>
            <a:ext cx="342010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10000" b="1" dirty="0">
                <a:solidFill>
                  <a:schemeClr val="bg1"/>
                </a:solidFill>
                <a:latin typeface="Calibri" panose="020F0502020204030204" pitchFamily="34" charset="0"/>
                <a:cs typeface="Calibri" panose="020F0502020204030204" pitchFamily="34" charset="0"/>
              </a:rPr>
              <a:t>Kan selvrapporterte data benyttes i diagnostikk av lipødem?</a:t>
            </a:r>
            <a:r>
              <a:rPr lang="en-US" altLang="nb-NO" sz="12400" b="1" dirty="0">
                <a:solidFill>
                  <a:schemeClr val="bg1"/>
                </a:solidFill>
                <a:latin typeface="Calibri" panose="020F0502020204030204" pitchFamily="34" charset="0"/>
                <a:cs typeface="Calibri" panose="020F0502020204030204" pitchFamily="34" charset="0"/>
              </a:rPr>
              <a:t> </a:t>
            </a:r>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4600" b="1" dirty="0">
                <a:solidFill>
                  <a:schemeClr val="bg1"/>
                </a:solidFill>
                <a:latin typeface="Calibri" panose="020F0502020204030204" pitchFamily="34" charset="0"/>
                <a:cs typeface="Calibri" panose="020F0502020204030204" pitchFamily="34" charset="0"/>
              </a:rPr>
              <a:t>Er det store nok forskjeller mellom kvinner med lipødem og dem med antatt lipødem til at en kan skille gruppene fra hverandre ved hjelp av selvrapporterte opplysninger? </a:t>
            </a:r>
          </a:p>
        </p:txBody>
      </p:sp>
      <p:sp>
        <p:nvSpPr>
          <p:cNvPr id="2053" name="Name and info" descr="Field for name and email"/>
          <p:cNvSpPr txBox="1">
            <a:spLocks noChangeArrowheads="1"/>
          </p:cNvSpPr>
          <p:nvPr/>
        </p:nvSpPr>
        <p:spPr bwMode="auto">
          <a:xfrm>
            <a:off x="36293782" y="606193"/>
            <a:ext cx="533205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Ina Walde Ekerhovd</a:t>
            </a:r>
            <a:br>
              <a:rPr lang="nb-NO" altLang="nb-NO" sz="4400" b="1" dirty="0">
                <a:solidFill>
                  <a:schemeClr val="bg1"/>
                </a:solidFill>
                <a:latin typeface="Calibri" panose="020F0502020204030204" pitchFamily="34" charset="0"/>
                <a:cs typeface="Calibri" panose="020F0502020204030204" pitchFamily="34" charset="0"/>
              </a:rPr>
            </a:br>
            <a:r>
              <a:rPr lang="nb-NO" altLang="nb-NO" sz="4400" dirty="0">
                <a:solidFill>
                  <a:schemeClr val="bg1"/>
                </a:solidFill>
                <a:latin typeface="Calibri" panose="020F0502020204030204" pitchFamily="34" charset="0"/>
                <a:cs typeface="Calibri" panose="020F0502020204030204" pitchFamily="34" charset="0"/>
              </a:rPr>
              <a:t>Universitetet i Bergen</a:t>
            </a:r>
            <a:br>
              <a:rPr lang="nb-NO" altLang="nb-NO" sz="4400" dirty="0">
                <a:solidFill>
                  <a:schemeClr val="bg1"/>
                </a:solidFill>
                <a:latin typeface="Calibri" panose="020F0502020204030204" pitchFamily="34" charset="0"/>
                <a:cs typeface="Calibri" panose="020F0502020204030204" pitchFamily="34" charset="0"/>
              </a:rPr>
            </a:br>
            <a:r>
              <a:rPr lang="nb-NO" altLang="nb-NO" sz="4400" dirty="0">
                <a:solidFill>
                  <a:schemeClr val="bg1"/>
                </a:solidFill>
                <a:latin typeface="Calibri" panose="020F0502020204030204" pitchFamily="34" charset="0"/>
                <a:cs typeface="Calibri" panose="020F0502020204030204" pitchFamily="34" charset="0"/>
              </a:rPr>
              <a:t>iwa042@uib.no</a:t>
            </a:r>
            <a:endParaRPr lang="nb-NO" altLang="nb-NO" sz="4400" b="1" dirty="0">
              <a:solidFill>
                <a:schemeClr val="bg1"/>
              </a:solidFill>
              <a:latin typeface="Calibri" panose="020F0502020204030204" pitchFamily="34" charset="0"/>
              <a:cs typeface="Calibri" panose="020F0502020204030204" pitchFamily="34" charset="0"/>
            </a:endParaRPr>
          </a:p>
          <a:p>
            <a:pPr algn="r" eaLnBrk="1" hangingPunct="1"/>
            <a:endParaRPr lang="nb-NO" altLang="nb-NO" sz="4400" b="1" dirty="0">
              <a:solidFill>
                <a:schemeClr val="bg1"/>
              </a:solidFill>
              <a:latin typeface="Calibri" panose="020F0502020204030204" pitchFamily="34" charset="0"/>
              <a:cs typeface="Calibri" panose="020F0502020204030204" pitchFamily="34" charset="0"/>
            </a:endParaRPr>
          </a:p>
          <a:p>
            <a:pPr algn="r" eaLnBrk="1" hangingPunct="1"/>
            <a:r>
              <a:rPr lang="nb-NO" altLang="nb-NO" sz="4400" b="1" dirty="0">
                <a:solidFill>
                  <a:schemeClr val="bg1"/>
                </a:solidFill>
                <a:latin typeface="Calibri" panose="020F0502020204030204" pitchFamily="34" charset="0"/>
                <a:cs typeface="Calibri" panose="020F0502020204030204" pitchFamily="34" charset="0"/>
              </a:rPr>
              <a:t>Hanne Schult Frølich</a:t>
            </a:r>
            <a:br>
              <a:rPr lang="nb-NO" altLang="nb-NO" sz="4000" dirty="0">
                <a:solidFill>
                  <a:schemeClr val="bg1"/>
                </a:solidFill>
                <a:latin typeface="Calibri" panose="020F0502020204030204" pitchFamily="34" charset="0"/>
                <a:cs typeface="Calibri" panose="020F0502020204030204" pitchFamily="34" charset="0"/>
              </a:rPr>
            </a:br>
            <a:r>
              <a:rPr lang="nb-NO" altLang="nb-NO" sz="4000" dirty="0">
                <a:solidFill>
                  <a:schemeClr val="bg1"/>
                </a:solidFill>
                <a:latin typeface="Calibri" panose="020F0502020204030204" pitchFamily="34" charset="0"/>
                <a:cs typeface="Calibri" panose="020F0502020204030204" pitchFamily="34" charset="0"/>
              </a:rPr>
              <a:t>Universitetet i Bergen</a:t>
            </a:r>
            <a:br>
              <a:rPr lang="nb-NO" altLang="nb-NO" sz="4000" dirty="0">
                <a:solidFill>
                  <a:schemeClr val="bg1"/>
                </a:solidFill>
                <a:latin typeface="Calibri" panose="020F0502020204030204" pitchFamily="34" charset="0"/>
                <a:cs typeface="Calibri" panose="020F0502020204030204" pitchFamily="34" charset="0"/>
              </a:rPr>
            </a:br>
            <a:r>
              <a:rPr lang="nb-NO" altLang="nb-NO" sz="4000" dirty="0">
                <a:solidFill>
                  <a:schemeClr val="bg1"/>
                </a:solidFill>
                <a:latin typeface="Calibri" panose="020F0502020204030204" pitchFamily="34" charset="0"/>
                <a:cs typeface="Calibri" panose="020F0502020204030204" pitchFamily="34" charset="0"/>
              </a:rPr>
              <a:t>hfr024@uib.no</a:t>
            </a:r>
            <a:endParaRPr lang="nb-NO" altLang="nb-NO" sz="3600" dirty="0">
              <a:solidFill>
                <a:schemeClr val="bg1"/>
              </a:solidFill>
              <a:latin typeface="Calibri" panose="020F0502020204030204" pitchFamily="34" charset="0"/>
              <a:cs typeface="Calibri" panose="020F0502020204030204" pitchFamily="34" charset="0"/>
            </a:endParaRPr>
          </a:p>
          <a:p>
            <a:pPr algn="r" eaLnBrk="1" hangingPunct="1"/>
            <a:endParaRPr lang="nb-NO" altLang="nb-NO" sz="3600" dirty="0">
              <a:solidFill>
                <a:schemeClr val="bg1"/>
              </a:solidFill>
              <a:latin typeface="Calibri" panose="020F0502020204030204" pitchFamily="34" charset="0"/>
              <a:cs typeface="Calibri" panose="020F0502020204030204" pitchFamily="34" charset="0"/>
            </a:endParaRPr>
          </a:p>
        </p:txBody>
      </p:sp>
      <p:sp>
        <p:nvSpPr>
          <p:cNvPr id="2055" name="Text box 1" descr="Text field "/>
          <p:cNvSpPr txBox="1">
            <a:spLocks noChangeArrowheads="1"/>
          </p:cNvSpPr>
          <p:nvPr/>
        </p:nvSpPr>
        <p:spPr bwMode="auto">
          <a:xfrm>
            <a:off x="1182688" y="6229350"/>
            <a:ext cx="9969500" cy="1767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50000"/>
              </a:lnSpc>
              <a:spcBef>
                <a:spcPct val="0"/>
              </a:spcBef>
              <a:spcAft>
                <a:spcPct val="20000"/>
              </a:spcAft>
              <a:buClrTx/>
              <a:buSzTx/>
              <a:buFontTx/>
              <a:buNone/>
              <a:tabLst/>
              <a:defRPr/>
            </a:pPr>
            <a:r>
              <a:rPr lang="nb-NO" sz="4400" b="1" dirty="0">
                <a:solidFill>
                  <a:srgbClr val="000000">
                    <a:lumMod val="85000"/>
                    <a:lumOff val="15000"/>
                  </a:srgbClr>
                </a:solidFill>
                <a:latin typeface="Calibri" panose="020F0502020204030204" pitchFamily="34" charset="0"/>
                <a:cs typeface="Calibri" panose="020F0502020204030204" pitchFamily="34" charset="0"/>
              </a:rPr>
              <a:t>Bakgrunn</a:t>
            </a:r>
            <a:br>
              <a:rPr lang="nb-NO" sz="4400" b="1" dirty="0">
                <a:solidFill>
                  <a:srgbClr val="000000">
                    <a:lumMod val="85000"/>
                    <a:lumOff val="15000"/>
                  </a:srgbClr>
                </a:solidFill>
                <a:latin typeface="Calibri" panose="020F0502020204030204" pitchFamily="34" charset="0"/>
                <a:cs typeface="Calibri" panose="020F0502020204030204" pitchFamily="34" charset="0"/>
              </a:rPr>
            </a:br>
            <a:r>
              <a:rPr lang="nb-NO" sz="3600" dirty="0">
                <a:solidFill>
                  <a:srgbClr val="000000">
                    <a:lumMod val="85000"/>
                    <a:lumOff val="15000"/>
                  </a:srgbClr>
                </a:solidFill>
                <a:latin typeface="Calibri" panose="020F0502020204030204" pitchFamily="34" charset="0"/>
                <a:cs typeface="Calibri" panose="020F0502020204030204" pitchFamily="34" charset="0"/>
              </a:rPr>
              <a:t>Lipødem er en kvinnesykdom og karakteriseres av en disproporsjonal fordeling av smertefullt subkutant fettvev og tyngdefølelse i underekstremitetene (1). Begrenset kunnskap, krevende diagnostisering og mangel på konsensus om diagnostiske kriterier for lipødem fører til at mange feildiagnostiseres.</a:t>
            </a:r>
            <a:br>
              <a:rPr lang="nb-NO" sz="3600" dirty="0">
                <a:solidFill>
                  <a:srgbClr val="000000">
                    <a:lumMod val="85000"/>
                    <a:lumOff val="15000"/>
                  </a:srgbClr>
                </a:solidFill>
                <a:latin typeface="Calibri" panose="020F0502020204030204" pitchFamily="34" charset="0"/>
                <a:cs typeface="Calibri" panose="020F0502020204030204" pitchFamily="34" charset="0"/>
              </a:rPr>
            </a:br>
            <a:endParaRPr lang="nb-NO" sz="3600"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50000"/>
              </a:lnSpc>
              <a:spcBef>
                <a:spcPct val="0"/>
              </a:spcBef>
              <a:spcAft>
                <a:spcPct val="20000"/>
              </a:spcAft>
              <a:buClrTx/>
              <a:buSzTx/>
              <a:buFontTx/>
              <a:buNone/>
              <a:tabLst/>
              <a:defRPr/>
            </a:pPr>
            <a:r>
              <a:rPr lang="nb-NO" sz="3600" dirty="0">
                <a:solidFill>
                  <a:srgbClr val="000000">
                    <a:lumMod val="85000"/>
                    <a:lumOff val="15000"/>
                  </a:srgbClr>
                </a:solidFill>
                <a:latin typeface="Calibri" panose="020F0502020204030204" pitchFamily="34" charset="0"/>
                <a:cs typeface="Calibri" panose="020F0502020204030204" pitchFamily="34" charset="0"/>
              </a:rPr>
              <a:t>Mange studier som omfatter pasienter med lipødem benytter informasjon fra pasienter der tilstanden er selvrapportert, eller der det ikke fremkommer tydelig at diagnosen er stilt av spesialist (2, 3). Vi har sammenlignet kvinner med og uten lipødem for å undersøke om det foreligger forskjeller mellom dem på gruppenivå. Grunnlaget for vårt arbeid var å se på selvrapporterte opplysninger, og i hvilken grad dette </a:t>
            </a:r>
            <a:br>
              <a:rPr lang="nb-NO" sz="3600" dirty="0">
                <a:solidFill>
                  <a:srgbClr val="000000">
                    <a:lumMod val="85000"/>
                    <a:lumOff val="15000"/>
                  </a:srgbClr>
                </a:solidFill>
                <a:latin typeface="Calibri" panose="020F0502020204030204" pitchFamily="34" charset="0"/>
                <a:cs typeface="Calibri" panose="020F0502020204030204" pitchFamily="34" charset="0"/>
              </a:rPr>
            </a:br>
            <a:r>
              <a:rPr lang="nb-NO" sz="3600" dirty="0">
                <a:solidFill>
                  <a:srgbClr val="000000">
                    <a:lumMod val="85000"/>
                    <a:lumOff val="15000"/>
                  </a:srgbClr>
                </a:solidFill>
                <a:latin typeface="Calibri" panose="020F0502020204030204" pitchFamily="34" charset="0"/>
                <a:cs typeface="Calibri" panose="020F0502020204030204" pitchFamily="34" charset="0"/>
              </a:rPr>
              <a:t>kan være nyttig i det diagnostiske </a:t>
            </a:r>
            <a:br>
              <a:rPr lang="nb-NO" sz="3600" dirty="0">
                <a:solidFill>
                  <a:srgbClr val="000000">
                    <a:lumMod val="85000"/>
                    <a:lumOff val="15000"/>
                  </a:srgbClr>
                </a:solidFill>
                <a:latin typeface="Calibri" panose="020F0502020204030204" pitchFamily="34" charset="0"/>
                <a:cs typeface="Calibri" panose="020F0502020204030204" pitchFamily="34" charset="0"/>
              </a:rPr>
            </a:br>
            <a:r>
              <a:rPr lang="nb-NO" sz="3600" dirty="0">
                <a:solidFill>
                  <a:srgbClr val="000000">
                    <a:lumMod val="85000"/>
                    <a:lumOff val="15000"/>
                  </a:srgbClr>
                </a:solidFill>
                <a:latin typeface="Calibri" panose="020F0502020204030204" pitchFamily="34" charset="0"/>
                <a:cs typeface="Calibri" panose="020F0502020204030204" pitchFamily="34" charset="0"/>
              </a:rPr>
              <a:t>arbeidet. </a:t>
            </a:r>
          </a:p>
          <a:p>
            <a:pPr marL="0" marR="0" lvl="0" indent="0" algn="l" defTabSz="914400" rtl="0" eaLnBrk="1" fontAlgn="base" latinLnBrk="0" hangingPunct="1">
              <a:lnSpc>
                <a:spcPct val="100000"/>
              </a:lnSpc>
              <a:spcBef>
                <a:spcPct val="0"/>
              </a:spcBef>
              <a:spcAft>
                <a:spcPct val="20000"/>
              </a:spcAft>
              <a:buClrTx/>
              <a:buSzTx/>
              <a:buFontTx/>
              <a:buNone/>
              <a:tabLst/>
              <a:defRPr/>
            </a:pPr>
            <a:endParaRPr kumimoji="0" 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52" name="Text box 2" descr="Text field "/>
          <p:cNvSpPr txBox="1">
            <a:spLocks noChangeArrowheads="1"/>
          </p:cNvSpPr>
          <p:nvPr/>
        </p:nvSpPr>
        <p:spPr bwMode="auto">
          <a:xfrm>
            <a:off x="11152188" y="12655560"/>
            <a:ext cx="10324147" cy="1539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50000"/>
              </a:lnSpc>
              <a:spcBef>
                <a:spcPct val="0"/>
              </a:spcBef>
              <a:spcAft>
                <a:spcPct val="20000"/>
              </a:spcAft>
              <a:buClrTx/>
              <a:buSzTx/>
              <a:buFontTx/>
              <a:buNone/>
              <a:tabLst/>
              <a:defRPr/>
            </a:pPr>
            <a:r>
              <a:rPr lang="nb-NO" sz="4400" b="1" dirty="0">
                <a:solidFill>
                  <a:srgbClr val="000000">
                    <a:lumMod val="85000"/>
                    <a:lumOff val="15000"/>
                  </a:srgbClr>
                </a:solidFill>
                <a:latin typeface="Calibri" panose="020F0502020204030204" pitchFamily="34" charset="0"/>
                <a:cs typeface="Calibri" panose="020F0502020204030204" pitchFamily="34" charset="0"/>
              </a:rPr>
              <a:t>Metode</a:t>
            </a:r>
            <a:endParaRPr kumimoji="0" 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50000"/>
              </a:lnSpc>
              <a:spcBef>
                <a:spcPct val="0"/>
              </a:spcBef>
              <a:spcAft>
                <a:spcPct val="20000"/>
              </a:spcAft>
              <a:buClrTx/>
              <a:buSzTx/>
              <a:buFontTx/>
              <a:buNone/>
              <a:tabLst/>
              <a:defRPr/>
            </a:pPr>
            <a:r>
              <a:rPr lang="nb-NO" sz="3600" dirty="0">
                <a:solidFill>
                  <a:srgbClr val="000000">
                    <a:lumMod val="85000"/>
                    <a:lumOff val="15000"/>
                  </a:srgbClr>
                </a:solidFill>
                <a:latin typeface="Calibri" panose="020F0502020204030204" pitchFamily="34" charset="0"/>
                <a:cs typeface="Calibri" panose="020F0502020204030204" pitchFamily="34" charset="0"/>
              </a:rPr>
              <a:t>I vår understudie har vi hentet underveisdata fra den </a:t>
            </a:r>
            <a:r>
              <a:rPr lang="nb-NO" sz="3600" noProof="0" dirty="0">
                <a:solidFill>
                  <a:srgbClr val="000000">
                    <a:lumMod val="85000"/>
                    <a:lumOff val="15000"/>
                  </a:srgbClr>
                </a:solidFill>
                <a:latin typeface="Calibri" panose="020F0502020204030204" pitchFamily="34" charset="0"/>
                <a:cs typeface="Calibri" panose="020F0502020204030204" pitchFamily="34" charset="0"/>
              </a:rPr>
              <a:t>pågående</a:t>
            </a:r>
            <a:r>
              <a:rPr lang="nb-NO" sz="3600" dirty="0">
                <a:solidFill>
                  <a:srgbClr val="000000">
                    <a:lumMod val="85000"/>
                    <a:lumOff val="15000"/>
                  </a:srgbClr>
                </a:solidFill>
                <a:latin typeface="Calibri" panose="020F0502020204030204" pitchFamily="34" charset="0"/>
                <a:cs typeface="Calibri" panose="020F0502020204030204" pitchFamily="34" charset="0"/>
              </a:rPr>
              <a:t> nasjonale lipødemstudien </a:t>
            </a:r>
            <a:r>
              <a:rPr lang="nb-NO" altLang="nb-NO" sz="3600" dirty="0">
                <a:solidFill>
                  <a:srgbClr val="000000">
                    <a:lumMod val="85000"/>
                    <a:lumOff val="15000"/>
                  </a:srgbClr>
                </a:solidFill>
                <a:latin typeface="Calibri" panose="020F0502020204030204" pitchFamily="34" charset="0"/>
                <a:cs typeface="Calibri" panose="020F0502020204030204" pitchFamily="34" charset="0"/>
              </a:rPr>
              <a:t>“kirurgisk behandling av lipødem i Norge”</a:t>
            </a:r>
            <a:r>
              <a:rPr lang="nb-NO" sz="3600" dirty="0">
                <a:solidFill>
                  <a:srgbClr val="000000">
                    <a:lumMod val="85000"/>
                    <a:lumOff val="15000"/>
                  </a:srgbClr>
                </a:solidFill>
                <a:latin typeface="Calibri" panose="020F0502020204030204" pitchFamily="34" charset="0"/>
                <a:cs typeface="Calibri" panose="020F0502020204030204" pitchFamily="34" charset="0"/>
              </a:rPr>
              <a:t>, hvor deltakerne, etter vurdering av spesialist, enten har fått diagnosen lipødem (inkludert) eller ikke (ekskludert). Vi har sett nærmere på selvrapporterte pasientdata fra Helse Vest ved baseline i de to gruppene, kartlagt forskjeller og likheter mellom dem, og har søkt å belyse de funnene som vil kunne være nyttig ved diagnostisering av lipødem. </a:t>
            </a:r>
            <a:br>
              <a:rPr lang="nb-NO" sz="3600" dirty="0">
                <a:solidFill>
                  <a:srgbClr val="000000">
                    <a:lumMod val="85000"/>
                    <a:lumOff val="15000"/>
                  </a:srgbClr>
                </a:solidFill>
                <a:latin typeface="Calibri" panose="020F0502020204030204" pitchFamily="34" charset="0"/>
                <a:cs typeface="Calibri" panose="020F0502020204030204" pitchFamily="34" charset="0"/>
              </a:rPr>
            </a:br>
            <a:endParaRPr kumimoji="0" 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50000"/>
              </a:lnSpc>
              <a:spcBef>
                <a:spcPct val="0"/>
              </a:spcBef>
              <a:spcAft>
                <a:spcPct val="20000"/>
              </a:spcAft>
              <a:buClrTx/>
              <a:buSzTx/>
              <a:buFontTx/>
              <a:buNone/>
              <a:tabLst/>
              <a:defRPr/>
            </a:pPr>
            <a:r>
              <a:rPr kumimoji="0" lang="nb-NO" sz="36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Deltakerne har fylt ut et spørreskjema før klinisk vurdering hvor sosiodemografiske karakteristika, helsestatus, herunder komorbiditet og medisinbruk, symptomer, symptomdebut og -belastning, tidligere behandling for lipødem, familiehistorie og funksjon ble kartlagt. </a:t>
            </a:r>
            <a:endParaRPr lang="nb-NO" altLang="nb-NO"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61" name="Text Box 4" descr="Text field "/>
          <p:cNvSpPr txBox="1">
            <a:spLocks noChangeArrowheads="1"/>
          </p:cNvSpPr>
          <p:nvPr/>
        </p:nvSpPr>
        <p:spPr bwMode="auto">
          <a:xfrm>
            <a:off x="21451888" y="12568470"/>
            <a:ext cx="10236200" cy="794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lnSpc>
                <a:spcPct val="150000"/>
              </a:lnSpc>
              <a:spcBef>
                <a:spcPct val="50000"/>
              </a:spcBef>
            </a:pPr>
            <a:r>
              <a:rPr lang="nb-NO" altLang="nb-NO" sz="4400" b="1" dirty="0">
                <a:solidFill>
                  <a:schemeClr val="tx1">
                    <a:lumMod val="85000"/>
                    <a:lumOff val="15000"/>
                  </a:schemeClr>
                </a:solidFill>
                <a:latin typeface="Calibri" panose="020F0502020204030204" pitchFamily="34" charset="0"/>
                <a:cs typeface="Calibri" panose="020F0502020204030204" pitchFamily="34" charset="0"/>
              </a:rPr>
              <a:t>Resultater</a:t>
            </a:r>
            <a:endParaRPr lang="nb-NO" altLang="nb-NO" sz="4400"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lnSpc>
                <a:spcPct val="150000"/>
              </a:lnSpc>
              <a:spcBef>
                <a:spcPct val="50000"/>
              </a:spcBef>
            </a:pPr>
            <a:r>
              <a:rPr lang="nb-NO" altLang="nb-NO" sz="3600" dirty="0">
                <a:solidFill>
                  <a:schemeClr val="tx1">
                    <a:lumMod val="85000"/>
                    <a:lumOff val="15000"/>
                  </a:schemeClr>
                </a:solidFill>
                <a:latin typeface="Calibri" panose="020F0502020204030204" pitchFamily="34" charset="0"/>
                <a:cs typeface="Calibri" panose="020F0502020204030204" pitchFamily="34" charset="0"/>
              </a:rPr>
              <a:t>Gruppene var ulike ved rapportering om symptomdebut, arbeidssituasjon og problematisk kroppsfasong opplevd som et hovedproblem. Vi så også en tendens til at gruppene skilte seg fra hverandre når det kom til smertelokalisasjon. I all hovedsak rapporterte gruppene svært likt, også når det kom til smerteintensitet, symptombilde og om de har familiemedlemmer med lipødem. </a:t>
            </a:r>
          </a:p>
        </p:txBody>
      </p:sp>
      <p:sp>
        <p:nvSpPr>
          <p:cNvPr id="2063" name="Text Box 5" descr="Text field "/>
          <p:cNvSpPr txBox="1">
            <a:spLocks noChangeArrowheads="1"/>
          </p:cNvSpPr>
          <p:nvPr/>
        </p:nvSpPr>
        <p:spPr bwMode="auto">
          <a:xfrm>
            <a:off x="31696978" y="6310717"/>
            <a:ext cx="10151110" cy="843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50000"/>
              </a:lnSpc>
              <a:spcBef>
                <a:spcPts val="0"/>
              </a:spcBef>
              <a:spcAft>
                <a:spcPts val="1000"/>
              </a:spcAft>
              <a:buClrTx/>
              <a:buSzTx/>
              <a:buFontTx/>
              <a:buNone/>
              <a:tabLst/>
              <a:defRPr/>
            </a:pPr>
            <a:r>
              <a:rPr lang="nb-NO" altLang="nb-NO" sz="4400" b="1" dirty="0">
                <a:solidFill>
                  <a:srgbClr val="000000">
                    <a:lumMod val="85000"/>
                    <a:lumOff val="15000"/>
                  </a:srgbClr>
                </a:solidFill>
                <a:latin typeface="Calibri" panose="020F0502020204030204" pitchFamily="34" charset="0"/>
                <a:cs typeface="Calibri" panose="020F0502020204030204" pitchFamily="34" charset="0"/>
              </a:rPr>
              <a:t>Konklusjon</a:t>
            </a:r>
            <a:br>
              <a:rPr lang="nb-NO" altLang="nb-NO" sz="3600" b="1" dirty="0">
                <a:solidFill>
                  <a:srgbClr val="000000">
                    <a:lumMod val="85000"/>
                    <a:lumOff val="15000"/>
                  </a:srgbClr>
                </a:solidFill>
                <a:latin typeface="Calibri" panose="020F0502020204030204" pitchFamily="34" charset="0"/>
                <a:cs typeface="Calibri" panose="020F0502020204030204" pitchFamily="34" charset="0"/>
              </a:rPr>
            </a:br>
            <a:r>
              <a:rPr lang="nb-NO" altLang="nb-NO" sz="3600" dirty="0">
                <a:solidFill>
                  <a:srgbClr val="000000">
                    <a:lumMod val="85000"/>
                    <a:lumOff val="15000"/>
                  </a:srgbClr>
                </a:solidFill>
                <a:latin typeface="Calibri" panose="020F0502020204030204" pitchFamily="34" charset="0"/>
                <a:cs typeface="Calibri" panose="020F0502020204030204" pitchFamily="34" charset="0"/>
              </a:rPr>
              <a:t>Våre funn indikerer at pasientrapporterte data som benyttes i den nasjonale lipødemstudien i liten grad fanger opp om pasienten har lipødem. Spørreskjemaet vi benyttet er ikke utformet for å besvare spørsmålet om hvorvidt selvrapporterte pasientdata kan benyttes i diagnostikk av lipødem. Validerte skjema bør utarbeides for å undersøke om pasientrapporterte data kan ha diagnostisk verdi.</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5" name="References" descr="Field for references"/>
          <p:cNvSpPr txBox="1">
            <a:spLocks noChangeArrowheads="1"/>
          </p:cNvSpPr>
          <p:nvPr/>
        </p:nvSpPr>
        <p:spPr bwMode="auto">
          <a:xfrm>
            <a:off x="31926640" y="27079578"/>
            <a:ext cx="1022064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Referanser</a:t>
            </a:r>
            <a:endParaRPr kumimoji="0" lang="nb-NO" altLang="nb-NO" sz="14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342900" indent="-342900" algn="l">
              <a:buFont typeface="+mj-lt"/>
              <a:buAutoNum type="arabicPeriod"/>
            </a:pPr>
            <a:r>
              <a:rPr lang="nb-NO" sz="1400" b="0" i="0" dirty="0" err="1">
                <a:solidFill>
                  <a:srgbClr val="000000"/>
                </a:solidFill>
                <a:effectLst/>
                <a:latin typeface="Calibri" panose="020F0502020204030204" pitchFamily="34" charset="0"/>
                <a:cs typeface="Calibri" panose="020F0502020204030204" pitchFamily="34" charset="0"/>
              </a:rPr>
              <a:t>Halk</a:t>
            </a:r>
            <a:r>
              <a:rPr lang="nb-NO" sz="1400" b="0" i="0" dirty="0">
                <a:solidFill>
                  <a:srgbClr val="000000"/>
                </a:solidFill>
                <a:effectLst/>
                <a:latin typeface="Calibri" panose="020F0502020204030204" pitchFamily="34" charset="0"/>
                <a:cs typeface="Calibri" panose="020F0502020204030204" pitchFamily="34" charset="0"/>
              </a:rPr>
              <a:t> AB, </a:t>
            </a:r>
            <a:r>
              <a:rPr lang="nb-NO" sz="1400" b="0" i="0" dirty="0" err="1">
                <a:solidFill>
                  <a:srgbClr val="000000"/>
                </a:solidFill>
                <a:effectLst/>
                <a:latin typeface="Calibri" panose="020F0502020204030204" pitchFamily="34" charset="0"/>
                <a:cs typeface="Calibri" panose="020F0502020204030204" pitchFamily="34" charset="0"/>
              </a:rPr>
              <a:t>Damstra</a:t>
            </a:r>
            <a:r>
              <a:rPr lang="nb-NO" sz="1400" b="0" i="0" dirty="0">
                <a:solidFill>
                  <a:srgbClr val="000000"/>
                </a:solidFill>
                <a:effectLst/>
                <a:latin typeface="Calibri" panose="020F0502020204030204" pitchFamily="34" charset="0"/>
                <a:cs typeface="Calibri" panose="020F0502020204030204" pitchFamily="34" charset="0"/>
              </a:rPr>
              <a:t> RJ. First Dutch guidelines </a:t>
            </a:r>
            <a:r>
              <a:rPr lang="nb-NO" sz="1400" b="0" i="0" dirty="0" err="1">
                <a:solidFill>
                  <a:srgbClr val="000000"/>
                </a:solidFill>
                <a:effectLst/>
                <a:latin typeface="Calibri" panose="020F0502020204030204" pitchFamily="34" charset="0"/>
                <a:cs typeface="Calibri" panose="020F0502020204030204" pitchFamily="34" charset="0"/>
              </a:rPr>
              <a:t>on</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lipedema</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using</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the</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international</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classification</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of</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functioning</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disability</a:t>
            </a:r>
            <a:r>
              <a:rPr lang="nb-NO" sz="1400" b="0" i="0" dirty="0">
                <a:solidFill>
                  <a:srgbClr val="000000"/>
                </a:solidFill>
                <a:effectLst/>
                <a:latin typeface="Calibri" panose="020F0502020204030204" pitchFamily="34" charset="0"/>
                <a:cs typeface="Calibri" panose="020F0502020204030204" pitchFamily="34" charset="0"/>
              </a:rPr>
              <a:t> and </a:t>
            </a:r>
            <a:r>
              <a:rPr lang="nb-NO" sz="1400" b="0" i="0" dirty="0" err="1">
                <a:solidFill>
                  <a:srgbClr val="000000"/>
                </a:solidFill>
                <a:effectLst/>
                <a:latin typeface="Calibri" panose="020F0502020204030204" pitchFamily="34" charset="0"/>
                <a:cs typeface="Calibri" panose="020F0502020204030204" pitchFamily="34" charset="0"/>
              </a:rPr>
              <a:t>health</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Phlebology</a:t>
            </a:r>
            <a:r>
              <a:rPr lang="nb-NO" sz="1400" b="0" i="0" dirty="0">
                <a:solidFill>
                  <a:srgbClr val="000000"/>
                </a:solidFill>
                <a:effectLst/>
                <a:latin typeface="Calibri" panose="020F0502020204030204" pitchFamily="34" charset="0"/>
                <a:cs typeface="Calibri" panose="020F0502020204030204" pitchFamily="34" charset="0"/>
              </a:rPr>
              <a:t>. 2017;32(3):152-9.</a:t>
            </a:r>
          </a:p>
          <a:p>
            <a:pPr marL="342900" indent="-342900" algn="l">
              <a:buFont typeface="+mj-lt"/>
              <a:buAutoNum type="arabicPeriod"/>
            </a:pPr>
            <a:r>
              <a:rPr lang="nb-NO" sz="1400" b="0" i="0" dirty="0" err="1">
                <a:solidFill>
                  <a:srgbClr val="000000"/>
                </a:solidFill>
                <a:effectLst/>
                <a:latin typeface="Calibri" panose="020F0502020204030204" pitchFamily="34" charset="0"/>
                <a:cs typeface="Calibri" panose="020F0502020204030204" pitchFamily="34" charset="0"/>
              </a:rPr>
              <a:t>Romeijn</a:t>
            </a:r>
            <a:r>
              <a:rPr lang="nb-NO" sz="1400" b="0" i="0" dirty="0">
                <a:solidFill>
                  <a:srgbClr val="000000"/>
                </a:solidFill>
                <a:effectLst/>
                <a:latin typeface="Calibri" panose="020F0502020204030204" pitchFamily="34" charset="0"/>
                <a:cs typeface="Calibri" panose="020F0502020204030204" pitchFamily="34" charset="0"/>
              </a:rPr>
              <a:t> JRM, de </a:t>
            </a:r>
            <a:r>
              <a:rPr lang="nb-NO" sz="1400" b="0" i="0" dirty="0" err="1">
                <a:solidFill>
                  <a:srgbClr val="000000"/>
                </a:solidFill>
                <a:effectLst/>
                <a:latin typeface="Calibri" panose="020F0502020204030204" pitchFamily="34" charset="0"/>
                <a:cs typeface="Calibri" panose="020F0502020204030204" pitchFamily="34" charset="0"/>
              </a:rPr>
              <a:t>Rooij</a:t>
            </a:r>
            <a:r>
              <a:rPr lang="nb-NO" sz="1400" b="0" i="0" dirty="0">
                <a:solidFill>
                  <a:srgbClr val="000000"/>
                </a:solidFill>
                <a:effectLst/>
                <a:latin typeface="Calibri" panose="020F0502020204030204" pitchFamily="34" charset="0"/>
                <a:cs typeface="Calibri" panose="020F0502020204030204" pitchFamily="34" charset="0"/>
              </a:rPr>
              <a:t> MJM, Janssen L, Martens H. Exploration </a:t>
            </a:r>
            <a:r>
              <a:rPr lang="nb-NO" sz="1400" b="0" i="0" dirty="0" err="1">
                <a:solidFill>
                  <a:srgbClr val="000000"/>
                </a:solidFill>
                <a:effectLst/>
                <a:latin typeface="Calibri" panose="020F0502020204030204" pitchFamily="34" charset="0"/>
                <a:cs typeface="Calibri" panose="020F0502020204030204" pitchFamily="34" charset="0"/>
              </a:rPr>
              <a:t>of</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Patient</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Characteristics</a:t>
            </a:r>
            <a:r>
              <a:rPr lang="nb-NO" sz="1400" b="0" i="0" dirty="0">
                <a:solidFill>
                  <a:srgbClr val="000000"/>
                </a:solidFill>
                <a:effectLst/>
                <a:latin typeface="Calibri" panose="020F0502020204030204" pitchFamily="34" charset="0"/>
                <a:cs typeface="Calibri" panose="020F0502020204030204" pitchFamily="34" charset="0"/>
              </a:rPr>
              <a:t> and </a:t>
            </a:r>
            <a:r>
              <a:rPr lang="nb-NO" sz="1400" b="0" i="0" dirty="0" err="1">
                <a:solidFill>
                  <a:srgbClr val="000000"/>
                </a:solidFill>
                <a:effectLst/>
                <a:latin typeface="Calibri" panose="020F0502020204030204" pitchFamily="34" charset="0"/>
                <a:cs typeface="Calibri" panose="020F0502020204030204" pitchFamily="34" charset="0"/>
              </a:rPr>
              <a:t>Quality</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of</a:t>
            </a:r>
            <a:r>
              <a:rPr lang="nb-NO" sz="1400" b="0" i="0" dirty="0">
                <a:solidFill>
                  <a:srgbClr val="000000"/>
                </a:solidFill>
                <a:effectLst/>
                <a:latin typeface="Calibri" panose="020F0502020204030204" pitchFamily="34" charset="0"/>
                <a:cs typeface="Calibri" panose="020F0502020204030204" pitchFamily="34" charset="0"/>
              </a:rPr>
              <a:t> Life in </a:t>
            </a:r>
            <a:r>
              <a:rPr lang="nb-NO" sz="1400" b="0" i="0" dirty="0" err="1">
                <a:solidFill>
                  <a:srgbClr val="000000"/>
                </a:solidFill>
                <a:effectLst/>
                <a:latin typeface="Calibri" panose="020F0502020204030204" pitchFamily="34" charset="0"/>
                <a:cs typeface="Calibri" panose="020F0502020204030204" pitchFamily="34" charset="0"/>
              </a:rPr>
              <a:t>Patients</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with</a:t>
            </a:r>
            <a:r>
              <a:rPr lang="nb-NO" sz="1400" b="0" i="0" dirty="0">
                <a:solidFill>
                  <a:srgbClr val="000000"/>
                </a:solidFill>
                <a:effectLst/>
                <a:latin typeface="Calibri" panose="020F0502020204030204" pitchFamily="34" charset="0"/>
                <a:cs typeface="Calibri" panose="020F0502020204030204" pitchFamily="34" charset="0"/>
              </a:rPr>
              <a:t> Lipoedema Using a Survey. </a:t>
            </a:r>
            <a:r>
              <a:rPr lang="nb-NO" sz="1400" b="0" i="0" dirty="0" err="1">
                <a:solidFill>
                  <a:srgbClr val="000000"/>
                </a:solidFill>
                <a:effectLst/>
                <a:latin typeface="Calibri" panose="020F0502020204030204" pitchFamily="34" charset="0"/>
                <a:cs typeface="Calibri" panose="020F0502020204030204" pitchFamily="34" charset="0"/>
              </a:rPr>
              <a:t>Dermatology</a:t>
            </a:r>
            <a:r>
              <a:rPr lang="nb-NO" sz="1400" b="0" i="0" dirty="0">
                <a:solidFill>
                  <a:srgbClr val="000000"/>
                </a:solidFill>
                <a:effectLst/>
                <a:latin typeface="Calibri" panose="020F0502020204030204" pitchFamily="34" charset="0"/>
                <a:cs typeface="Calibri" panose="020F0502020204030204" pitchFamily="34" charset="0"/>
              </a:rPr>
              <a:t> and </a:t>
            </a:r>
            <a:r>
              <a:rPr lang="nb-NO" sz="1400" b="0" i="0" dirty="0" err="1">
                <a:solidFill>
                  <a:srgbClr val="000000"/>
                </a:solidFill>
                <a:effectLst/>
                <a:latin typeface="Calibri" panose="020F0502020204030204" pitchFamily="34" charset="0"/>
                <a:cs typeface="Calibri" panose="020F0502020204030204" pitchFamily="34" charset="0"/>
              </a:rPr>
              <a:t>Therapy</a:t>
            </a:r>
            <a:r>
              <a:rPr lang="nb-NO" sz="1400" b="0" i="0" dirty="0">
                <a:solidFill>
                  <a:srgbClr val="000000"/>
                </a:solidFill>
                <a:effectLst/>
                <a:latin typeface="Calibri" panose="020F0502020204030204" pitchFamily="34" charset="0"/>
                <a:cs typeface="Calibri" panose="020F0502020204030204" pitchFamily="34" charset="0"/>
              </a:rPr>
              <a:t>. 2018;8(2):303-11.</a:t>
            </a:r>
          </a:p>
          <a:p>
            <a:pPr marL="342900" indent="-342900" algn="l">
              <a:buFont typeface="+mj-lt"/>
              <a:buAutoNum type="arabicPeriod"/>
            </a:pPr>
            <a:r>
              <a:rPr lang="nb-NO" sz="1400" b="0" i="0" dirty="0">
                <a:solidFill>
                  <a:srgbClr val="000000"/>
                </a:solidFill>
                <a:effectLst/>
                <a:latin typeface="Calibri" panose="020F0502020204030204" pitchFamily="34" charset="0"/>
                <a:cs typeface="Calibri" panose="020F0502020204030204" pitchFamily="34" charset="0"/>
              </a:rPr>
              <a:t>Dudek JE, </a:t>
            </a:r>
            <a:r>
              <a:rPr lang="nb-NO" sz="1400" b="0" i="0" dirty="0" err="1">
                <a:solidFill>
                  <a:srgbClr val="000000"/>
                </a:solidFill>
                <a:effectLst/>
                <a:latin typeface="Calibri" panose="020F0502020204030204" pitchFamily="34" charset="0"/>
                <a:cs typeface="Calibri" panose="020F0502020204030204" pitchFamily="34" charset="0"/>
              </a:rPr>
              <a:t>Białaszek</a:t>
            </a:r>
            <a:r>
              <a:rPr lang="nb-NO" sz="1400" b="0" i="0" dirty="0">
                <a:solidFill>
                  <a:srgbClr val="000000"/>
                </a:solidFill>
                <a:effectLst/>
                <a:latin typeface="Calibri" panose="020F0502020204030204" pitchFamily="34" charset="0"/>
                <a:cs typeface="Calibri" panose="020F0502020204030204" pitchFamily="34" charset="0"/>
              </a:rPr>
              <a:t> W, Gabriel M. </a:t>
            </a:r>
            <a:r>
              <a:rPr lang="nb-NO" sz="1400" b="0" i="0" dirty="0" err="1">
                <a:solidFill>
                  <a:srgbClr val="000000"/>
                </a:solidFill>
                <a:effectLst/>
                <a:latin typeface="Calibri" panose="020F0502020204030204" pitchFamily="34" charset="0"/>
                <a:cs typeface="Calibri" panose="020F0502020204030204" pitchFamily="34" charset="0"/>
              </a:rPr>
              <a:t>Quality</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of</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life</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its</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factors</a:t>
            </a:r>
            <a:r>
              <a:rPr lang="nb-NO" sz="1400" b="0" i="0" dirty="0">
                <a:solidFill>
                  <a:srgbClr val="000000"/>
                </a:solidFill>
                <a:effectLst/>
                <a:latin typeface="Calibri" panose="020F0502020204030204" pitchFamily="34" charset="0"/>
                <a:cs typeface="Calibri" panose="020F0502020204030204" pitchFamily="34" charset="0"/>
              </a:rPr>
              <a:t>, and </a:t>
            </a:r>
            <a:r>
              <a:rPr lang="nb-NO" sz="1400" b="0" i="0" dirty="0" err="1">
                <a:solidFill>
                  <a:srgbClr val="000000"/>
                </a:solidFill>
                <a:effectLst/>
                <a:latin typeface="Calibri" panose="020F0502020204030204" pitchFamily="34" charset="0"/>
                <a:cs typeface="Calibri" panose="020F0502020204030204" pitchFamily="34" charset="0"/>
              </a:rPr>
              <a:t>sociodemographic</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characteristics</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of</a:t>
            </a:r>
            <a:r>
              <a:rPr lang="nb-NO" sz="1400" b="0" i="0" dirty="0">
                <a:solidFill>
                  <a:srgbClr val="000000"/>
                </a:solidFill>
                <a:effectLst/>
                <a:latin typeface="Calibri" panose="020F0502020204030204" pitchFamily="34" charset="0"/>
                <a:cs typeface="Calibri" panose="020F0502020204030204" pitchFamily="34" charset="0"/>
              </a:rPr>
              <a:t> Polish </a:t>
            </a:r>
            <a:r>
              <a:rPr lang="nb-NO" sz="1400" b="0" i="0" dirty="0" err="1">
                <a:solidFill>
                  <a:srgbClr val="000000"/>
                </a:solidFill>
                <a:effectLst/>
                <a:latin typeface="Calibri" panose="020F0502020204030204" pitchFamily="34" charset="0"/>
                <a:cs typeface="Calibri" panose="020F0502020204030204" pitchFamily="34" charset="0"/>
              </a:rPr>
              <a:t>women</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with</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lipedema</a:t>
            </a:r>
            <a:r>
              <a:rPr lang="nb-NO" sz="1400" b="0" i="0" dirty="0">
                <a:solidFill>
                  <a:srgbClr val="000000"/>
                </a:solidFill>
                <a:effectLst/>
                <a:latin typeface="Calibri" panose="020F0502020204030204" pitchFamily="34" charset="0"/>
                <a:cs typeface="Calibri" panose="020F0502020204030204" pitchFamily="34" charset="0"/>
              </a:rPr>
              <a:t>. BMC </a:t>
            </a:r>
            <a:r>
              <a:rPr lang="nb-NO" sz="1400" b="0" i="0" dirty="0" err="1">
                <a:solidFill>
                  <a:srgbClr val="000000"/>
                </a:solidFill>
                <a:effectLst/>
                <a:latin typeface="Calibri" panose="020F0502020204030204" pitchFamily="34" charset="0"/>
                <a:cs typeface="Calibri" panose="020F0502020204030204" pitchFamily="34" charset="0"/>
              </a:rPr>
              <a:t>Womens</a:t>
            </a:r>
            <a:r>
              <a:rPr lang="nb-NO" sz="1400" b="0" i="0" dirty="0">
                <a:solidFill>
                  <a:srgbClr val="000000"/>
                </a:solidFill>
                <a:effectLst/>
                <a:latin typeface="Calibri" panose="020F0502020204030204" pitchFamily="34" charset="0"/>
                <a:cs typeface="Calibri" panose="020F0502020204030204" pitchFamily="34" charset="0"/>
              </a:rPr>
              <a:t> Health. 2021;21(1):27.</a:t>
            </a:r>
          </a:p>
          <a:p>
            <a:pPr marL="342900" indent="-342900" algn="l">
              <a:buFont typeface="+mj-lt"/>
              <a:buAutoNum type="arabicPeriod"/>
            </a:pPr>
            <a:r>
              <a:rPr lang="nb-NO" sz="1400" dirty="0">
                <a:solidFill>
                  <a:srgbClr val="000000"/>
                </a:solidFill>
                <a:latin typeface="Calibri" panose="020F0502020204030204" pitchFamily="34" charset="0"/>
                <a:cs typeface="Calibri" panose="020F0502020204030204" pitchFamily="34" charset="0"/>
              </a:rPr>
              <a:t>Figur 1 og 2: </a:t>
            </a:r>
            <a:r>
              <a:rPr lang="nb-NO" sz="1400" b="0" i="0" dirty="0">
                <a:solidFill>
                  <a:srgbClr val="000000"/>
                </a:solidFill>
                <a:effectLst/>
                <a:latin typeface="Calibri" panose="020F0502020204030204" pitchFamily="34" charset="0"/>
                <a:cs typeface="Calibri" panose="020F0502020204030204" pitchFamily="34" charset="0"/>
              </a:rPr>
              <a:t>Kruppa P, </a:t>
            </a:r>
            <a:r>
              <a:rPr lang="nb-NO" sz="1400" b="0" i="0" dirty="0" err="1">
                <a:solidFill>
                  <a:srgbClr val="000000"/>
                </a:solidFill>
                <a:effectLst/>
                <a:latin typeface="Calibri" panose="020F0502020204030204" pitchFamily="34" charset="0"/>
                <a:cs typeface="Calibri" panose="020F0502020204030204" pitchFamily="34" charset="0"/>
              </a:rPr>
              <a:t>Georgiou</a:t>
            </a:r>
            <a:r>
              <a:rPr lang="nb-NO" sz="1400" b="0" i="0" dirty="0">
                <a:solidFill>
                  <a:srgbClr val="000000"/>
                </a:solidFill>
                <a:effectLst/>
                <a:latin typeface="Calibri" panose="020F0502020204030204" pitchFamily="34" charset="0"/>
                <a:cs typeface="Calibri" panose="020F0502020204030204" pitchFamily="34" charset="0"/>
              </a:rPr>
              <a:t> I, Biermann N, </a:t>
            </a:r>
            <a:r>
              <a:rPr lang="nb-NO" sz="1400" b="0" i="0" dirty="0" err="1">
                <a:solidFill>
                  <a:srgbClr val="000000"/>
                </a:solidFill>
                <a:effectLst/>
                <a:latin typeface="Calibri" panose="020F0502020204030204" pitchFamily="34" charset="0"/>
                <a:cs typeface="Calibri" panose="020F0502020204030204" pitchFamily="34" charset="0"/>
              </a:rPr>
              <a:t>Prantl</a:t>
            </a:r>
            <a:r>
              <a:rPr lang="nb-NO" sz="1400" b="0" i="0" dirty="0">
                <a:solidFill>
                  <a:srgbClr val="000000"/>
                </a:solidFill>
                <a:effectLst/>
                <a:latin typeface="Calibri" panose="020F0502020204030204" pitchFamily="34" charset="0"/>
                <a:cs typeface="Calibri" panose="020F0502020204030204" pitchFamily="34" charset="0"/>
              </a:rPr>
              <a:t> L, Klein-</a:t>
            </a:r>
            <a:r>
              <a:rPr lang="nb-NO" sz="1400" b="0" i="0" dirty="0" err="1">
                <a:solidFill>
                  <a:srgbClr val="000000"/>
                </a:solidFill>
                <a:effectLst/>
                <a:latin typeface="Calibri" panose="020F0502020204030204" pitchFamily="34" charset="0"/>
                <a:cs typeface="Calibri" panose="020F0502020204030204" pitchFamily="34" charset="0"/>
              </a:rPr>
              <a:t>Weigel</a:t>
            </a:r>
            <a:r>
              <a:rPr lang="nb-NO" sz="1400" b="0" i="0" dirty="0">
                <a:solidFill>
                  <a:srgbClr val="000000"/>
                </a:solidFill>
                <a:effectLst/>
                <a:latin typeface="Calibri" panose="020F0502020204030204" pitchFamily="34" charset="0"/>
                <a:cs typeface="Calibri" panose="020F0502020204030204" pitchFamily="34" charset="0"/>
              </a:rPr>
              <a:t> P, </a:t>
            </a:r>
            <a:r>
              <a:rPr lang="nb-NO" sz="1400" b="0" i="0" dirty="0" err="1">
                <a:solidFill>
                  <a:srgbClr val="000000"/>
                </a:solidFill>
                <a:effectLst/>
                <a:latin typeface="Calibri" panose="020F0502020204030204" pitchFamily="34" charset="0"/>
                <a:cs typeface="Calibri" panose="020F0502020204030204" pitchFamily="34" charset="0"/>
              </a:rPr>
              <a:t>Ghods</a:t>
            </a:r>
            <a:r>
              <a:rPr lang="nb-NO" sz="1400" b="0" i="0" dirty="0">
                <a:solidFill>
                  <a:srgbClr val="000000"/>
                </a:solidFill>
                <a:effectLst/>
                <a:latin typeface="Calibri" panose="020F0502020204030204" pitchFamily="34" charset="0"/>
                <a:cs typeface="Calibri" panose="020F0502020204030204" pitchFamily="34" charset="0"/>
              </a:rPr>
              <a:t> M. </a:t>
            </a:r>
            <a:r>
              <a:rPr lang="nb-NO" sz="1400" b="0" i="0" dirty="0" err="1">
                <a:solidFill>
                  <a:srgbClr val="000000"/>
                </a:solidFill>
                <a:effectLst/>
                <a:latin typeface="Calibri" panose="020F0502020204030204" pitchFamily="34" charset="0"/>
                <a:cs typeface="Calibri" panose="020F0502020204030204" pitchFamily="34" charset="0"/>
              </a:rPr>
              <a:t>Lipedema-Pathogenesis</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Diagnosis</a:t>
            </a:r>
            <a:r>
              <a:rPr lang="nb-NO" sz="1400" b="0" i="0" dirty="0">
                <a:solidFill>
                  <a:srgbClr val="000000"/>
                </a:solidFill>
                <a:effectLst/>
                <a:latin typeface="Calibri" panose="020F0502020204030204" pitchFamily="34" charset="0"/>
                <a:cs typeface="Calibri" panose="020F0502020204030204" pitchFamily="34" charset="0"/>
              </a:rPr>
              <a:t>, and </a:t>
            </a:r>
            <a:r>
              <a:rPr lang="nb-NO" sz="1400" b="0" i="0" dirty="0" err="1">
                <a:solidFill>
                  <a:srgbClr val="000000"/>
                </a:solidFill>
                <a:effectLst/>
                <a:latin typeface="Calibri" panose="020F0502020204030204" pitchFamily="34" charset="0"/>
                <a:cs typeface="Calibri" panose="020F0502020204030204" pitchFamily="34" charset="0"/>
              </a:rPr>
              <a:t>Treatment</a:t>
            </a:r>
            <a:r>
              <a:rPr lang="nb-NO" sz="1400" b="0" i="0" dirty="0">
                <a:solidFill>
                  <a:srgbClr val="000000"/>
                </a:solidFill>
                <a:effectLst/>
                <a:latin typeface="Calibri" panose="020F0502020204030204" pitchFamily="34" charset="0"/>
                <a:cs typeface="Calibri" panose="020F0502020204030204" pitchFamily="34" charset="0"/>
              </a:rPr>
              <a:t> Options. </a:t>
            </a:r>
            <a:r>
              <a:rPr lang="nb-NO" sz="1400" b="0" i="0" dirty="0" err="1">
                <a:solidFill>
                  <a:srgbClr val="000000"/>
                </a:solidFill>
                <a:effectLst/>
                <a:latin typeface="Calibri" panose="020F0502020204030204" pitchFamily="34" charset="0"/>
                <a:cs typeface="Calibri" panose="020F0502020204030204" pitchFamily="34" charset="0"/>
              </a:rPr>
              <a:t>Dtsch</a:t>
            </a:r>
            <a:r>
              <a:rPr lang="nb-NO" sz="1400" b="0" i="0" dirty="0">
                <a:solidFill>
                  <a:srgbClr val="000000"/>
                </a:solidFill>
                <a:effectLst/>
                <a:latin typeface="Calibri" panose="020F0502020204030204" pitchFamily="34" charset="0"/>
                <a:cs typeface="Calibri" panose="020F0502020204030204" pitchFamily="34" charset="0"/>
              </a:rPr>
              <a:t> </a:t>
            </a:r>
            <a:r>
              <a:rPr lang="nb-NO" sz="1400" b="0" i="0" dirty="0" err="1">
                <a:solidFill>
                  <a:srgbClr val="000000"/>
                </a:solidFill>
                <a:effectLst/>
                <a:latin typeface="Calibri" panose="020F0502020204030204" pitchFamily="34" charset="0"/>
                <a:cs typeface="Calibri" panose="020F0502020204030204" pitchFamily="34" charset="0"/>
              </a:rPr>
              <a:t>Arztebl</a:t>
            </a:r>
            <a:r>
              <a:rPr lang="nb-NO" sz="1400" b="0" i="0" dirty="0">
                <a:solidFill>
                  <a:srgbClr val="000000"/>
                </a:solidFill>
                <a:effectLst/>
                <a:latin typeface="Calibri" panose="020F0502020204030204" pitchFamily="34" charset="0"/>
                <a:cs typeface="Calibri" panose="020F0502020204030204" pitchFamily="34" charset="0"/>
              </a:rPr>
              <a:t> Int. 2020;117(22-23):396-403.</a:t>
            </a:r>
          </a:p>
          <a:p>
            <a:pPr marL="342900" indent="-342900" algn="l">
              <a:buFont typeface="+mj-lt"/>
              <a:buAutoNum type="arabicPeriod"/>
            </a:pPr>
            <a:r>
              <a:rPr kumimoji="0" lang="nb-NO" altLang="nb-NO" sz="1400" u="none" strike="noStrike" kern="1200" cap="none" spc="0" normalizeH="0" baseline="0" noProof="0" dirty="0">
                <a:ln>
                  <a:noFill/>
                </a:ln>
                <a:solidFill>
                  <a:srgbClr val="000000"/>
                </a:solidFill>
                <a:uLnTx/>
                <a:uFillTx/>
                <a:latin typeface="Calibri" panose="020F0502020204030204" pitchFamily="34" charset="0"/>
                <a:cs typeface="Calibri" panose="020F0502020204030204" pitchFamily="34" charset="0"/>
              </a:rPr>
              <a:t>Illustrasjon: </a:t>
            </a:r>
            <a:r>
              <a:rPr lang="nb-NO" altLang="nb-NO" sz="1400" dirty="0">
                <a:solidFill>
                  <a:srgbClr val="000000"/>
                </a:solidFill>
                <a:latin typeface="Calibri" panose="020F0502020204030204" pitchFamily="34" charset="0"/>
                <a:cs typeface="Calibri" panose="020F0502020204030204" pitchFamily="34" charset="0"/>
              </a:rPr>
              <a:t>Hentet fra norsk lymfødem og lipødemforbund (</a:t>
            </a:r>
            <a:r>
              <a:rPr lang="nb-NO" altLang="nb-NO" sz="1400" dirty="0">
                <a:solidFill>
                  <a:srgbClr val="000000"/>
                </a:solidFill>
                <a:latin typeface="Calibri" panose="020F0502020204030204" pitchFamily="34" charset="0"/>
                <a:cs typeface="Calibri" panose="020F0502020204030204" pitchFamily="34" charset="0"/>
                <a:hlinkClick r:id="rId6"/>
              </a:rPr>
              <a:t>www.nllf.no</a:t>
            </a:r>
            <a:r>
              <a:rPr lang="nb-NO" altLang="nb-NO" sz="1400" dirty="0">
                <a:solidFill>
                  <a:srgbClr val="000000"/>
                </a:solidFill>
                <a:latin typeface="Calibri" panose="020F0502020204030204" pitchFamily="34" charset="0"/>
                <a:cs typeface="Calibri" panose="020F0502020204030204" pitchFamily="34" charset="0"/>
              </a:rPr>
              <a:t>) </a:t>
            </a:r>
            <a:endParaRPr kumimoji="0" lang="nb-NO" altLang="nb-NO" sz="14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066" name="Acknowledgements" descr="Field for acknowledgements"/>
          <p:cNvSpPr txBox="1">
            <a:spLocks noChangeArrowheads="1"/>
          </p:cNvSpPr>
          <p:nvPr/>
        </p:nvSpPr>
        <p:spPr bwMode="auto">
          <a:xfrm>
            <a:off x="31930250" y="24953229"/>
            <a:ext cx="101098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Takk </a:t>
            </a:r>
            <a:endParaRPr lang="nb-NO" altLang="nb-NO" sz="2800" b="1" u="sng"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b-NO" altLang="nb-NO" sz="2800" dirty="0">
                <a:solidFill>
                  <a:srgbClr val="000000">
                    <a:lumMod val="85000"/>
                    <a:lumOff val="15000"/>
                  </a:srgbClr>
                </a:solidFill>
                <a:latin typeface="Calibri" panose="020F0502020204030204" pitchFamily="34" charset="0"/>
                <a:cs typeface="Calibri" panose="020F0502020204030204" pitchFamily="34" charset="0"/>
              </a:rPr>
              <a:t>Takk til våre gode veiledere Hildur Skuladottir og Aslaug Drotningsvik</a:t>
            </a:r>
            <a:endParaRPr lang="en-GB" altLang="nb-NO" sz="2200" dirty="0">
              <a:solidFill>
                <a:srgbClr val="000000">
                  <a:lumMod val="85000"/>
                  <a:lumOff val="15000"/>
                </a:srgbClr>
              </a:solidFill>
              <a:latin typeface="Calibri" panose="020F0502020204030204" pitchFamily="34" charset="0"/>
              <a:cs typeface="Calibri" panose="020F0502020204030204" pitchFamily="34" charset="0"/>
            </a:endParaRPr>
          </a:p>
        </p:txBody>
      </p:sp>
      <p:sp>
        <p:nvSpPr>
          <p:cNvPr id="3" name="TekstSylinder 2">
            <a:extLst>
              <a:ext uri="{FF2B5EF4-FFF2-40B4-BE49-F238E27FC236}">
                <a16:creationId xmlns:a16="http://schemas.microsoft.com/office/drawing/2014/main" id="{BCC2D0D7-7079-D120-32EE-0D7A863B3439}"/>
              </a:ext>
            </a:extLst>
          </p:cNvPr>
          <p:cNvSpPr txBox="1"/>
          <p:nvPr/>
        </p:nvSpPr>
        <p:spPr>
          <a:xfrm>
            <a:off x="25211314" y="18288000"/>
            <a:ext cx="184731" cy="584775"/>
          </a:xfrm>
          <a:prstGeom prst="rect">
            <a:avLst/>
          </a:prstGeom>
          <a:noFill/>
        </p:spPr>
        <p:txBody>
          <a:bodyPr wrap="none" rtlCol="0">
            <a:spAutoFit/>
          </a:bodyPr>
          <a:lstStyle/>
          <a:p>
            <a:endParaRPr lang="nb-NO" dirty="0"/>
          </a:p>
        </p:txBody>
      </p:sp>
      <p:pic>
        <p:nvPicPr>
          <p:cNvPr id="1026" name="Picture 2">
            <a:extLst>
              <a:ext uri="{FF2B5EF4-FFF2-40B4-BE49-F238E27FC236}">
                <a16:creationId xmlns:a16="http://schemas.microsoft.com/office/drawing/2014/main" id="{083A9FD5-9371-8A41-D536-6B294E22FE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2536" y="20152379"/>
            <a:ext cx="9913301" cy="442210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4E5ACA-C791-24E6-2E46-FF466B20BC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8088" y="15228895"/>
            <a:ext cx="9937749" cy="4609573"/>
          </a:xfrm>
          <a:prstGeom prst="rect">
            <a:avLst/>
          </a:prstGeom>
          <a:gradFill>
            <a:gsLst>
              <a:gs pos="0">
                <a:schemeClr val="accent1">
                  <a:lumMod val="0"/>
                  <a:lumOff val="10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chemeClr val="accent1">
                <a:alpha val="0"/>
              </a:schemeClr>
            </a:glow>
          </a:effectLst>
        </p:spPr>
      </p:pic>
      <p:pic>
        <p:nvPicPr>
          <p:cNvPr id="1030" name="Picture 6">
            <a:extLst>
              <a:ext uri="{FF2B5EF4-FFF2-40B4-BE49-F238E27FC236}">
                <a16:creationId xmlns:a16="http://schemas.microsoft.com/office/drawing/2014/main" id="{F7BD047C-7ACC-27B0-5310-2CB77EC62DCB}"/>
              </a:ext>
            </a:extLst>
          </p:cNvPr>
          <p:cNvPicPr>
            <a:picLocks noChangeAspect="1" noChangeArrowheads="1"/>
          </p:cNvPicPr>
          <p:nvPr/>
        </p:nvPicPr>
        <p:blipFill>
          <a:blip r:embed="rId9">
            <a:alphaModFix/>
            <a:extLst>
              <a:ext uri="{BEBA8EAE-BF5A-486C-A8C5-ECC9F3942E4B}">
                <a14:imgProps xmlns:a14="http://schemas.microsoft.com/office/drawing/2010/main">
                  <a14:imgLayer r:embed="rId10">
                    <a14:imgEffect>
                      <a14:colorTemperature colorTemp="9831"/>
                    </a14:imgEffect>
                    <a14:imgEffect>
                      <a14:saturation sat="99000"/>
                    </a14:imgEffect>
                  </a14:imgLayer>
                </a14:imgProps>
              </a:ext>
              <a:ext uri="{28A0092B-C50C-407E-A947-70E740481C1C}">
                <a14:useLocalDpi xmlns:a14="http://schemas.microsoft.com/office/drawing/2010/main" val="0"/>
              </a:ext>
            </a:extLst>
          </a:blip>
          <a:srcRect/>
          <a:stretch>
            <a:fillRect/>
          </a:stretch>
        </p:blipFill>
        <p:spPr bwMode="auto">
          <a:xfrm>
            <a:off x="13135170" y="6047611"/>
            <a:ext cx="15942797" cy="6492330"/>
          </a:xfrm>
          <a:prstGeom prst="rect">
            <a:avLst/>
          </a:prstGeom>
          <a:noFill/>
          <a:effectLst>
            <a:glow rad="127000">
              <a:srgbClr val="FFAA79">
                <a:alpha val="0"/>
              </a:srgbClr>
            </a:glow>
            <a:reflection stA="0" endPos="65000" dist="50800" dir="5400000" sy="-100000" algn="bl" rotWithShape="0"/>
          </a:effectLst>
          <a:scene3d>
            <a:camera prst="orthographicFront"/>
            <a:lightRig rig="threePt" dir="t"/>
          </a:scene3d>
          <a:sp3d contourW="12700">
            <a:contourClr>
              <a:srgbClr val="FEF9F1"/>
            </a:contourClr>
          </a:sp3d>
        </p:spPr>
      </p:pic>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15598</TotalTime>
  <Words>593</Words>
  <Application>Microsoft Macintosh PowerPoint</Application>
  <PresentationFormat>Egendefinert</PresentationFormat>
  <Paragraphs>22</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Ina Walde Ekerhovd</cp:lastModifiedBy>
  <cp:revision>161</cp:revision>
  <cp:lastPrinted>2016-05-27T08:05:21Z</cp:lastPrinted>
  <dcterms:created xsi:type="dcterms:W3CDTF">2006-11-02T13:18:58Z</dcterms:created>
  <dcterms:modified xsi:type="dcterms:W3CDTF">2024-11-13T11:03:41Z</dcterms:modified>
</cp:coreProperties>
</file>