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20104100" cy="14224000"/>
  <p:notesSz cx="20104100" cy="1422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409440"/>
            <a:ext cx="17088486" cy="2987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7965440"/>
            <a:ext cx="14072870" cy="3556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05205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10353611" y="3271520"/>
            <a:ext cx="8745284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2644083"/>
            <a:ext cx="20104100" cy="11577320"/>
          </a:xfrm>
          <a:custGeom>
            <a:avLst/>
            <a:gdLst/>
            <a:ahLst/>
            <a:cxnLst/>
            <a:rect l="l" t="t" r="r" b="b"/>
            <a:pathLst>
              <a:path w="20104100" h="11577319">
                <a:moveTo>
                  <a:pt x="20104099" y="11577302"/>
                </a:moveTo>
                <a:lnTo>
                  <a:pt x="20104099" y="0"/>
                </a:lnTo>
                <a:lnTo>
                  <a:pt x="0" y="0"/>
                </a:lnTo>
                <a:lnTo>
                  <a:pt x="0" y="11577302"/>
                </a:lnTo>
                <a:lnTo>
                  <a:pt x="20104099" y="11577302"/>
                </a:lnTo>
                <a:close/>
              </a:path>
            </a:pathLst>
          </a:custGeom>
          <a:solidFill>
            <a:srgbClr val="FDF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0" y="0"/>
            <a:ext cx="20104100" cy="2630805"/>
          </a:xfrm>
          <a:custGeom>
            <a:avLst/>
            <a:gdLst/>
            <a:ahLst/>
            <a:cxnLst/>
            <a:rect l="l" t="t" r="r" b="b"/>
            <a:pathLst>
              <a:path w="20104100" h="2630805">
                <a:moveTo>
                  <a:pt x="0" y="2630621"/>
                </a:moveTo>
                <a:lnTo>
                  <a:pt x="20104099" y="2630621"/>
                </a:lnTo>
                <a:lnTo>
                  <a:pt x="20104099" y="0"/>
                </a:lnTo>
                <a:lnTo>
                  <a:pt x="0" y="0"/>
                </a:lnTo>
                <a:lnTo>
                  <a:pt x="0" y="2630621"/>
                </a:lnTo>
                <a:close/>
              </a:path>
            </a:pathLst>
          </a:custGeom>
          <a:solidFill>
            <a:srgbClr val="761A1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1555179" y="13358903"/>
            <a:ext cx="3681291" cy="17037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559537" y="13039242"/>
            <a:ext cx="809201" cy="81406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2914" y="503397"/>
            <a:ext cx="18055590" cy="713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271520"/>
            <a:ext cx="18093690" cy="93878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835394" y="13228320"/>
            <a:ext cx="6433312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1005205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4474953" y="13228320"/>
            <a:ext cx="4623943" cy="711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mailto:ssj007@uib.no" TargetMode="External"/><Relationship Id="rId3" Type="http://schemas.openxmlformats.org/officeDocument/2006/relationships/hyperlink" Target="mailto:fax012@uib.no" TargetMode="External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5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5"/>
              <a:t>Tidspunkt </a:t>
            </a:r>
            <a:r>
              <a:rPr dirty="0" spc="-25"/>
              <a:t>for </a:t>
            </a:r>
            <a:r>
              <a:rPr dirty="0" spc="-5"/>
              <a:t>Initiering </a:t>
            </a:r>
            <a:r>
              <a:rPr dirty="0" spc="-40"/>
              <a:t>av </a:t>
            </a:r>
            <a:r>
              <a:rPr dirty="0" spc="-10"/>
              <a:t>Antibiotika </a:t>
            </a:r>
            <a:r>
              <a:rPr dirty="0" spc="5"/>
              <a:t>og </a:t>
            </a:r>
            <a:r>
              <a:rPr dirty="0" spc="-10"/>
              <a:t>Antimikrobiell </a:t>
            </a:r>
            <a:r>
              <a:rPr dirty="0" spc="-20"/>
              <a:t>Resistens </a:t>
            </a:r>
            <a:r>
              <a:rPr dirty="0"/>
              <a:t>i </a:t>
            </a:r>
            <a:r>
              <a:rPr dirty="0" spc="-5"/>
              <a:t>Sepsis</a:t>
            </a:r>
            <a:r>
              <a:rPr dirty="0" spc="330"/>
              <a:t> </a:t>
            </a:r>
            <a:r>
              <a:rPr dirty="0" spc="10"/>
              <a:t>og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2914" y="1188147"/>
            <a:ext cx="4065904" cy="7131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4500" spc="-5" b="1">
                <a:solidFill>
                  <a:srgbClr val="FFFFFF"/>
                </a:solidFill>
                <a:latin typeface="Calibri"/>
                <a:cs typeface="Calibri"/>
              </a:rPr>
              <a:t>Nøytropen</a:t>
            </a:r>
            <a:r>
              <a:rPr dirty="0" sz="4500" spc="-6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4500" spc="-10" b="1">
                <a:solidFill>
                  <a:srgbClr val="FFFFFF"/>
                </a:solidFill>
                <a:latin typeface="Calibri"/>
                <a:cs typeface="Calibri"/>
              </a:rPr>
              <a:t>Feber</a:t>
            </a:r>
            <a:endParaRPr sz="45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997304" y="1375469"/>
            <a:ext cx="1576070" cy="11461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24154" marR="5715" indent="-212090">
              <a:lnSpc>
                <a:spcPct val="100000"/>
              </a:lnSpc>
              <a:spcBef>
                <a:spcPts val="90"/>
              </a:spcBef>
            </a:pPr>
            <a:r>
              <a:rPr dirty="0" sz="1700" spc="-10" b="1">
                <a:solidFill>
                  <a:srgbClr val="FFFFFF"/>
                </a:solidFill>
                <a:latin typeface="Calibri"/>
                <a:cs typeface="Calibri"/>
              </a:rPr>
              <a:t>Sigrun</a:t>
            </a:r>
            <a:r>
              <a:rPr dirty="0" sz="1700" spc="-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5" b="1">
                <a:solidFill>
                  <a:srgbClr val="FFFFFF"/>
                </a:solidFill>
                <a:latin typeface="Calibri"/>
                <a:cs typeface="Calibri"/>
              </a:rPr>
              <a:t>Sjømæling 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Jenny</a:t>
            </a:r>
            <a:r>
              <a:rPr dirty="0" sz="1700" spc="-6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700" spc="-15" b="1">
                <a:solidFill>
                  <a:srgbClr val="FFFFFF"/>
                </a:solidFill>
                <a:latin typeface="Calibri"/>
                <a:cs typeface="Calibri"/>
              </a:rPr>
              <a:t>Gretland</a:t>
            </a:r>
            <a:endParaRPr sz="1700">
              <a:latin typeface="Calibri"/>
              <a:cs typeface="Calibri"/>
            </a:endParaRPr>
          </a:p>
          <a:p>
            <a:pPr algn="just" marL="528320" marR="5080" indent="-337820">
              <a:lnSpc>
                <a:spcPts val="1590"/>
              </a:lnSpc>
              <a:spcBef>
                <a:spcPts val="45"/>
              </a:spcBef>
            </a:pPr>
            <a:r>
              <a:rPr dirty="0" sz="1300" spc="-5">
                <a:solidFill>
                  <a:srgbClr val="FFFFFF"/>
                </a:solidFill>
                <a:latin typeface="Calibri"/>
                <a:cs typeface="Calibri"/>
              </a:rPr>
              <a:t>University </a:t>
            </a:r>
            <a:r>
              <a:rPr dirty="0" sz="1300" spc="5">
                <a:solidFill>
                  <a:srgbClr val="FFFFFF"/>
                </a:solidFill>
                <a:latin typeface="Calibri"/>
                <a:cs typeface="Calibri"/>
              </a:rPr>
              <a:t>of </a:t>
            </a:r>
            <a:r>
              <a:rPr dirty="0" sz="1300" spc="-5">
                <a:solidFill>
                  <a:srgbClr val="FFFFFF"/>
                </a:solidFill>
                <a:latin typeface="Calibri"/>
                <a:cs typeface="Calibri"/>
              </a:rPr>
              <a:t>Bergen  </a:t>
            </a:r>
            <a:r>
              <a:rPr dirty="0" sz="1300" spc="5">
                <a:solidFill>
                  <a:srgbClr val="FFFFFF"/>
                </a:solidFill>
                <a:latin typeface="Calibri"/>
                <a:cs typeface="Calibri"/>
                <a:hlinkClick r:id="rId2"/>
              </a:rPr>
              <a:t>ssj007@uib.no </a:t>
            </a:r>
            <a:r>
              <a:rPr dirty="0" sz="1300" spc="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300" spc="-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f</a:t>
            </a:r>
            <a:r>
              <a:rPr dirty="0" sz="1300" spc="-3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a</a:t>
            </a:r>
            <a:r>
              <a:rPr dirty="0" sz="1300" spc="-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x</a:t>
            </a:r>
            <a:r>
              <a:rPr dirty="0" sz="1300" spc="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012</a:t>
            </a:r>
            <a:r>
              <a:rPr dirty="0" sz="1300" spc="2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@</a:t>
            </a:r>
            <a:r>
              <a:rPr dirty="0" sz="13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u</a:t>
            </a:r>
            <a:r>
              <a:rPr dirty="0" sz="13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i</a:t>
            </a:r>
            <a:r>
              <a:rPr dirty="0" sz="1300" spc="-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b</a:t>
            </a:r>
            <a:r>
              <a:rPr dirty="0" sz="1300" spc="2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.</a:t>
            </a:r>
            <a:r>
              <a:rPr dirty="0" sz="1300" spc="15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n</a:t>
            </a:r>
            <a:r>
              <a:rPr dirty="0" sz="130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o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2914" y="2839620"/>
            <a:ext cx="4480560" cy="5897245"/>
          </a:xfrm>
          <a:prstGeom prst="rect">
            <a:avLst/>
          </a:prstGeom>
        </p:spPr>
        <p:txBody>
          <a:bodyPr wrap="square" lIns="0" tIns="939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40"/>
              </a:spcBef>
            </a:pPr>
            <a:r>
              <a:rPr dirty="0" sz="2050" spc="-5" b="1">
                <a:solidFill>
                  <a:srgbClr val="252525"/>
                </a:solidFill>
                <a:latin typeface="Calibri"/>
                <a:cs typeface="Calibri"/>
              </a:rPr>
              <a:t>BAKGRUNN </a:t>
            </a:r>
            <a:r>
              <a:rPr dirty="0" sz="2050" spc="15" b="1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r>
              <a:rPr dirty="0" sz="2050" spc="-3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2050" spc="5" b="1">
                <a:solidFill>
                  <a:srgbClr val="252525"/>
                </a:solidFill>
                <a:latin typeface="Calibri"/>
                <a:cs typeface="Calibri"/>
              </a:rPr>
              <a:t>FORMÅL</a:t>
            </a:r>
            <a:endParaRPr sz="2050">
              <a:latin typeface="Calibri"/>
              <a:cs typeface="Calibri"/>
            </a:endParaRPr>
          </a:p>
          <a:p>
            <a:pPr marL="12700" marR="5080">
              <a:lnSpc>
                <a:spcPct val="99500"/>
              </a:lnSpc>
              <a:spcBef>
                <a:spcPts val="509"/>
              </a:spcBef>
            </a:pPr>
            <a:r>
              <a:rPr dirty="0" sz="1700" spc="-10">
                <a:latin typeface="Calibri"/>
                <a:cs typeface="Calibri"/>
              </a:rPr>
              <a:t>Sepsis, definert som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livstruende </a:t>
            </a:r>
            <a:r>
              <a:rPr dirty="0" sz="1700" spc="-20">
                <a:latin typeface="Calibri"/>
                <a:cs typeface="Calibri"/>
              </a:rPr>
              <a:t>organsvikt  </a:t>
            </a:r>
            <a:r>
              <a:rPr dirty="0" sz="1700" spc="-25">
                <a:latin typeface="Calibri"/>
                <a:cs typeface="Calibri"/>
              </a:rPr>
              <a:t>forårsaket av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5">
                <a:latin typeface="Calibri"/>
                <a:cs typeface="Calibri"/>
              </a:rPr>
              <a:t>dysregulert </a:t>
            </a:r>
            <a:r>
              <a:rPr dirty="0" sz="1700" spc="-10">
                <a:latin typeface="Calibri"/>
                <a:cs typeface="Calibri"/>
              </a:rPr>
              <a:t>vertsrespons </a:t>
            </a:r>
            <a:r>
              <a:rPr dirty="0" sz="1700" spc="5">
                <a:latin typeface="Calibri"/>
                <a:cs typeface="Calibri"/>
              </a:rPr>
              <a:t>på  </a:t>
            </a:r>
            <a:r>
              <a:rPr dirty="0" sz="1700" spc="-15">
                <a:latin typeface="Calibri"/>
                <a:cs typeface="Calibri"/>
              </a:rPr>
              <a:t>infeksjon, </a:t>
            </a:r>
            <a:r>
              <a:rPr dirty="0" sz="1700" spc="-5">
                <a:latin typeface="Calibri"/>
                <a:cs typeface="Calibri"/>
              </a:rPr>
              <a:t>er </a:t>
            </a:r>
            <a:r>
              <a:rPr dirty="0" sz="1700" spc="-25">
                <a:latin typeface="Calibri"/>
                <a:cs typeface="Calibri"/>
              </a:rPr>
              <a:t>en </a:t>
            </a:r>
            <a:r>
              <a:rPr dirty="0" sz="1700" spc="-5">
                <a:latin typeface="Calibri"/>
                <a:cs typeface="Calibri"/>
              </a:rPr>
              <a:t>ledende </a:t>
            </a:r>
            <a:r>
              <a:rPr dirty="0" sz="1700" spc="-10">
                <a:latin typeface="Calibri"/>
                <a:cs typeface="Calibri"/>
              </a:rPr>
              <a:t>årsak </a:t>
            </a:r>
            <a:r>
              <a:rPr dirty="0" sz="1700" spc="-5">
                <a:latin typeface="Calibri"/>
                <a:cs typeface="Calibri"/>
              </a:rPr>
              <a:t>til død </a:t>
            </a:r>
            <a:r>
              <a:rPr dirty="0" sz="1700" spc="-10">
                <a:latin typeface="Calibri"/>
                <a:cs typeface="Calibri"/>
              </a:rPr>
              <a:t>globalt, og  </a:t>
            </a:r>
            <a:r>
              <a:rPr dirty="0" sz="1700" spc="-25">
                <a:latin typeface="Calibri"/>
                <a:cs typeface="Calibri"/>
              </a:rPr>
              <a:t>forårsaker </a:t>
            </a:r>
            <a:r>
              <a:rPr dirty="0" sz="1700" spc="-10">
                <a:latin typeface="Calibri"/>
                <a:cs typeface="Calibri"/>
              </a:rPr>
              <a:t>anslagsvis </a:t>
            </a:r>
            <a:r>
              <a:rPr dirty="0" sz="1700" spc="-15">
                <a:latin typeface="Calibri"/>
                <a:cs typeface="Calibri"/>
              </a:rPr>
              <a:t>10 </a:t>
            </a:r>
            <a:r>
              <a:rPr dirty="0" sz="1700" spc="-10">
                <a:latin typeface="Calibri"/>
                <a:cs typeface="Calibri"/>
              </a:rPr>
              <a:t>millioner </a:t>
            </a:r>
            <a:r>
              <a:rPr dirty="0" sz="1700" spc="-20">
                <a:latin typeface="Calibri"/>
                <a:cs typeface="Calibri"/>
              </a:rPr>
              <a:t>dødsfall </a:t>
            </a:r>
            <a:r>
              <a:rPr dirty="0" sz="1700" spc="-5">
                <a:latin typeface="Calibri"/>
                <a:cs typeface="Calibri"/>
              </a:rPr>
              <a:t>årlig </a:t>
            </a:r>
            <a:r>
              <a:rPr dirty="0" sz="1700" spc="5">
                <a:latin typeface="Calibri"/>
                <a:cs typeface="Calibri"/>
              </a:rPr>
              <a:t>ut  </a:t>
            </a:r>
            <a:r>
              <a:rPr dirty="0" sz="1700" spc="-25">
                <a:latin typeface="Calibri"/>
                <a:cs typeface="Calibri"/>
              </a:rPr>
              <a:t>fra </a:t>
            </a:r>
            <a:r>
              <a:rPr dirty="0" sz="1700" spc="5">
                <a:latin typeface="Calibri"/>
                <a:cs typeface="Calibri"/>
              </a:rPr>
              <a:t>50 </a:t>
            </a:r>
            <a:r>
              <a:rPr dirty="0" sz="1700" spc="-10">
                <a:latin typeface="Calibri"/>
                <a:cs typeface="Calibri"/>
              </a:rPr>
              <a:t>millioner </a:t>
            </a:r>
            <a:r>
              <a:rPr dirty="0" sz="1700" spc="-30">
                <a:latin typeface="Calibri"/>
                <a:cs typeface="Calibri"/>
              </a:rPr>
              <a:t>tilfeller. </a:t>
            </a:r>
            <a:r>
              <a:rPr dirty="0" sz="1700" spc="-5">
                <a:latin typeface="Calibri"/>
                <a:cs typeface="Calibri"/>
              </a:rPr>
              <a:t>Surviving </a:t>
            </a:r>
            <a:r>
              <a:rPr dirty="0" sz="1700" spc="-10">
                <a:latin typeface="Calibri"/>
                <a:cs typeface="Calibri"/>
              </a:rPr>
              <a:t>Sepsis Campaign  </a:t>
            </a:r>
            <a:r>
              <a:rPr dirty="0" sz="1700" spc="-25">
                <a:latin typeface="Calibri"/>
                <a:cs typeface="Calibri"/>
              </a:rPr>
              <a:t>fra </a:t>
            </a:r>
            <a:r>
              <a:rPr dirty="0" sz="1700" spc="-10">
                <a:latin typeface="Calibri"/>
                <a:cs typeface="Calibri"/>
              </a:rPr>
              <a:t>2021 </a:t>
            </a:r>
            <a:r>
              <a:rPr dirty="0" sz="1700" spc="-20">
                <a:latin typeface="Calibri"/>
                <a:cs typeface="Calibri"/>
              </a:rPr>
              <a:t>understreker </a:t>
            </a:r>
            <a:r>
              <a:rPr dirty="0" sz="1700" spc="-10">
                <a:latin typeface="Calibri"/>
                <a:cs typeface="Calibri"/>
              </a:rPr>
              <a:t>viktigheten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10">
                <a:latin typeface="Calibri"/>
                <a:cs typeface="Calibri"/>
              </a:rPr>
              <a:t>tidlig  antimikrobiell behandling </a:t>
            </a:r>
            <a:r>
              <a:rPr dirty="0" sz="1700" spc="-15">
                <a:latin typeface="Calibri"/>
                <a:cs typeface="Calibri"/>
              </a:rPr>
              <a:t>ved </a:t>
            </a:r>
            <a:r>
              <a:rPr dirty="0" sz="1700" spc="-10">
                <a:latin typeface="Calibri"/>
                <a:cs typeface="Calibri"/>
              </a:rPr>
              <a:t>håndtering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10">
                <a:latin typeface="Calibri"/>
                <a:cs typeface="Calibri"/>
              </a:rPr>
              <a:t>sepsis,  </a:t>
            </a:r>
            <a:r>
              <a:rPr dirty="0" sz="1700" spc="-15">
                <a:latin typeface="Calibri"/>
                <a:cs typeface="Calibri"/>
              </a:rPr>
              <a:t>og </a:t>
            </a:r>
            <a:r>
              <a:rPr dirty="0" sz="1700" spc="-10">
                <a:latin typeface="Calibri"/>
                <a:cs typeface="Calibri"/>
              </a:rPr>
              <a:t>retningslinjene </a:t>
            </a:r>
            <a:r>
              <a:rPr dirty="0" sz="1700" spc="-15">
                <a:latin typeface="Calibri"/>
                <a:cs typeface="Calibri"/>
              </a:rPr>
              <a:t>anbefaler </a:t>
            </a:r>
            <a:r>
              <a:rPr dirty="0" sz="1700" spc="-10">
                <a:latin typeface="Calibri"/>
                <a:cs typeface="Calibri"/>
              </a:rPr>
              <a:t>administrasjon </a:t>
            </a:r>
            <a:r>
              <a:rPr dirty="0" sz="1700" spc="-25">
                <a:latin typeface="Calibri"/>
                <a:cs typeface="Calibri"/>
              </a:rPr>
              <a:t>av  </a:t>
            </a:r>
            <a:r>
              <a:rPr dirty="0" sz="1700" spc="-15">
                <a:latin typeface="Calibri"/>
                <a:cs typeface="Calibri"/>
              </a:rPr>
              <a:t>antibiotika </a:t>
            </a:r>
            <a:r>
              <a:rPr dirty="0" sz="1700" spc="-10">
                <a:latin typeface="Calibri"/>
                <a:cs typeface="Calibri"/>
              </a:rPr>
              <a:t>innen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time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septisk sjokk </a:t>
            </a:r>
            <a:r>
              <a:rPr dirty="0" sz="1700" spc="-15">
                <a:latin typeface="Calibri"/>
                <a:cs typeface="Calibri"/>
              </a:rPr>
              <a:t>og </a:t>
            </a:r>
            <a:r>
              <a:rPr dirty="0" sz="1700" spc="-10">
                <a:latin typeface="Calibri"/>
                <a:cs typeface="Calibri"/>
              </a:rPr>
              <a:t>innen  </a:t>
            </a:r>
            <a:r>
              <a:rPr dirty="0" sz="1700" spc="-15">
                <a:latin typeface="Calibri"/>
                <a:cs typeface="Calibri"/>
              </a:rPr>
              <a:t>tre </a:t>
            </a:r>
            <a:r>
              <a:rPr dirty="0" sz="1700" spc="-10">
                <a:latin typeface="Calibri"/>
                <a:cs typeface="Calibri"/>
              </a:rPr>
              <a:t>timer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5">
                <a:latin typeface="Calibri"/>
                <a:cs typeface="Calibri"/>
              </a:rPr>
              <a:t>mistenkt </a:t>
            </a:r>
            <a:r>
              <a:rPr dirty="0" sz="1700" spc="-5">
                <a:latin typeface="Calibri"/>
                <a:cs typeface="Calibri"/>
              </a:rPr>
              <a:t>sepsis </a:t>
            </a:r>
            <a:r>
              <a:rPr dirty="0" sz="1700" spc="-10">
                <a:latin typeface="Calibri"/>
                <a:cs typeface="Calibri"/>
              </a:rPr>
              <a:t>uten sjokk. Samtidig  </a:t>
            </a:r>
            <a:r>
              <a:rPr dirty="0" sz="1700" spc="-25">
                <a:latin typeface="Calibri"/>
                <a:cs typeface="Calibri"/>
              </a:rPr>
              <a:t>øker </a:t>
            </a:r>
            <a:r>
              <a:rPr dirty="0" sz="1700" spc="-10">
                <a:latin typeface="Calibri"/>
                <a:cs typeface="Calibri"/>
              </a:rPr>
              <a:t>antimikrobiell </a:t>
            </a:r>
            <a:r>
              <a:rPr dirty="0" sz="1700" spc="-15">
                <a:latin typeface="Calibri"/>
                <a:cs typeface="Calibri"/>
              </a:rPr>
              <a:t>resistens </a:t>
            </a:r>
            <a:r>
              <a:rPr dirty="0" sz="1700" spc="-10">
                <a:latin typeface="Calibri"/>
                <a:cs typeface="Calibri"/>
              </a:rPr>
              <a:t>globalt og </a:t>
            </a:r>
            <a:r>
              <a:rPr dirty="0" sz="1700" spc="-20">
                <a:latin typeface="Calibri"/>
                <a:cs typeface="Calibri"/>
              </a:rPr>
              <a:t>forståelsen  for </a:t>
            </a:r>
            <a:r>
              <a:rPr dirty="0" sz="1700" spc="-5">
                <a:latin typeface="Calibri"/>
                <a:cs typeface="Calibri"/>
              </a:rPr>
              <a:t>regionale </a:t>
            </a:r>
            <a:r>
              <a:rPr dirty="0" sz="1700" spc="-15">
                <a:latin typeface="Calibri"/>
                <a:cs typeface="Calibri"/>
              </a:rPr>
              <a:t>resistensmønstre </a:t>
            </a:r>
            <a:r>
              <a:rPr dirty="0" sz="1700" spc="-5">
                <a:latin typeface="Calibri"/>
                <a:cs typeface="Calibri"/>
              </a:rPr>
              <a:t>er </a:t>
            </a:r>
            <a:r>
              <a:rPr dirty="0" sz="1700" spc="-15">
                <a:latin typeface="Calibri"/>
                <a:cs typeface="Calibri"/>
              </a:rPr>
              <a:t>avgjørende </a:t>
            </a:r>
            <a:r>
              <a:rPr dirty="0" sz="1700" spc="-20">
                <a:latin typeface="Calibri"/>
                <a:cs typeface="Calibri"/>
              </a:rPr>
              <a:t>for  </a:t>
            </a:r>
            <a:r>
              <a:rPr dirty="0" sz="1700" spc="-15">
                <a:latin typeface="Calibri"/>
                <a:cs typeface="Calibri"/>
              </a:rPr>
              <a:t>effektiv </a:t>
            </a:r>
            <a:r>
              <a:rPr dirty="0" sz="1700" spc="-10">
                <a:latin typeface="Calibri"/>
                <a:cs typeface="Calibri"/>
              </a:rPr>
              <a:t>behandling. Denne </a:t>
            </a:r>
            <a:r>
              <a:rPr dirty="0" sz="1700" spc="-25">
                <a:latin typeface="Calibri"/>
                <a:cs typeface="Calibri"/>
              </a:rPr>
              <a:t>systematiske  </a:t>
            </a:r>
            <a:r>
              <a:rPr dirty="0" sz="1700" spc="-15">
                <a:latin typeface="Calibri"/>
                <a:cs typeface="Calibri"/>
              </a:rPr>
              <a:t>litteraturgjennomgangen </a:t>
            </a:r>
            <a:r>
              <a:rPr dirty="0" sz="1700" spc="-10">
                <a:latin typeface="Calibri"/>
                <a:cs typeface="Calibri"/>
              </a:rPr>
              <a:t>og </a:t>
            </a:r>
            <a:r>
              <a:rPr dirty="0" sz="1700" spc="-15">
                <a:latin typeface="Calibri"/>
                <a:cs typeface="Calibri"/>
              </a:rPr>
              <a:t>dataanalysen </a:t>
            </a:r>
            <a:r>
              <a:rPr dirty="0" sz="1700" spc="-10">
                <a:latin typeface="Calibri"/>
                <a:cs typeface="Calibri"/>
              </a:rPr>
              <a:t>har som  mål </a:t>
            </a:r>
            <a:r>
              <a:rPr dirty="0" sz="1700" spc="-5">
                <a:latin typeface="Calibri"/>
                <a:cs typeface="Calibri"/>
              </a:rPr>
              <a:t>å </a:t>
            </a:r>
            <a:r>
              <a:rPr dirty="0" sz="1700" spc="-15">
                <a:latin typeface="Calibri"/>
                <a:cs typeface="Calibri"/>
              </a:rPr>
              <a:t>evaluere </a:t>
            </a:r>
            <a:r>
              <a:rPr dirty="0" sz="1700" spc="-20">
                <a:latin typeface="Calibri"/>
                <a:cs typeface="Calibri"/>
              </a:rPr>
              <a:t>effekten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15">
                <a:latin typeface="Calibri"/>
                <a:cs typeface="Calibri"/>
              </a:rPr>
              <a:t>tidspunktet </a:t>
            </a:r>
            <a:r>
              <a:rPr dirty="0" sz="1700" spc="-20">
                <a:latin typeface="Calibri"/>
                <a:cs typeface="Calibri"/>
              </a:rPr>
              <a:t>for  </a:t>
            </a:r>
            <a:r>
              <a:rPr dirty="0" sz="1700" spc="-10">
                <a:latin typeface="Calibri"/>
                <a:cs typeface="Calibri"/>
              </a:rPr>
              <a:t>antibiotikabehandling </a:t>
            </a:r>
            <a:r>
              <a:rPr dirty="0" sz="1700" spc="-15">
                <a:latin typeface="Calibri"/>
                <a:cs typeface="Calibri"/>
              </a:rPr>
              <a:t>ved </a:t>
            </a:r>
            <a:r>
              <a:rPr dirty="0" sz="1700" spc="-5">
                <a:latin typeface="Calibri"/>
                <a:cs typeface="Calibri"/>
              </a:rPr>
              <a:t>sepsis, </a:t>
            </a:r>
            <a:r>
              <a:rPr dirty="0" sz="1700" spc="5">
                <a:latin typeface="Calibri"/>
                <a:cs typeface="Calibri"/>
              </a:rPr>
              <a:t>og </a:t>
            </a:r>
            <a:r>
              <a:rPr dirty="0" sz="1700" spc="-5">
                <a:latin typeface="Calibri"/>
                <a:cs typeface="Calibri"/>
              </a:rPr>
              <a:t>å  </a:t>
            </a:r>
            <a:r>
              <a:rPr dirty="0" sz="1700" spc="-10">
                <a:latin typeface="Calibri"/>
                <a:cs typeface="Calibri"/>
              </a:rPr>
              <a:t>sammenligne </a:t>
            </a:r>
            <a:r>
              <a:rPr dirty="0" sz="1700" spc="-15">
                <a:latin typeface="Calibri"/>
                <a:cs typeface="Calibri"/>
              </a:rPr>
              <a:t>lokale mikrobiologiske </a:t>
            </a:r>
            <a:r>
              <a:rPr dirty="0" sz="1700" spc="-20">
                <a:latin typeface="Calibri"/>
                <a:cs typeface="Calibri"/>
              </a:rPr>
              <a:t>data </a:t>
            </a:r>
            <a:r>
              <a:rPr dirty="0" sz="1700" spc="-25">
                <a:latin typeface="Calibri"/>
                <a:cs typeface="Calibri"/>
              </a:rPr>
              <a:t>fra  </a:t>
            </a:r>
            <a:r>
              <a:rPr dirty="0" sz="1700" spc="-10">
                <a:latin typeface="Calibri"/>
                <a:cs typeface="Calibri"/>
              </a:rPr>
              <a:t>Hematologisk- og </a:t>
            </a:r>
            <a:r>
              <a:rPr dirty="0" sz="1700" spc="-15">
                <a:latin typeface="Calibri"/>
                <a:cs typeface="Calibri"/>
              </a:rPr>
              <a:t>Onkologisk </a:t>
            </a:r>
            <a:r>
              <a:rPr dirty="0" sz="1700" spc="-10">
                <a:latin typeface="Calibri"/>
                <a:cs typeface="Calibri"/>
              </a:rPr>
              <a:t>andeling </a:t>
            </a:r>
            <a:r>
              <a:rPr dirty="0" sz="1700" spc="-15">
                <a:latin typeface="Calibri"/>
                <a:cs typeface="Calibri"/>
              </a:rPr>
              <a:t>ved  Haukeland Universitetssykehus, </a:t>
            </a:r>
            <a:r>
              <a:rPr dirty="0" sz="1700" spc="-20">
                <a:latin typeface="Calibri"/>
                <a:cs typeface="Calibri"/>
              </a:rPr>
              <a:t>et </a:t>
            </a:r>
            <a:r>
              <a:rPr dirty="0" sz="1700" spc="-10">
                <a:latin typeface="Calibri"/>
                <a:cs typeface="Calibri"/>
              </a:rPr>
              <a:t>tertiært  </a:t>
            </a:r>
            <a:r>
              <a:rPr dirty="0" sz="1700" spc="-15">
                <a:latin typeface="Calibri"/>
                <a:cs typeface="Calibri"/>
              </a:rPr>
              <a:t>universitetssykehus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20">
                <a:latin typeface="Calibri"/>
                <a:cs typeface="Calibri"/>
              </a:rPr>
              <a:t>Vest-Norge, </a:t>
            </a:r>
            <a:r>
              <a:rPr dirty="0" sz="1700" spc="-15">
                <a:latin typeface="Calibri"/>
                <a:cs typeface="Calibri"/>
              </a:rPr>
              <a:t>med </a:t>
            </a:r>
            <a:r>
              <a:rPr dirty="0" sz="1700" spc="-10">
                <a:latin typeface="Calibri"/>
                <a:cs typeface="Calibri"/>
              </a:rPr>
              <a:t>data </a:t>
            </a:r>
            <a:r>
              <a:rPr dirty="0" sz="1700" spc="-15">
                <a:latin typeface="Calibri"/>
                <a:cs typeface="Calibri"/>
              </a:rPr>
              <a:t>fra  andre </a:t>
            </a:r>
            <a:r>
              <a:rPr dirty="0" sz="1700" spc="-20">
                <a:latin typeface="Calibri"/>
                <a:cs typeface="Calibri"/>
              </a:rPr>
              <a:t>europeiske</a:t>
            </a:r>
            <a:r>
              <a:rPr dirty="0" sz="1700" spc="20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land.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225818" y="2757150"/>
            <a:ext cx="4587240" cy="4628515"/>
          </a:xfrm>
          <a:prstGeom prst="rect">
            <a:avLst/>
          </a:prstGeom>
        </p:spPr>
        <p:txBody>
          <a:bodyPr wrap="square" lIns="0" tIns="176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90"/>
              </a:spcBef>
            </a:pPr>
            <a:r>
              <a:rPr dirty="0" sz="2050" spc="-5" b="1">
                <a:solidFill>
                  <a:srgbClr val="252525"/>
                </a:solidFill>
                <a:latin typeface="Calibri"/>
                <a:cs typeface="Calibri"/>
              </a:rPr>
              <a:t>METODE</a:t>
            </a:r>
            <a:endParaRPr sz="2050">
              <a:latin typeface="Calibri"/>
              <a:cs typeface="Calibri"/>
            </a:endParaRPr>
          </a:p>
          <a:p>
            <a:pPr marL="12700" marR="137795">
              <a:lnSpc>
                <a:spcPct val="99500"/>
              </a:lnSpc>
              <a:spcBef>
                <a:spcPts val="1040"/>
              </a:spcBef>
            </a:pP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å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studere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tidspunkt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initiering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antibiotika  ved mistanke </a:t>
            </a:r>
            <a:r>
              <a:rPr dirty="0" sz="1700">
                <a:solidFill>
                  <a:srgbClr val="252525"/>
                </a:solidFill>
                <a:latin typeface="Calibri"/>
                <a:cs typeface="Calibri"/>
              </a:rPr>
              <a:t>om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sepsis eller septisk sjokk ble det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gjennomført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systematisk litteratursøk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PubMed. 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Søket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resulterte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35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artikler.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Deretter hentet </a:t>
            </a:r>
            <a:r>
              <a:rPr dirty="0" sz="1700">
                <a:solidFill>
                  <a:srgbClr val="252525"/>
                </a:solidFill>
                <a:latin typeface="Calibri"/>
                <a:cs typeface="Calibri"/>
              </a:rPr>
              <a:t>vi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ut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relevante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egenskaper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hver artikkel </a:t>
            </a:r>
            <a:r>
              <a:rPr dirty="0" sz="1700" spc="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gjorde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narrativ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syntese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inkluderte 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studier,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særlig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fokus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på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tid til </a:t>
            </a:r>
            <a:r>
              <a:rPr dirty="0" sz="1700" spc="-30">
                <a:solidFill>
                  <a:srgbClr val="252525"/>
                </a:solidFill>
                <a:latin typeface="Calibri"/>
                <a:cs typeface="Calibri"/>
              </a:rPr>
              <a:t>første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antibiotika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(TTFA) </a:t>
            </a:r>
            <a:r>
              <a:rPr dirty="0" sz="1700" spc="5">
                <a:solidFill>
                  <a:srgbClr val="252525"/>
                </a:solidFill>
                <a:latin typeface="Calibri"/>
                <a:cs typeface="Calibri"/>
              </a:rPr>
              <a:t>og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pasientutfall.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99300"/>
              </a:lnSpc>
              <a:spcBef>
                <a:spcPts val="1040"/>
              </a:spcBef>
            </a:pP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Antimikrobiell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resistens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undersøkt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ved å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analysere resistensmønstre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blodkulturer fra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Hematologisk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og Onkologisk avdeling ved Haukeland 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Universitetssykehus.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Resultatene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ble videre  sammenlignet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med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data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EARS-Nets  epidemiologiske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rapport vedrørende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antimikrobiell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resistens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2022, i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utvalgte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europeiske</a:t>
            </a:r>
            <a:r>
              <a:rPr dirty="0" sz="1700" spc="3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land.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068159" y="7223702"/>
            <a:ext cx="4654550" cy="47720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50" spc="-55" b="1">
                <a:solidFill>
                  <a:srgbClr val="252525"/>
                </a:solidFill>
                <a:latin typeface="Calibri"/>
                <a:cs typeface="Calibri"/>
              </a:rPr>
              <a:t>RESULTAT</a:t>
            </a:r>
            <a:endParaRPr sz="20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415"/>
              </a:spcBef>
            </a:pPr>
            <a:r>
              <a:rPr dirty="0" u="heavy" sz="1700" spc="-2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alibri"/>
                <a:cs typeface="Calibri"/>
              </a:rPr>
              <a:t>Litteraturstudie:</a:t>
            </a:r>
            <a:endParaRPr sz="1700">
              <a:latin typeface="Calibri"/>
              <a:cs typeface="Calibri"/>
            </a:endParaRPr>
          </a:p>
          <a:p>
            <a:pPr marL="280670" marR="145415" indent="-268605">
              <a:lnSpc>
                <a:spcPct val="100000"/>
              </a:lnSpc>
              <a:spcBef>
                <a:spcPts val="1415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31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5">
                <a:solidFill>
                  <a:srgbClr val="252525"/>
                </a:solidFill>
                <a:latin typeface="Calibri"/>
                <a:cs typeface="Calibri"/>
              </a:rPr>
              <a:t>35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studier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fant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signifikant sammenheng  mellom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TTFA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og</a:t>
            </a:r>
            <a:r>
              <a:rPr dirty="0" sz="1700" spc="3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mortalitet.</a:t>
            </a:r>
            <a:endParaRPr sz="1700">
              <a:latin typeface="Calibri"/>
              <a:cs typeface="Calibri"/>
            </a:endParaRPr>
          </a:p>
          <a:p>
            <a:pPr marL="280670" marR="107314" indent="-268605">
              <a:lnSpc>
                <a:spcPct val="99300"/>
              </a:lnSpc>
              <a:spcBef>
                <a:spcPts val="1395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dirty="0" sz="1700" spc="-15">
                <a:latin typeface="Calibri"/>
                <a:cs typeface="Calibri"/>
              </a:rPr>
              <a:t>17 </a:t>
            </a:r>
            <a:r>
              <a:rPr dirty="0" sz="1700" spc="-10">
                <a:latin typeface="Calibri"/>
                <a:cs typeface="Calibri"/>
              </a:rPr>
              <a:t>studier viste </a:t>
            </a:r>
            <a:r>
              <a:rPr dirty="0" sz="1700" spc="-2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signifikant </a:t>
            </a:r>
            <a:r>
              <a:rPr dirty="0" sz="1700" spc="-15">
                <a:latin typeface="Calibri"/>
                <a:cs typeface="Calibri"/>
              </a:rPr>
              <a:t>korrelasjon </a:t>
            </a:r>
            <a:r>
              <a:rPr dirty="0" sz="1700" spc="-10">
                <a:latin typeface="Calibri"/>
                <a:cs typeface="Calibri"/>
              </a:rPr>
              <a:t>mellom  </a:t>
            </a:r>
            <a:r>
              <a:rPr dirty="0" sz="1700" spc="-15">
                <a:latin typeface="Calibri"/>
                <a:cs typeface="Calibri"/>
              </a:rPr>
              <a:t>forsinkelser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0">
                <a:latin typeface="Calibri"/>
                <a:cs typeface="Calibri"/>
              </a:rPr>
              <a:t>administrasjon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15">
                <a:latin typeface="Calibri"/>
                <a:cs typeface="Calibri"/>
              </a:rPr>
              <a:t>antibiotika </a:t>
            </a:r>
            <a:r>
              <a:rPr dirty="0" sz="1700" spc="-10">
                <a:latin typeface="Calibri"/>
                <a:cs typeface="Calibri"/>
              </a:rPr>
              <a:t>per  time.</a:t>
            </a:r>
            <a:endParaRPr sz="1700">
              <a:latin typeface="Calibri"/>
              <a:cs typeface="Calibri"/>
            </a:endParaRPr>
          </a:p>
          <a:p>
            <a:pPr marL="280670" marR="5080" indent="-268605">
              <a:lnSpc>
                <a:spcPct val="100000"/>
              </a:lnSpc>
              <a:spcBef>
                <a:spcPts val="1415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dirty="0" sz="1700" spc="-15">
                <a:latin typeface="Calibri"/>
                <a:cs typeface="Calibri"/>
              </a:rPr>
              <a:t>Seks studier </a:t>
            </a:r>
            <a:r>
              <a:rPr dirty="0" sz="1700" spc="-25">
                <a:latin typeface="Calibri"/>
                <a:cs typeface="Calibri"/>
              </a:rPr>
              <a:t>fant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signifikant økning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0">
                <a:latin typeface="Calibri"/>
                <a:cs typeface="Calibri"/>
              </a:rPr>
              <a:t>dødelighet  </a:t>
            </a:r>
            <a:r>
              <a:rPr dirty="0" sz="1700" spc="-25">
                <a:latin typeface="Calibri"/>
                <a:cs typeface="Calibri"/>
              </a:rPr>
              <a:t>først </a:t>
            </a:r>
            <a:r>
              <a:rPr dirty="0" sz="1700" spc="-20">
                <a:latin typeface="Calibri"/>
                <a:cs typeface="Calibri"/>
              </a:rPr>
              <a:t>etter </a:t>
            </a:r>
            <a:r>
              <a:rPr dirty="0" sz="1700" spc="-25">
                <a:latin typeface="Calibri"/>
                <a:cs typeface="Calibri"/>
              </a:rPr>
              <a:t>en </a:t>
            </a:r>
            <a:r>
              <a:rPr dirty="0" sz="1700" spc="-20">
                <a:latin typeface="Calibri"/>
                <a:cs typeface="Calibri"/>
              </a:rPr>
              <a:t>forsinkelse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35">
                <a:latin typeface="Calibri"/>
                <a:cs typeface="Calibri"/>
              </a:rPr>
              <a:t>TTFA </a:t>
            </a:r>
            <a:r>
              <a:rPr dirty="0" sz="1700" spc="-10">
                <a:latin typeface="Calibri"/>
                <a:cs typeface="Calibri"/>
              </a:rPr>
              <a:t>på </a:t>
            </a:r>
            <a:r>
              <a:rPr dirty="0" sz="1700" spc="-15">
                <a:latin typeface="Calibri"/>
                <a:cs typeface="Calibri"/>
              </a:rPr>
              <a:t>tre</a:t>
            </a:r>
            <a:r>
              <a:rPr dirty="0" sz="1700" spc="135">
                <a:latin typeface="Calibri"/>
                <a:cs typeface="Calibri"/>
              </a:rPr>
              <a:t> </a:t>
            </a:r>
            <a:r>
              <a:rPr dirty="0" sz="1700" spc="-35">
                <a:latin typeface="Calibri"/>
                <a:cs typeface="Calibri"/>
              </a:rPr>
              <a:t>timer.</a:t>
            </a:r>
            <a:endParaRPr sz="1700">
              <a:latin typeface="Calibri"/>
              <a:cs typeface="Calibri"/>
            </a:endParaRPr>
          </a:p>
          <a:p>
            <a:pPr algn="just" marL="280670" marR="94615" indent="-268605">
              <a:lnSpc>
                <a:spcPct val="99300"/>
              </a:lnSpc>
              <a:spcBef>
                <a:spcPts val="1395"/>
              </a:spcBef>
              <a:buFont typeface="Arial"/>
              <a:buChar char="•"/>
              <a:tabLst>
                <a:tab pos="281305" algn="l"/>
              </a:tabLst>
            </a:pP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5">
                <a:latin typeface="Calibri"/>
                <a:cs typeface="Calibri"/>
              </a:rPr>
              <a:t>studier fokuserende </a:t>
            </a:r>
            <a:r>
              <a:rPr dirty="0" sz="1700" spc="-10">
                <a:latin typeface="Calibri"/>
                <a:cs typeface="Calibri"/>
              </a:rPr>
              <a:t>på </a:t>
            </a:r>
            <a:r>
              <a:rPr dirty="0" sz="1700" spc="-15">
                <a:latin typeface="Calibri"/>
                <a:cs typeface="Calibri"/>
              </a:rPr>
              <a:t>nøytropen </a:t>
            </a:r>
            <a:r>
              <a:rPr dirty="0" sz="1700" spc="-20">
                <a:latin typeface="Calibri"/>
                <a:cs typeface="Calibri"/>
              </a:rPr>
              <a:t>feber </a:t>
            </a:r>
            <a:r>
              <a:rPr dirty="0" sz="1700" spc="-25">
                <a:latin typeface="Calibri"/>
                <a:cs typeface="Calibri"/>
              </a:rPr>
              <a:t>fant </a:t>
            </a:r>
            <a:r>
              <a:rPr dirty="0" sz="1700" spc="-15">
                <a:latin typeface="Calibri"/>
                <a:cs typeface="Calibri"/>
              </a:rPr>
              <a:t>tre 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20">
                <a:latin typeface="Calibri"/>
                <a:cs typeface="Calibri"/>
              </a:rPr>
              <a:t>fire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sammenheng </a:t>
            </a:r>
            <a:r>
              <a:rPr dirty="0" sz="1700" spc="-5">
                <a:latin typeface="Calibri"/>
                <a:cs typeface="Calibri"/>
              </a:rPr>
              <a:t>mellom </a:t>
            </a:r>
            <a:r>
              <a:rPr dirty="0" sz="1700" spc="-35">
                <a:latin typeface="Calibri"/>
                <a:cs typeface="Calibri"/>
              </a:rPr>
              <a:t>TTFA </a:t>
            </a:r>
            <a:r>
              <a:rPr dirty="0" sz="1700" spc="-15">
                <a:latin typeface="Calibri"/>
                <a:cs typeface="Calibri"/>
              </a:rPr>
              <a:t>og studerte  </a:t>
            </a:r>
            <a:r>
              <a:rPr dirty="0" sz="1700" spc="-10">
                <a:latin typeface="Calibri"/>
                <a:cs typeface="Calibri"/>
              </a:rPr>
              <a:t>utfall.</a:t>
            </a:r>
            <a:endParaRPr sz="1700">
              <a:latin typeface="Calibri"/>
              <a:cs typeface="Calibri"/>
            </a:endParaRPr>
          </a:p>
          <a:p>
            <a:pPr marL="280670" marR="581025" indent="-268605">
              <a:lnSpc>
                <a:spcPct val="100000"/>
              </a:lnSpc>
              <a:spcBef>
                <a:spcPts val="1415"/>
              </a:spcBef>
              <a:buFont typeface="Arial"/>
              <a:buChar char="•"/>
              <a:tabLst>
                <a:tab pos="280670" algn="l"/>
                <a:tab pos="281305" algn="l"/>
              </a:tabLst>
            </a:pPr>
            <a:r>
              <a:rPr dirty="0" sz="1700" spc="-15">
                <a:latin typeface="Calibri"/>
                <a:cs typeface="Calibri"/>
              </a:rPr>
              <a:t>Fire studier </a:t>
            </a:r>
            <a:r>
              <a:rPr dirty="0" sz="1700" spc="-20">
                <a:latin typeface="Calibri"/>
                <a:cs typeface="Calibri"/>
              </a:rPr>
              <a:t>viste </a:t>
            </a:r>
            <a:r>
              <a:rPr dirty="0" sz="1700" spc="-10">
                <a:latin typeface="Calibri"/>
                <a:cs typeface="Calibri"/>
              </a:rPr>
              <a:t>derimot </a:t>
            </a:r>
            <a:r>
              <a:rPr dirty="0" sz="1700" spc="-20">
                <a:latin typeface="Calibri"/>
                <a:cs typeface="Calibri"/>
              </a:rPr>
              <a:t>ikke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0">
                <a:latin typeface="Calibri"/>
                <a:cs typeface="Calibri"/>
              </a:rPr>
              <a:t>signifikant  sammenheng.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0068159" y="12146239"/>
            <a:ext cx="1709420" cy="2838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u="heavy" sz="1700" spc="-1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Blodkultur-analyse: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068159" y="12585093"/>
            <a:ext cx="4659630" cy="131254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05"/>
              </a:spcBef>
            </a:pPr>
            <a:r>
              <a:rPr dirty="0" sz="1700" spc="-20">
                <a:latin typeface="Calibri"/>
                <a:cs typeface="Calibri"/>
              </a:rPr>
              <a:t>De </a:t>
            </a:r>
            <a:r>
              <a:rPr dirty="0" sz="1700" spc="-15">
                <a:latin typeface="Calibri"/>
                <a:cs typeface="Calibri"/>
              </a:rPr>
              <a:t>fleste </a:t>
            </a:r>
            <a:r>
              <a:rPr dirty="0" sz="1700" spc="-10">
                <a:latin typeface="Calibri"/>
                <a:cs typeface="Calibri"/>
              </a:rPr>
              <a:t>mikrobene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0">
                <a:latin typeface="Calibri"/>
                <a:cs typeface="Calibri"/>
              </a:rPr>
              <a:t>materialet </a:t>
            </a:r>
            <a:r>
              <a:rPr dirty="0" sz="1700" spc="-5">
                <a:latin typeface="Calibri"/>
                <a:cs typeface="Calibri"/>
              </a:rPr>
              <a:t>viser </a:t>
            </a:r>
            <a:r>
              <a:rPr dirty="0" sz="1700" spc="-15">
                <a:latin typeface="Calibri"/>
                <a:cs typeface="Calibri"/>
              </a:rPr>
              <a:t>følsomhet </a:t>
            </a:r>
            <a:r>
              <a:rPr dirty="0" sz="1700" spc="-20">
                <a:latin typeface="Calibri"/>
                <a:cs typeface="Calibri"/>
              </a:rPr>
              <a:t>for  </a:t>
            </a:r>
            <a:r>
              <a:rPr dirty="0" sz="1700" spc="-15">
                <a:latin typeface="Calibri"/>
                <a:cs typeface="Calibri"/>
              </a:rPr>
              <a:t>majoriteten </a:t>
            </a:r>
            <a:r>
              <a:rPr dirty="0" sz="1700" spc="-25">
                <a:latin typeface="Calibri"/>
                <a:cs typeface="Calibri"/>
              </a:rPr>
              <a:t>av </a:t>
            </a:r>
            <a:r>
              <a:rPr dirty="0" sz="1700" spc="-15">
                <a:latin typeface="Calibri"/>
                <a:cs typeface="Calibri"/>
              </a:rPr>
              <a:t>antibiotika </a:t>
            </a:r>
            <a:r>
              <a:rPr dirty="0" sz="1700" spc="-25">
                <a:latin typeface="Calibri"/>
                <a:cs typeface="Calibri"/>
              </a:rPr>
              <a:t>alternativer. </a:t>
            </a:r>
            <a:r>
              <a:rPr dirty="0" sz="1700" spc="-15">
                <a:latin typeface="Calibri"/>
                <a:cs typeface="Calibri"/>
              </a:rPr>
              <a:t>Mikrobene  </a:t>
            </a:r>
            <a:r>
              <a:rPr dirty="0" sz="1700" spc="-10">
                <a:latin typeface="Calibri"/>
                <a:cs typeface="Calibri"/>
              </a:rPr>
              <a:t>som </a:t>
            </a:r>
            <a:r>
              <a:rPr dirty="0" sz="1700" spc="-5">
                <a:latin typeface="Calibri"/>
                <a:cs typeface="Calibri"/>
              </a:rPr>
              <a:t>viser </a:t>
            </a:r>
            <a:r>
              <a:rPr dirty="0" sz="1700" spc="-10">
                <a:latin typeface="Calibri"/>
                <a:cs typeface="Calibri"/>
              </a:rPr>
              <a:t>økt </a:t>
            </a:r>
            <a:r>
              <a:rPr dirty="0" sz="1700" spc="-15">
                <a:latin typeface="Calibri"/>
                <a:cs typeface="Calibri"/>
              </a:rPr>
              <a:t>resistens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0">
                <a:latin typeface="Calibri"/>
                <a:cs typeface="Calibri"/>
              </a:rPr>
              <a:t>vårt materiale </a:t>
            </a:r>
            <a:r>
              <a:rPr dirty="0" sz="1700" spc="-5">
                <a:latin typeface="Calibri"/>
                <a:cs typeface="Calibri"/>
              </a:rPr>
              <a:t>er </a:t>
            </a:r>
            <a:r>
              <a:rPr dirty="0" sz="1700">
                <a:latin typeface="Calibri"/>
                <a:cs typeface="Calibri"/>
              </a:rPr>
              <a:t>E. </a:t>
            </a:r>
            <a:r>
              <a:rPr dirty="0" sz="1700" spc="-5">
                <a:latin typeface="Calibri"/>
                <a:cs typeface="Calibri"/>
              </a:rPr>
              <a:t>Coli </a:t>
            </a:r>
            <a:r>
              <a:rPr dirty="0" sz="1700" spc="-10">
                <a:latin typeface="Calibri"/>
                <a:cs typeface="Calibri"/>
              </a:rPr>
              <a:t>og </a:t>
            </a:r>
            <a:r>
              <a:rPr dirty="0" sz="1700" spc="-5">
                <a:latin typeface="Calibri"/>
                <a:cs typeface="Calibri"/>
              </a:rPr>
              <a:t>K.  </a:t>
            </a:r>
            <a:r>
              <a:rPr dirty="0" sz="1700" spc="-10">
                <a:latin typeface="Calibri"/>
                <a:cs typeface="Calibri"/>
              </a:rPr>
              <a:t>Pneumoniae. </a:t>
            </a:r>
            <a:r>
              <a:rPr dirty="0" sz="1700" spc="-25">
                <a:latin typeface="Calibri"/>
                <a:cs typeface="Calibri"/>
              </a:rPr>
              <a:t>Tendensen </a:t>
            </a:r>
            <a:r>
              <a:rPr dirty="0" sz="1700" spc="-5">
                <a:latin typeface="Calibri"/>
                <a:cs typeface="Calibri"/>
              </a:rPr>
              <a:t>til </a:t>
            </a:r>
            <a:r>
              <a:rPr dirty="0" sz="1700" spc="-15">
                <a:latin typeface="Calibri"/>
                <a:cs typeface="Calibri"/>
              </a:rPr>
              <a:t>resistens </a:t>
            </a:r>
            <a:r>
              <a:rPr dirty="0" sz="1700" spc="-20">
                <a:latin typeface="Calibri"/>
                <a:cs typeface="Calibri"/>
              </a:rPr>
              <a:t>fremstår lav </a:t>
            </a:r>
            <a:r>
              <a:rPr dirty="0" sz="1700" spc="-15">
                <a:latin typeface="Calibri"/>
                <a:cs typeface="Calibri"/>
              </a:rPr>
              <a:t>hos  </a:t>
            </a:r>
            <a:r>
              <a:rPr dirty="0" sz="1700" spc="-10">
                <a:latin typeface="Calibri"/>
                <a:cs typeface="Calibri"/>
              </a:rPr>
              <a:t>de </a:t>
            </a:r>
            <a:r>
              <a:rPr dirty="0" sz="1700" spc="-15">
                <a:latin typeface="Calibri"/>
                <a:cs typeface="Calibri"/>
              </a:rPr>
              <a:t>andre </a:t>
            </a:r>
            <a:r>
              <a:rPr dirty="0" sz="1700" spc="-20">
                <a:latin typeface="Calibri"/>
                <a:cs typeface="Calibri"/>
              </a:rPr>
              <a:t>utvalgte</a:t>
            </a:r>
            <a:r>
              <a:rPr dirty="0" sz="1700" spc="35">
                <a:latin typeface="Calibri"/>
                <a:cs typeface="Calibri"/>
              </a:rPr>
              <a:t> </a:t>
            </a:r>
            <a:r>
              <a:rPr dirty="0" sz="1700" spc="-15">
                <a:latin typeface="Calibri"/>
                <a:cs typeface="Calibri"/>
              </a:rPr>
              <a:t>mikrobene.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876264" y="2956062"/>
            <a:ext cx="3186430" cy="3422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2050" b="1">
                <a:solidFill>
                  <a:srgbClr val="252525"/>
                </a:solidFill>
                <a:latin typeface="Calibri"/>
                <a:cs typeface="Calibri"/>
              </a:rPr>
              <a:t>DISKUSJON OG</a:t>
            </a:r>
            <a:r>
              <a:rPr dirty="0" sz="2050" spc="5" b="1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2050" spc="-10" b="1">
                <a:solidFill>
                  <a:srgbClr val="252525"/>
                </a:solidFill>
                <a:latin typeface="Calibri"/>
                <a:cs typeface="Calibri"/>
              </a:rPr>
              <a:t>KONKLUSJON</a:t>
            </a:r>
            <a:endParaRPr sz="20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876264" y="3594078"/>
            <a:ext cx="4467225" cy="246507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u="heavy" sz="1700" spc="-15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alibri"/>
                <a:cs typeface="Calibri"/>
              </a:rPr>
              <a:t>Litteraturstudie: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99500"/>
              </a:lnSpc>
              <a:spcBef>
                <a:spcPts val="475"/>
              </a:spcBef>
            </a:pP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Majoriteten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studiene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viste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signifikant  sammenheng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mellom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mortalitet </a:t>
            </a:r>
            <a:r>
              <a:rPr dirty="0" sz="1700" spc="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forsinkelse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antibiotika administrasjon per time,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før </a:t>
            </a:r>
            <a:r>
              <a:rPr dirty="0" sz="1700" spc="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etter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en  og/eller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tre </a:t>
            </a:r>
            <a:r>
              <a:rPr dirty="0" sz="1700" spc="-35">
                <a:solidFill>
                  <a:srgbClr val="252525"/>
                </a:solidFill>
                <a:latin typeface="Calibri"/>
                <a:cs typeface="Calibri"/>
              </a:rPr>
              <a:t>timer. Våre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resultater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indikerer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at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rask  administrasjon </a:t>
            </a:r>
            <a:r>
              <a:rPr dirty="0" sz="1700" spc="-25">
                <a:solidFill>
                  <a:srgbClr val="252525"/>
                </a:solidFill>
                <a:latin typeface="Calibri"/>
                <a:cs typeface="Calibri"/>
              </a:rPr>
              <a:t>av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antibiotika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er essensielt </a:t>
            </a:r>
            <a:r>
              <a:rPr dirty="0" sz="1700" spc="-2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å 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unngå negative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pasientutfall og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at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anbefalningene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I  Surviving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Sepsis </a:t>
            </a:r>
            <a:r>
              <a:rPr dirty="0" sz="1700" spc="-5">
                <a:solidFill>
                  <a:srgbClr val="252525"/>
                </a:solidFill>
                <a:latin typeface="Calibri"/>
                <a:cs typeface="Calibri"/>
              </a:rPr>
              <a:t>Campaign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fremstår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700" spc="-15">
                <a:solidFill>
                  <a:srgbClr val="252525"/>
                </a:solidFill>
                <a:latin typeface="Calibri"/>
                <a:cs typeface="Calibri"/>
              </a:rPr>
              <a:t>fornuftige  </a:t>
            </a:r>
            <a:r>
              <a:rPr dirty="0" sz="1700" spc="-10">
                <a:solidFill>
                  <a:srgbClr val="252525"/>
                </a:solidFill>
                <a:latin typeface="Calibri"/>
                <a:cs typeface="Calibri"/>
              </a:rPr>
              <a:t>mål.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4876264" y="6351253"/>
            <a:ext cx="4596130" cy="375348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u="heavy" sz="1700" spc="-10">
                <a:solidFill>
                  <a:srgbClr val="252525"/>
                </a:solidFill>
                <a:uFill>
                  <a:solidFill>
                    <a:srgbClr val="252525"/>
                  </a:solidFill>
                </a:uFill>
                <a:latin typeface="Calibri"/>
                <a:cs typeface="Calibri"/>
              </a:rPr>
              <a:t>Blodkultur-analyse:</a:t>
            </a:r>
            <a:endParaRPr sz="1700">
              <a:latin typeface="Calibri"/>
              <a:cs typeface="Calibri"/>
            </a:endParaRPr>
          </a:p>
          <a:p>
            <a:pPr marL="12700" marR="5080">
              <a:lnSpc>
                <a:spcPct val="99500"/>
              </a:lnSpc>
              <a:spcBef>
                <a:spcPts val="470"/>
              </a:spcBef>
            </a:pPr>
            <a:r>
              <a:rPr dirty="0" sz="1700" spc="-10">
                <a:latin typeface="Calibri"/>
                <a:cs typeface="Calibri"/>
              </a:rPr>
              <a:t>Selv </a:t>
            </a:r>
            <a:r>
              <a:rPr dirty="0" sz="1700">
                <a:latin typeface="Calibri"/>
                <a:cs typeface="Calibri"/>
              </a:rPr>
              <a:t>om </a:t>
            </a:r>
            <a:r>
              <a:rPr dirty="0" sz="1700" spc="-10">
                <a:latin typeface="Calibri"/>
                <a:cs typeface="Calibri"/>
              </a:rPr>
              <a:t>de </a:t>
            </a:r>
            <a:r>
              <a:rPr dirty="0" sz="1700" spc="-15">
                <a:latin typeface="Calibri"/>
                <a:cs typeface="Calibri"/>
              </a:rPr>
              <a:t>fleste mikrobene fremdeles var  </a:t>
            </a:r>
            <a:r>
              <a:rPr dirty="0" sz="1700" spc="-10">
                <a:latin typeface="Calibri"/>
                <a:cs typeface="Calibri"/>
              </a:rPr>
              <a:t>følsomme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de </a:t>
            </a:r>
            <a:r>
              <a:rPr dirty="0" sz="1700" spc="-25">
                <a:latin typeface="Calibri"/>
                <a:cs typeface="Calibri"/>
              </a:rPr>
              <a:t>norske </a:t>
            </a:r>
            <a:r>
              <a:rPr dirty="0" sz="1700" spc="-10">
                <a:latin typeface="Calibri"/>
                <a:cs typeface="Calibri"/>
              </a:rPr>
              <a:t>sepsisregimene, </a:t>
            </a:r>
            <a:r>
              <a:rPr dirty="0" sz="1700" spc="-15">
                <a:latin typeface="Calibri"/>
                <a:cs typeface="Calibri"/>
              </a:rPr>
              <a:t>ser </a:t>
            </a:r>
            <a:r>
              <a:rPr dirty="0" sz="1700" spc="-10">
                <a:latin typeface="Calibri"/>
                <a:cs typeface="Calibri"/>
              </a:rPr>
              <a:t>man </a:t>
            </a:r>
            <a:r>
              <a:rPr dirty="0" sz="1700" spc="-5">
                <a:latin typeface="Calibri"/>
                <a:cs typeface="Calibri"/>
              </a:rPr>
              <a:t>en  </a:t>
            </a:r>
            <a:r>
              <a:rPr dirty="0" sz="1700" spc="-10">
                <a:latin typeface="Calibri"/>
                <a:cs typeface="Calibri"/>
              </a:rPr>
              <a:t>bekymringsfull </a:t>
            </a:r>
            <a:r>
              <a:rPr dirty="0" sz="1700" spc="-5">
                <a:latin typeface="Calibri"/>
                <a:cs typeface="Calibri"/>
              </a:rPr>
              <a:t>økning i </a:t>
            </a:r>
            <a:r>
              <a:rPr dirty="0" sz="1700" spc="-10">
                <a:latin typeface="Calibri"/>
                <a:cs typeface="Calibri"/>
              </a:rPr>
              <a:t>resistens </a:t>
            </a:r>
            <a:r>
              <a:rPr dirty="0" sz="1700" spc="-5">
                <a:latin typeface="Calibri"/>
                <a:cs typeface="Calibri"/>
              </a:rPr>
              <a:t>mot  </a:t>
            </a:r>
            <a:r>
              <a:rPr dirty="0" sz="1700" spc="-20">
                <a:latin typeface="Calibri"/>
                <a:cs typeface="Calibri"/>
              </a:rPr>
              <a:t>aminoglykosider, </a:t>
            </a:r>
            <a:r>
              <a:rPr dirty="0" sz="1700" spc="-5">
                <a:latin typeface="Calibri"/>
                <a:cs typeface="Calibri"/>
              </a:rPr>
              <a:t>en </a:t>
            </a:r>
            <a:r>
              <a:rPr dirty="0" sz="1700" spc="-15">
                <a:latin typeface="Calibri"/>
                <a:cs typeface="Calibri"/>
              </a:rPr>
              <a:t>sentral komponent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0">
                <a:latin typeface="Calibri"/>
                <a:cs typeface="Calibri"/>
              </a:rPr>
              <a:t>norsk  </a:t>
            </a:r>
            <a:r>
              <a:rPr dirty="0" sz="1700" spc="-5">
                <a:latin typeface="Calibri"/>
                <a:cs typeface="Calibri"/>
              </a:rPr>
              <a:t>sepsisbehandling. </a:t>
            </a:r>
            <a:r>
              <a:rPr dirty="0" sz="1700" spc="-15">
                <a:latin typeface="Calibri"/>
                <a:cs typeface="Calibri"/>
              </a:rPr>
              <a:t>Norge </a:t>
            </a:r>
            <a:r>
              <a:rPr dirty="0" sz="1700" spc="-5">
                <a:latin typeface="Calibri"/>
                <a:cs typeface="Calibri"/>
              </a:rPr>
              <a:t>ser </a:t>
            </a:r>
            <a:r>
              <a:rPr dirty="0" sz="1700" spc="-10">
                <a:latin typeface="Calibri"/>
                <a:cs typeface="Calibri"/>
              </a:rPr>
              <a:t>ut </a:t>
            </a:r>
            <a:r>
              <a:rPr dirty="0" sz="1700" spc="-5">
                <a:latin typeface="Calibri"/>
                <a:cs typeface="Calibri"/>
              </a:rPr>
              <a:t>til å </a:t>
            </a:r>
            <a:r>
              <a:rPr dirty="0" sz="1700" spc="-10">
                <a:latin typeface="Calibri"/>
                <a:cs typeface="Calibri"/>
              </a:rPr>
              <a:t>ha </a:t>
            </a:r>
            <a:r>
              <a:rPr dirty="0" sz="1700" spc="-20">
                <a:latin typeface="Calibri"/>
                <a:cs typeface="Calibri"/>
              </a:rPr>
              <a:t>et </a:t>
            </a:r>
            <a:r>
              <a:rPr dirty="0" sz="1700" spc="-10">
                <a:latin typeface="Calibri"/>
                <a:cs typeface="Calibri"/>
              </a:rPr>
              <a:t>relativt lavt  </a:t>
            </a:r>
            <a:r>
              <a:rPr dirty="0" sz="1700" spc="-15">
                <a:latin typeface="Calibri"/>
                <a:cs typeface="Calibri"/>
              </a:rPr>
              <a:t>antall </a:t>
            </a:r>
            <a:r>
              <a:rPr dirty="0" sz="1700" spc="-20">
                <a:latin typeface="Calibri"/>
                <a:cs typeface="Calibri"/>
              </a:rPr>
              <a:t>resistente </a:t>
            </a:r>
            <a:r>
              <a:rPr dirty="0" sz="1700" spc="-10">
                <a:latin typeface="Calibri"/>
                <a:cs typeface="Calibri"/>
              </a:rPr>
              <a:t>mikrober sammenlignet </a:t>
            </a:r>
            <a:r>
              <a:rPr dirty="0" sz="1700" spc="-15">
                <a:latin typeface="Calibri"/>
                <a:cs typeface="Calibri"/>
              </a:rPr>
              <a:t>med andre  europeiske </a:t>
            </a:r>
            <a:r>
              <a:rPr dirty="0" sz="1700" spc="-10">
                <a:latin typeface="Calibri"/>
                <a:cs typeface="Calibri"/>
              </a:rPr>
              <a:t>land. </a:t>
            </a:r>
            <a:r>
              <a:rPr dirty="0" sz="1700" spc="-5">
                <a:latin typeface="Calibri"/>
                <a:cs typeface="Calibri"/>
              </a:rPr>
              <a:t>Basert </a:t>
            </a:r>
            <a:r>
              <a:rPr dirty="0" sz="1700" spc="-10">
                <a:latin typeface="Calibri"/>
                <a:cs typeface="Calibri"/>
              </a:rPr>
              <a:t>på </a:t>
            </a:r>
            <a:r>
              <a:rPr dirty="0" sz="1700" spc="-15">
                <a:latin typeface="Calibri"/>
                <a:cs typeface="Calibri"/>
              </a:rPr>
              <a:t>resistensmønstrene </a:t>
            </a:r>
            <a:r>
              <a:rPr dirty="0" sz="1700" spc="-5">
                <a:latin typeface="Calibri"/>
                <a:cs typeface="Calibri"/>
              </a:rPr>
              <a:t>i  </a:t>
            </a:r>
            <a:r>
              <a:rPr dirty="0" sz="1700" spc="-10">
                <a:latin typeface="Calibri"/>
                <a:cs typeface="Calibri"/>
              </a:rPr>
              <a:t>Norge </a:t>
            </a:r>
            <a:r>
              <a:rPr dirty="0" sz="1700" spc="5">
                <a:latin typeface="Calibri"/>
                <a:cs typeface="Calibri"/>
              </a:rPr>
              <a:t>og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20">
                <a:latin typeface="Calibri"/>
                <a:cs typeface="Calibri"/>
              </a:rPr>
              <a:t>våre </a:t>
            </a:r>
            <a:r>
              <a:rPr dirty="0" sz="1700" spc="-15">
                <a:latin typeface="Calibri"/>
                <a:cs typeface="Calibri"/>
              </a:rPr>
              <a:t>avdelinger </a:t>
            </a:r>
            <a:r>
              <a:rPr dirty="0" sz="1700" spc="-20">
                <a:latin typeface="Calibri"/>
                <a:cs typeface="Calibri"/>
              </a:rPr>
              <a:t>virker </a:t>
            </a:r>
            <a:r>
              <a:rPr dirty="0" sz="1700" spc="-10">
                <a:latin typeface="Calibri"/>
                <a:cs typeface="Calibri"/>
              </a:rPr>
              <a:t>de </a:t>
            </a:r>
            <a:r>
              <a:rPr dirty="0" sz="1700" spc="-25">
                <a:latin typeface="Calibri"/>
                <a:cs typeface="Calibri"/>
              </a:rPr>
              <a:t>norske  </a:t>
            </a:r>
            <a:r>
              <a:rPr dirty="0" sz="1700" spc="-10">
                <a:latin typeface="Calibri"/>
                <a:cs typeface="Calibri"/>
              </a:rPr>
              <a:t>retningslinjene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10">
                <a:latin typeface="Calibri"/>
                <a:cs typeface="Calibri"/>
              </a:rPr>
              <a:t>sepsisbehandling </a:t>
            </a:r>
            <a:r>
              <a:rPr dirty="0" sz="1700" spc="-5">
                <a:latin typeface="Calibri"/>
                <a:cs typeface="Calibri"/>
              </a:rPr>
              <a:t>å </a:t>
            </a:r>
            <a:r>
              <a:rPr dirty="0" sz="1700" spc="-10">
                <a:latin typeface="Calibri"/>
                <a:cs typeface="Calibri"/>
              </a:rPr>
              <a:t>være  </a:t>
            </a:r>
            <a:r>
              <a:rPr dirty="0" sz="1700" spc="-15">
                <a:latin typeface="Calibri"/>
                <a:cs typeface="Calibri"/>
              </a:rPr>
              <a:t>tilstrekkelige. </a:t>
            </a:r>
            <a:r>
              <a:rPr dirty="0" sz="1700" spc="-10">
                <a:latin typeface="Calibri"/>
                <a:cs typeface="Calibri"/>
              </a:rPr>
              <a:t>Dersom </a:t>
            </a:r>
            <a:r>
              <a:rPr dirty="0" sz="1700" spc="-15">
                <a:latin typeface="Calibri"/>
                <a:cs typeface="Calibri"/>
              </a:rPr>
              <a:t>Norge </a:t>
            </a:r>
            <a:r>
              <a:rPr dirty="0" sz="1700" spc="-5">
                <a:latin typeface="Calibri"/>
                <a:cs typeface="Calibri"/>
              </a:rPr>
              <a:t>imidlertid </a:t>
            </a:r>
            <a:r>
              <a:rPr dirty="0" sz="1700" spc="-10">
                <a:latin typeface="Calibri"/>
                <a:cs typeface="Calibri"/>
              </a:rPr>
              <a:t>skulle arve  </a:t>
            </a:r>
            <a:r>
              <a:rPr dirty="0" sz="1700" spc="-15">
                <a:latin typeface="Calibri"/>
                <a:cs typeface="Calibri"/>
              </a:rPr>
              <a:t>resistensmønstrene </a:t>
            </a:r>
            <a:r>
              <a:rPr dirty="0" sz="1700" spc="-10">
                <a:latin typeface="Calibri"/>
                <a:cs typeface="Calibri"/>
              </a:rPr>
              <a:t>som observeres </a:t>
            </a:r>
            <a:r>
              <a:rPr dirty="0" sz="1700" spc="-5">
                <a:latin typeface="Calibri"/>
                <a:cs typeface="Calibri"/>
              </a:rPr>
              <a:t>i </a:t>
            </a:r>
            <a:r>
              <a:rPr dirty="0" sz="1700" spc="-15">
                <a:latin typeface="Calibri"/>
                <a:cs typeface="Calibri"/>
              </a:rPr>
              <a:t>Sørøst-Europa,  </a:t>
            </a:r>
            <a:r>
              <a:rPr dirty="0" sz="1700">
                <a:latin typeface="Calibri"/>
                <a:cs typeface="Calibri"/>
              </a:rPr>
              <a:t>vil </a:t>
            </a:r>
            <a:r>
              <a:rPr dirty="0" sz="1700" spc="-10">
                <a:latin typeface="Calibri"/>
                <a:cs typeface="Calibri"/>
              </a:rPr>
              <a:t>det </a:t>
            </a:r>
            <a:r>
              <a:rPr dirty="0" sz="1700" spc="-5">
                <a:latin typeface="Calibri"/>
                <a:cs typeface="Calibri"/>
              </a:rPr>
              <a:t>mulig </a:t>
            </a:r>
            <a:r>
              <a:rPr dirty="0" sz="1700" spc="-20">
                <a:latin typeface="Calibri"/>
                <a:cs typeface="Calibri"/>
              </a:rPr>
              <a:t>være </a:t>
            </a:r>
            <a:r>
              <a:rPr dirty="0" sz="1700" spc="-10">
                <a:latin typeface="Calibri"/>
                <a:cs typeface="Calibri"/>
              </a:rPr>
              <a:t>nødvendig </a:t>
            </a:r>
            <a:r>
              <a:rPr dirty="0" sz="1700">
                <a:latin typeface="Calibri"/>
                <a:cs typeface="Calibri"/>
              </a:rPr>
              <a:t>med </a:t>
            </a:r>
            <a:r>
              <a:rPr dirty="0" sz="1700" spc="-10">
                <a:latin typeface="Calibri"/>
                <a:cs typeface="Calibri"/>
              </a:rPr>
              <a:t>endringer </a:t>
            </a:r>
            <a:r>
              <a:rPr dirty="0" sz="1700" spc="-20">
                <a:latin typeface="Calibri"/>
                <a:cs typeface="Calibri"/>
              </a:rPr>
              <a:t>for </a:t>
            </a:r>
            <a:r>
              <a:rPr dirty="0" sz="1700" spc="-5">
                <a:latin typeface="Calibri"/>
                <a:cs typeface="Calibri"/>
              </a:rPr>
              <a:t>å  </a:t>
            </a:r>
            <a:r>
              <a:rPr dirty="0" sz="1700" spc="-15">
                <a:latin typeface="Calibri"/>
                <a:cs typeface="Calibri"/>
              </a:rPr>
              <a:t>unngå</a:t>
            </a:r>
            <a:r>
              <a:rPr dirty="0" sz="1700" spc="-5">
                <a:latin typeface="Calibri"/>
                <a:cs typeface="Calibri"/>
              </a:rPr>
              <a:t> </a:t>
            </a:r>
            <a:r>
              <a:rPr dirty="0" sz="1700" spc="-10">
                <a:latin typeface="Calibri"/>
                <a:cs typeface="Calibri"/>
              </a:rPr>
              <a:t>behandlingssvikt.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903246" y="12315190"/>
            <a:ext cx="4572000" cy="5422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 marR="5080">
              <a:lnSpc>
                <a:spcPct val="102699"/>
              </a:lnSpc>
              <a:spcBef>
                <a:spcPts val="90"/>
              </a:spcBef>
            </a:pPr>
            <a:r>
              <a:rPr dirty="0" sz="1100" spc="-5">
                <a:solidFill>
                  <a:srgbClr val="252525"/>
                </a:solidFill>
                <a:latin typeface="Calibri"/>
                <a:cs typeface="Calibri"/>
              </a:rPr>
              <a:t>Tabellen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viser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mikrobeisolat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fra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Onkologisk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Hematologisk avdeling ved HUS,  markert </a:t>
            </a:r>
            <a:r>
              <a:rPr dirty="0" sz="1100" spc="20">
                <a:solidFill>
                  <a:srgbClr val="252525"/>
                </a:solidFill>
                <a:latin typeface="Calibri"/>
                <a:cs typeface="Calibri"/>
              </a:rPr>
              <a:t>som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S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(sensitiv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intermediær), </a:t>
            </a:r>
            <a:r>
              <a:rPr dirty="0" sz="1100" spc="10">
                <a:solidFill>
                  <a:srgbClr val="252525"/>
                </a:solidFill>
                <a:latin typeface="Calibri"/>
                <a:cs typeface="Calibri"/>
              </a:rPr>
              <a:t>R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(resistent), </a:t>
            </a: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100">
                <a:solidFill>
                  <a:srgbClr val="252525"/>
                </a:solidFill>
                <a:latin typeface="Calibri"/>
                <a:cs typeface="Calibri"/>
              </a:rPr>
              <a:t>prosentandel  resistente</a:t>
            </a:r>
            <a:r>
              <a:rPr dirty="0" sz="1100" spc="-5">
                <a:solidFill>
                  <a:srgbClr val="252525"/>
                </a:solidFill>
                <a:latin typeface="Calibri"/>
                <a:cs typeface="Calibri"/>
              </a:rPr>
              <a:t> mikrober.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4895648" y="10758397"/>
            <a:ext cx="4404360" cy="62738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75"/>
              </a:spcBef>
            </a:pPr>
            <a:r>
              <a:rPr dirty="0" sz="1300" spc="-25" b="1">
                <a:solidFill>
                  <a:srgbClr val="252525"/>
                </a:solidFill>
                <a:latin typeface="Calibri"/>
                <a:cs typeface="Calibri"/>
              </a:rPr>
              <a:t>Takk </a:t>
            </a:r>
            <a:r>
              <a:rPr dirty="0" sz="1300" b="1">
                <a:solidFill>
                  <a:srgbClr val="252525"/>
                </a:solidFill>
                <a:latin typeface="Calibri"/>
                <a:cs typeface="Calibri"/>
              </a:rPr>
              <a:t>til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Knut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Anders Mosevoll </a:t>
            </a:r>
            <a:r>
              <a:rPr dirty="0" sz="1300" spc="5">
                <a:solidFill>
                  <a:srgbClr val="252525"/>
                </a:solidFill>
                <a:latin typeface="Calibri"/>
                <a:cs typeface="Calibri"/>
              </a:rPr>
              <a:t>og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Håkon Reikvam </a:t>
            </a:r>
            <a:r>
              <a:rPr dirty="0" sz="1300" spc="-15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veiledning, 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samt </a:t>
            </a:r>
            <a:r>
              <a:rPr dirty="0" sz="1300" spc="5">
                <a:solidFill>
                  <a:srgbClr val="252525"/>
                </a:solidFill>
                <a:latin typeface="Calibri"/>
                <a:cs typeface="Calibri"/>
              </a:rPr>
              <a:t>Dag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Harald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Skutlaberg </a:t>
            </a:r>
            <a:r>
              <a:rPr dirty="0" sz="1300" spc="-10">
                <a:solidFill>
                  <a:srgbClr val="252525"/>
                </a:solidFill>
                <a:latin typeface="Calibri"/>
                <a:cs typeface="Calibri"/>
              </a:rPr>
              <a:t>for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tilgang til blodkulturmateriale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fra  </a:t>
            </a:r>
            <a:r>
              <a:rPr dirty="0" sz="1300">
                <a:solidFill>
                  <a:srgbClr val="252525"/>
                </a:solidFill>
                <a:latin typeface="Calibri"/>
                <a:cs typeface="Calibri"/>
              </a:rPr>
              <a:t>mikrobiologisk</a:t>
            </a:r>
            <a:r>
              <a:rPr dirty="0" sz="1300" spc="20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300" spc="-5">
                <a:solidFill>
                  <a:srgbClr val="252525"/>
                </a:solidFill>
                <a:latin typeface="Calibri"/>
                <a:cs typeface="Calibri"/>
              </a:rPr>
              <a:t>avdeling.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0052050" y="2961723"/>
            <a:ext cx="4321441" cy="348512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804584" y="7663715"/>
            <a:ext cx="5019314" cy="4567844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 txBox="1"/>
          <p:nvPr/>
        </p:nvSpPr>
        <p:spPr>
          <a:xfrm>
            <a:off x="10287184" y="6632598"/>
            <a:ext cx="4177665" cy="34226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Diagrammet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viser prosentandel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resistente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mikrober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i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hvert </a:t>
            </a:r>
            <a:r>
              <a:rPr dirty="0" sz="1000">
                <a:solidFill>
                  <a:srgbClr val="252525"/>
                </a:solidFill>
                <a:latin typeface="Calibri"/>
                <a:cs typeface="Calibri"/>
              </a:rPr>
              <a:t>utvalgte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land,</a:t>
            </a:r>
            <a:r>
              <a:rPr dirty="0" sz="1000" spc="16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samt</a:t>
            </a:r>
            <a:endParaRPr sz="1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0"/>
              </a:spcBef>
            </a:pP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Onkologisk og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Hematologisk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avdeling </a:t>
            </a:r>
            <a:r>
              <a:rPr dirty="0" sz="1000" spc="15">
                <a:solidFill>
                  <a:srgbClr val="252525"/>
                </a:solidFill>
                <a:latin typeface="Calibri"/>
                <a:cs typeface="Calibri"/>
              </a:rPr>
              <a:t>HUS (ONC/HEM) </a:t>
            </a:r>
            <a:r>
              <a:rPr dirty="0" sz="1000" spc="5">
                <a:solidFill>
                  <a:srgbClr val="252525"/>
                </a:solidFill>
                <a:latin typeface="Calibri"/>
                <a:cs typeface="Calibri"/>
              </a:rPr>
              <a:t>for</a:t>
            </a:r>
            <a:r>
              <a:rPr dirty="0" sz="1000" spc="15">
                <a:solidFill>
                  <a:srgbClr val="252525"/>
                </a:solidFill>
                <a:latin typeface="Calibri"/>
                <a:cs typeface="Calibri"/>
              </a:rPr>
              <a:t> </a:t>
            </a:r>
            <a:r>
              <a:rPr dirty="0" sz="1000" spc="10">
                <a:solidFill>
                  <a:srgbClr val="252525"/>
                </a:solidFill>
                <a:latin typeface="Calibri"/>
                <a:cs typeface="Calibri"/>
              </a:rPr>
              <a:t>aminoglykosider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823131" y="8858270"/>
            <a:ext cx="2818331" cy="3556704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 txBox="1"/>
          <p:nvPr/>
        </p:nvSpPr>
        <p:spPr>
          <a:xfrm>
            <a:off x="350998" y="12466216"/>
            <a:ext cx="4182745" cy="372110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marL="12700" marR="5080">
              <a:lnSpc>
                <a:spcPct val="104099"/>
              </a:lnSpc>
              <a:spcBef>
                <a:spcPts val="70"/>
              </a:spcBef>
            </a:pPr>
            <a:r>
              <a:rPr dirty="0" sz="1100" spc="5">
                <a:solidFill>
                  <a:srgbClr val="252525"/>
                </a:solidFill>
                <a:latin typeface="Calibri"/>
                <a:cs typeface="Calibri"/>
              </a:rPr>
              <a:t>https://itaintmagic.riken.jp/hot-off-the-press/bacterial-drug-resistance-  studied-by-robotic-e-coli-evolution/</a:t>
            </a:r>
            <a:endParaRPr sz="1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2024-11-28T09:51:39Z</dcterms:created>
  <dcterms:modified xsi:type="dcterms:W3CDTF">2024-11-28T09:51:39Z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2024-11-13T00:00:00Z</vt:filetime>
  </property>
  <property fmtid="{D5CDD505-2E9C-101B-9397-08002B2CF9AE}" pid="3" name="LastSaved">
    <vt:filetime>2024-11-28T00:00:00Z</vt:filetime>
  </property>
</Properties>
</file>