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42808525" cy="30279975"/>
  <p:notesSz cx="7099300" cy="10234613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33" userDrawn="1">
          <p15:clr>
            <a:srgbClr val="A4A3A4"/>
          </p15:clr>
        </p15:guide>
        <p15:guide id="3" orient="horz" pos="16976" userDrawn="1">
          <p15:clr>
            <a:srgbClr val="A4A3A4"/>
          </p15:clr>
        </p15:guide>
        <p15:guide id="4" pos="745">
          <p15:clr>
            <a:srgbClr val="A4A3A4"/>
          </p15:clr>
        </p15:guide>
        <p15:guide id="5" pos="19961">
          <p15:clr>
            <a:srgbClr val="A4A3A4"/>
          </p15:clr>
        </p15:guide>
        <p15:guide id="6" pos="26361">
          <p15:clr>
            <a:srgbClr val="A4A3A4"/>
          </p15:clr>
        </p15:guide>
        <p15:guide id="7" pos="13513">
          <p15:clr>
            <a:srgbClr val="A4A3A4"/>
          </p15:clr>
        </p15:guide>
        <p15:guide id="8" pos="7025">
          <p15:clr>
            <a:srgbClr val="A4A3A4"/>
          </p15:clr>
        </p15:guide>
        <p15:guide id="9" orient="horz" pos="95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9F1"/>
    <a:srgbClr val="FFAA79"/>
    <a:srgbClr val="761A19"/>
    <a:srgbClr val="34332B"/>
    <a:srgbClr val="0054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8" autoAdjust="0"/>
    <p:restoredTop sz="90192" autoAdjust="0"/>
  </p:normalViewPr>
  <p:slideViewPr>
    <p:cSldViewPr snapToGrid="0">
      <p:cViewPr>
        <p:scale>
          <a:sx n="34" d="100"/>
          <a:sy n="34" d="100"/>
        </p:scale>
        <p:origin x="904" y="-1216"/>
      </p:cViewPr>
      <p:guideLst>
        <p:guide orient="horz" pos="2733"/>
        <p:guide orient="horz" pos="16976"/>
        <p:guide pos="745"/>
        <p:guide pos="19961"/>
        <p:guide pos="26361"/>
        <p:guide pos="13513"/>
        <p:guide pos="7025"/>
        <p:guide orient="horz" pos="953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howGuides="1">
      <p:cViewPr varScale="1">
        <p:scale>
          <a:sx n="128" d="100"/>
          <a:sy n="128" d="100"/>
        </p:scale>
        <p:origin x="5824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>
            <a:extLst>
              <a:ext uri="{FF2B5EF4-FFF2-40B4-BE49-F238E27FC236}">
                <a16:creationId xmlns:a16="http://schemas.microsoft.com/office/drawing/2014/main" id="{433DE135-FF91-20A3-39DA-EB0E7A6160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C1BBF5B1-0403-D936-D364-2A45E951015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73EE47-8B60-024C-A3E9-9D47F69A0B3A}" type="datetimeFigureOut">
              <a:rPr lang="nb-NO" smtClean="0"/>
              <a:t>01.11.2024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E0D21D5C-4B77-F54E-E771-2DA77C15749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B06C2057-4DAF-3E94-8698-8590C1366EB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646A91-9FDA-7A49-918A-F3079B75495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76674613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3223" userDrawn="1">
          <p15:clr>
            <a:srgbClr val="F26B43"/>
          </p15:clr>
        </p15:guide>
        <p15:guide id="2" pos="2236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464" cy="51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24" y="0"/>
            <a:ext cx="3076464" cy="51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38200" y="768350"/>
            <a:ext cx="5422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779" y="4861365"/>
            <a:ext cx="5679742" cy="4605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noProof="0"/>
              <a:t>Klikk for å redigere tekststiler i malen</a:t>
            </a:r>
          </a:p>
          <a:p>
            <a:pPr lvl="1"/>
            <a:r>
              <a:rPr lang="nb-NO" noProof="0"/>
              <a:t>Andre nivå</a:t>
            </a:r>
          </a:p>
          <a:p>
            <a:pPr lvl="2"/>
            <a:r>
              <a:rPr lang="nb-NO" noProof="0"/>
              <a:t>Tredje nivå</a:t>
            </a:r>
          </a:p>
          <a:p>
            <a:pPr lvl="3"/>
            <a:r>
              <a:rPr lang="nb-NO" noProof="0"/>
              <a:t>Fjerde nivå</a:t>
            </a:r>
          </a:p>
          <a:p>
            <a:pPr lvl="4"/>
            <a:r>
              <a:rPr lang="nb-NO" noProof="0"/>
              <a:t>Femte nivå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194"/>
            <a:ext cx="3076464" cy="511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24" y="9721194"/>
            <a:ext cx="3076464" cy="511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fld id="{6131AE1E-E725-4449-B03D-B7F1AD5A21EF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959104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178457" indent="-68637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274549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384368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494187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604007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713826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823646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933465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C788E0A-2390-493D-B96C-E13D0340CC64}" type="slidenum">
              <a:rPr lang="nb-NO" altLang="nb-NO" sz="1300"/>
              <a:pPr eaLnBrk="1" hangingPunct="1"/>
              <a:t>1</a:t>
            </a:fld>
            <a:endParaRPr lang="nb-NO" altLang="nb-NO" sz="13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GB" altLang="nb-NO" sz="9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oster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22629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537" userDrawn="1">
          <p15:clr>
            <a:srgbClr val="FBAE40"/>
          </p15:clr>
        </p15:guide>
        <p15:guide id="2" pos="1348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7259CF00-97E2-1033-EB68-FC43F982B767}"/>
              </a:ext>
            </a:extLst>
          </p:cNvPr>
          <p:cNvSpPr/>
          <p:nvPr userDrawn="1"/>
        </p:nvSpPr>
        <p:spPr bwMode="auto">
          <a:xfrm>
            <a:off x="-1" y="5629275"/>
            <a:ext cx="42807600" cy="24660000"/>
          </a:xfrm>
          <a:prstGeom prst="rect">
            <a:avLst/>
          </a:prstGeom>
          <a:solidFill>
            <a:srgbClr val="FEF9F1"/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83613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Freeform 2" descr="Red field, top">
            <a:extLst>
              <a:ext uri="{FF2B5EF4-FFF2-40B4-BE49-F238E27FC236}">
                <a16:creationId xmlns:a16="http://schemas.microsoft.com/office/drawing/2014/main" id="{09114A3E-ED0D-6852-61B1-87F4D60FBCC4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0" y="1"/>
            <a:ext cx="42808525" cy="5600700"/>
          </a:xfrm>
          <a:custGeom>
            <a:avLst/>
            <a:gdLst>
              <a:gd name="T0" fmla="*/ 0 w 22394"/>
              <a:gd name="T1" fmla="*/ 4633 h 4633"/>
              <a:gd name="T2" fmla="*/ 22394 w 22394"/>
              <a:gd name="T3" fmla="*/ 4633 h 4633"/>
              <a:gd name="T4" fmla="*/ 22394 w 22394"/>
              <a:gd name="T5" fmla="*/ 0 h 4633"/>
              <a:gd name="T6" fmla="*/ 0 w 22394"/>
              <a:gd name="T7" fmla="*/ 0 h 4633"/>
              <a:gd name="T8" fmla="*/ 0 w 22394"/>
              <a:gd name="T9" fmla="*/ 4633 h 46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394" h="4633">
                <a:moveTo>
                  <a:pt x="0" y="4633"/>
                </a:moveTo>
                <a:lnTo>
                  <a:pt x="22394" y="4633"/>
                </a:lnTo>
                <a:lnTo>
                  <a:pt x="22394" y="0"/>
                </a:lnTo>
                <a:lnTo>
                  <a:pt x="0" y="0"/>
                </a:lnTo>
                <a:lnTo>
                  <a:pt x="0" y="4633"/>
                </a:lnTo>
              </a:path>
            </a:pathLst>
          </a:custGeom>
          <a:solidFill>
            <a:srgbClr val="761A19"/>
          </a:solidFill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pic>
        <p:nvPicPr>
          <p:cNvPr id="7" name="Picture 19">
            <a:extLst>
              <a:ext uri="{FF2B5EF4-FFF2-40B4-BE49-F238E27FC236}">
                <a16:creationId xmlns:a16="http://schemas.microsoft.com/office/drawing/2014/main" id="{CD4E24DF-9FF2-B992-1667-8D90A8F267A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67275" y="27323832"/>
            <a:ext cx="10790565" cy="2602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2pPr>
      <a:lvl3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3pPr>
      <a:lvl4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4pPr>
      <a:lvl5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5pPr>
      <a:lvl6pPr marL="4572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6pPr>
      <a:lvl7pPr marL="9144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7pPr>
      <a:lvl8pPr marL="13716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8pPr>
      <a:lvl9pPr marL="18288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9pPr>
    </p:titleStyle>
    <p:bodyStyle>
      <a:lvl1pPr marL="3136900" indent="-3136900" algn="l" defTabSz="8361363" rtl="0" eaLnBrk="0" fontAlgn="base" hangingPunct="0">
        <a:spcBef>
          <a:spcPct val="20000"/>
        </a:spcBef>
        <a:spcAft>
          <a:spcPct val="0"/>
        </a:spcAft>
        <a:buChar char="•"/>
        <a:defRPr sz="29300">
          <a:solidFill>
            <a:schemeClr val="tx1"/>
          </a:solidFill>
          <a:latin typeface="+mn-lt"/>
          <a:ea typeface="+mn-ea"/>
          <a:cs typeface="+mn-cs"/>
        </a:defRPr>
      </a:lvl1pPr>
      <a:lvl2pPr marL="6792913" indent="-2613025" algn="l" defTabSz="8361363" rtl="0" eaLnBrk="0" fontAlgn="base" hangingPunct="0">
        <a:spcBef>
          <a:spcPct val="20000"/>
        </a:spcBef>
        <a:spcAft>
          <a:spcPct val="0"/>
        </a:spcAft>
        <a:buChar char="–"/>
        <a:defRPr sz="25600">
          <a:solidFill>
            <a:schemeClr val="tx1"/>
          </a:solidFill>
          <a:latin typeface="+mn-lt"/>
        </a:defRPr>
      </a:lvl2pPr>
      <a:lvl3pPr marL="10452100" indent="-2090738" algn="l" defTabSz="8361363" rtl="0" eaLnBrk="0" fontAlgn="base" hangingPunct="0">
        <a:spcBef>
          <a:spcPct val="20000"/>
        </a:spcBef>
        <a:spcAft>
          <a:spcPct val="0"/>
        </a:spcAft>
        <a:buChar char="•"/>
        <a:defRPr sz="22100">
          <a:solidFill>
            <a:schemeClr val="tx1"/>
          </a:solidFill>
          <a:latin typeface="+mn-lt"/>
        </a:defRPr>
      </a:lvl3pPr>
      <a:lvl4pPr marL="14630400" indent="-2090738" algn="l" defTabSz="8361363" rtl="0" eaLnBrk="0" fontAlgn="base" hangingPunct="0">
        <a:spcBef>
          <a:spcPct val="20000"/>
        </a:spcBef>
        <a:spcAft>
          <a:spcPct val="0"/>
        </a:spcAft>
        <a:buChar char="–"/>
        <a:defRPr sz="18200">
          <a:solidFill>
            <a:schemeClr val="tx1"/>
          </a:solidFill>
          <a:latin typeface="+mn-lt"/>
        </a:defRPr>
      </a:lvl4pPr>
      <a:lvl5pPr marL="18810288" indent="-2089150" algn="l" defTabSz="8361363" rtl="0" eaLnBrk="0" fontAlgn="base" hangingPunct="0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5pPr>
      <a:lvl6pPr marL="192674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6pPr>
      <a:lvl7pPr marL="197246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7pPr>
      <a:lvl8pPr marL="201818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8pPr>
      <a:lvl9pPr marL="206390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537" userDrawn="1">
          <p15:clr>
            <a:srgbClr val="F26B43"/>
          </p15:clr>
        </p15:guide>
        <p15:guide id="2" pos="1348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e 3" descr="Et bilde som inneholder tekst, nummer, Font, kvittering&#10;&#10;Automatisk generert beskrivelse">
            <a:extLst>
              <a:ext uri="{FF2B5EF4-FFF2-40B4-BE49-F238E27FC236}">
                <a16:creationId xmlns:a16="http://schemas.microsoft.com/office/drawing/2014/main" id="{A16D3AFE-5F4B-5EE9-C40B-09D4F86008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3464" y="17921699"/>
            <a:ext cx="20154515" cy="9324357"/>
          </a:xfrm>
          <a:prstGeom prst="rect">
            <a:avLst/>
          </a:prstGeom>
        </p:spPr>
      </p:pic>
      <p:sp>
        <p:nvSpPr>
          <p:cNvPr id="2051" name="Title" descr="Title field"/>
          <p:cNvSpPr txBox="1">
            <a:spLocks noChangeArrowheads="1"/>
          </p:cNvSpPr>
          <p:nvPr/>
        </p:nvSpPr>
        <p:spPr bwMode="auto">
          <a:xfrm>
            <a:off x="1182688" y="1128713"/>
            <a:ext cx="34201099" cy="2000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b-NO" altLang="nb-NO" sz="1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Livmorhalsprogrammet</a:t>
            </a:r>
          </a:p>
        </p:txBody>
      </p:sp>
      <p:sp>
        <p:nvSpPr>
          <p:cNvPr id="2054" name="Subtitle" descr="Subtitle field"/>
          <p:cNvSpPr txBox="1">
            <a:spLocks noChangeArrowheads="1"/>
          </p:cNvSpPr>
          <p:nvPr/>
        </p:nvSpPr>
        <p:spPr bwMode="auto">
          <a:xfrm>
            <a:off x="1182688" y="3076575"/>
            <a:ext cx="32939355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b-NO" altLang="nb-NO" sz="4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Resultater fra livmorhalsprøver fra 2013 til 2023, utfordringer knyttet til screening og veien videre</a:t>
            </a:r>
          </a:p>
        </p:txBody>
      </p:sp>
      <p:sp>
        <p:nvSpPr>
          <p:cNvPr id="2053" name="Name and info" descr="Field for name and email"/>
          <p:cNvSpPr txBox="1">
            <a:spLocks noChangeArrowheads="1"/>
          </p:cNvSpPr>
          <p:nvPr/>
        </p:nvSpPr>
        <p:spPr bwMode="auto">
          <a:xfrm>
            <a:off x="37405869" y="2615262"/>
            <a:ext cx="4420204" cy="1877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0" rIns="18000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nb-NO" altLang="nb-NO" sz="4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Sofie Pettersen</a:t>
            </a:r>
            <a:br>
              <a:rPr lang="nb-NO" altLang="nb-NO" sz="4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b-NO" altLang="nb-NO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Universitetet i Bergen</a:t>
            </a:r>
          </a:p>
          <a:p>
            <a:pPr algn="r" eaLnBrk="1" hangingPunct="1"/>
            <a:r>
              <a:rPr lang="nb-NO" altLang="nb-NO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xen010@uib.no</a:t>
            </a:r>
          </a:p>
        </p:txBody>
      </p:sp>
      <p:sp>
        <p:nvSpPr>
          <p:cNvPr id="2055" name="Text box 1" descr="Text field "/>
          <p:cNvSpPr txBox="1">
            <a:spLocks noChangeArrowheads="1"/>
          </p:cNvSpPr>
          <p:nvPr/>
        </p:nvSpPr>
        <p:spPr bwMode="auto">
          <a:xfrm>
            <a:off x="1182688" y="6229350"/>
            <a:ext cx="9969500" cy="216284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360000">
            <a:spAutoFit/>
          </a:bodyPr>
          <a:lstStyle>
            <a:lvl1pPr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nb-NO" altLang="nb-NO" sz="4400" b="1" i="0" u="none" strike="noStrike" kern="1200" cap="none" spc="0" normalizeH="0" baseline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Bakgrunn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000"/>
              </a:spcAft>
              <a:buClrTx/>
              <a:buSzTx/>
              <a:buFontTx/>
              <a:buNone/>
              <a:tabLst/>
              <a:defRPr/>
            </a:pPr>
            <a:r>
              <a:rPr kumimoji="0" lang="nb-NO" altLang="nb-NO" sz="3600" b="0" i="0" u="none" strike="noStrike" kern="1200" cap="none" spc="0" normalizeH="0" baseline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Livmorhalsprogrammet sin hensikt er å avdekke celleforandringer som kan utvikle seg til cervixcancer. De siste årene har det vært økende bekymringer rundt programmets effektivitet, understøttet av medieoppslag om feiltolkede prøver.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000"/>
              </a:spcAft>
              <a:buClrTx/>
              <a:buSzTx/>
              <a:buFontTx/>
              <a:buNone/>
              <a:tabLst/>
              <a:defRPr/>
            </a:pPr>
            <a:r>
              <a:rPr kumimoji="0" lang="nb-NO" altLang="nb-NO" sz="3600" b="0" i="0" u="none" strike="noStrike" kern="1200" cap="none" spc="0" normalizeH="0" baseline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Hovedmålet med oppgaven har vært å undersøke testvaliditeten, utviklingen i forekomst av cervixcancer, samt programmet sine begrensninger og forbedringsmuligheter.</a:t>
            </a:r>
            <a:endParaRPr lang="nb-NO" altLang="nb-NO" sz="3600" dirty="0">
              <a:solidFill>
                <a:srgbClr val="000000">
                  <a:lumMod val="85000"/>
                  <a:lumOff val="15000"/>
                </a:srgb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000"/>
              </a:spcAft>
              <a:buClrTx/>
              <a:buSzTx/>
              <a:buFontTx/>
              <a:buNone/>
              <a:tabLst/>
              <a:defRPr/>
            </a:pPr>
            <a:r>
              <a:rPr kumimoji="0" lang="nb-NO" altLang="nb-NO" sz="4400" b="1" i="0" u="none" strike="noStrike" kern="1200" cap="none" spc="0" normalizeH="0" baseline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Metode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000"/>
              </a:spcAft>
              <a:buClrTx/>
              <a:buSzTx/>
              <a:buFontTx/>
              <a:buNone/>
              <a:tabLst/>
              <a:defRPr/>
            </a:pPr>
            <a:r>
              <a:rPr kumimoji="0" lang="nb-NO" altLang="nb-NO" sz="3600" i="0" u="none" strike="noStrike" kern="1200" cap="none" spc="0" normalizeH="0" baseline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Oppgaven benyttet et retrospektivt studiedesign med data hentet fra Livmorhalsprogrammets årsrapporter (2013-2023), inkludert resultater fra livmorhalsprøver og histologiske prøver fra cervix og Kreftregisterets data over forekomst av cervixcancer.</a:t>
            </a:r>
            <a:endParaRPr kumimoji="0" lang="nb-NO" altLang="nb-NO" sz="4400" b="1" i="0" u="none" strike="noStrike" kern="1200" cap="none" spc="0" normalizeH="0" baseline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nb-NO" altLang="nb-NO" sz="4400" b="1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Resultater</a:t>
            </a:r>
          </a:p>
          <a:p>
            <a:pPr eaLnBrk="1" hangingPunct="1">
              <a:spcBef>
                <a:spcPct val="50000"/>
              </a:spcBef>
            </a:pPr>
            <a:r>
              <a:rPr lang="nb-NO" altLang="nb-NO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Cervixcancer-tilfeller fra 2013 til 2023</a:t>
            </a:r>
          </a:p>
          <a:p>
            <a:r>
              <a:rPr lang="nb-NO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Aldersgruppen 25- 49 år har stått for </a:t>
            </a:r>
            <a:r>
              <a:rPr lang="nb-NO" sz="3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den høyeste kreftinsidensraten </a:t>
            </a:r>
            <a:r>
              <a:rPr lang="nb-NO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unntatt i 2021. Totalt sett har</a:t>
            </a:r>
          </a:p>
          <a:p>
            <a:r>
              <a:rPr lang="nb-NO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insidensraten vært lett økende og deretter lett fallende slik at den returnert til utgangsverdien med 11,8/100 000 tilfeller i året.</a:t>
            </a:r>
            <a:endParaRPr lang="nb-NO" altLang="nb-NO" sz="3600" b="1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nb-NO" altLang="nb-NO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Høygradige cytologifunn inntil 12 måneder etter normal screeningprøve</a:t>
            </a:r>
          </a:p>
          <a:p>
            <a:pPr eaLnBrk="1" hangingPunct="1">
              <a:spcBef>
                <a:spcPct val="50000"/>
              </a:spcBef>
            </a:pPr>
            <a:r>
              <a:rPr lang="nb-NO" altLang="nb-NO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Høygradige cytologifunn har vært synkende fra 2018 til 2022. </a:t>
            </a:r>
            <a:r>
              <a:rPr lang="nb-NO" sz="3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nb-NO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2022 var det 7,8% (43 tilfeller) prøver med funn av CIN2+ i gruppen med normal cytologi uten/uegnet HPV-test, sammenliknet med 0,6% (9 tilfeller) prøver med funn av CIN2+ i gruppen med negativ HPV-test (ikke cytologi).</a:t>
            </a:r>
            <a:endParaRPr lang="nb-NO" altLang="nb-NO" sz="36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52" name="Text box 2" descr="Text field "/>
          <p:cNvSpPr txBox="1">
            <a:spLocks noChangeArrowheads="1"/>
          </p:cNvSpPr>
          <p:nvPr/>
        </p:nvSpPr>
        <p:spPr bwMode="auto">
          <a:xfrm>
            <a:off x="11151759" y="13027710"/>
            <a:ext cx="10324147" cy="6740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36000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b-NO" altLang="nb-NO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Kvinner med cervixcancer som har hatt normal prøve 3,5 og 10 år før diagnose</a:t>
            </a:r>
          </a:p>
          <a:p>
            <a:pPr eaLnBrk="1" hangingPunct="1">
              <a:spcBef>
                <a:spcPct val="50000"/>
              </a:spcBef>
            </a:pPr>
            <a:r>
              <a:rPr lang="nb-NO" altLang="nb-NO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Siden 2020 har antall og andel normale prøver hos kvinner diagnostisert med cervixcancer vært fallende. I 2020 var det 24,5% av kvinnene med cervixcancer  som hadde hatt normal screeningprøve 3,5 år i forkant. Dette har sunket til 12,0% i 2023.</a:t>
            </a:r>
          </a:p>
          <a:p>
            <a:pPr eaLnBrk="1" hangingPunct="1">
              <a:spcBef>
                <a:spcPct val="50000"/>
              </a:spcBef>
            </a:pPr>
            <a:endParaRPr lang="nb-NO" altLang="nb-NO" sz="3600" b="1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nb-NO" altLang="nb-NO" sz="36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nb-NO" altLang="nb-NO" sz="3600" b="1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59" name="Text Box 3" descr="Text field "/>
          <p:cNvSpPr txBox="1">
            <a:spLocks noChangeArrowheads="1"/>
          </p:cNvSpPr>
          <p:nvPr/>
        </p:nvSpPr>
        <p:spPr bwMode="auto">
          <a:xfrm>
            <a:off x="21404262" y="6229350"/>
            <a:ext cx="10324147" cy="9220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36000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056"/>
              </a:spcAft>
              <a:buClrTx/>
              <a:buSzTx/>
              <a:buFontTx/>
              <a:buNone/>
              <a:tabLst/>
              <a:defRPr/>
            </a:pPr>
            <a:r>
              <a:rPr kumimoji="0" lang="nb-NO" altLang="nb-NO" sz="44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Diskusjon</a:t>
            </a:r>
            <a:endParaRPr kumimoji="0" lang="nb-NO" altLang="nb-NO" sz="36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r>
              <a:rPr lang="nb-NO" altLang="nb-NO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Noen tilfeller av cervixcancer utvikler seg til tross for deltakelse i Livmorhalsprogrammet, men siden 2020 har forekomsten av disse tilfellene vært avtagende. Dette kan ses i sammenheng med overgangen fra cytologi til HPV-testing som primærscreeningmetode.</a:t>
            </a:r>
          </a:p>
          <a:p>
            <a:r>
              <a:rPr lang="nb-NO" altLang="nb-NO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Av de som utvikler cervixcancer har hoveddelen ikke deltatt i screeningprogrammet. </a:t>
            </a:r>
          </a:p>
          <a:p>
            <a:endParaRPr lang="nb-NO" sz="3600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b-NO" sz="36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Overgangen fra cytologisk screening til HPV-basert primærscreening representerer en forbedring i sensitiviteten av screeningprogrammet. Cytologisk screening har en iboende subjektiv komponent i tolkningen av morfologiske funn. HPV-testen er mer sensitiv for å identifisere høyrisiko HPV-infeksjoner, hvor det kan foreligge celleforandringer. </a:t>
            </a:r>
            <a:endParaRPr lang="nb-NO" altLang="nb-NO" sz="3600" dirty="0">
              <a:solidFill>
                <a:srgbClr val="000000">
                  <a:lumMod val="85000"/>
                  <a:lumOff val="15000"/>
                </a:srgb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61" name="Text Box 4" descr="Text field "/>
          <p:cNvSpPr txBox="1">
            <a:spLocks noChangeArrowheads="1"/>
          </p:cNvSpPr>
          <p:nvPr/>
        </p:nvSpPr>
        <p:spPr bwMode="auto">
          <a:xfrm>
            <a:off x="31762065" y="6271622"/>
            <a:ext cx="10236200" cy="102643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36000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200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nb-NO" altLang="nb-NO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Utvikling i screeningprogrammet</a:t>
            </a:r>
            <a:endParaRPr lang="nb-NO" altLang="nb-NO" sz="3600" b="1" dirty="0">
              <a:solidFill>
                <a:srgbClr val="000000">
                  <a:lumMod val="85000"/>
                  <a:lumOff val="15000"/>
                </a:srgb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200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nb-NO" altLang="nb-NO" sz="3600" b="1" i="1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2019-2023</a:t>
            </a:r>
            <a:r>
              <a:rPr lang="nb-NO" altLang="nb-NO" sz="3600" i="1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nb-NO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gradvis innføring av HPV-primærscreening</a:t>
            </a:r>
            <a:br>
              <a:rPr lang="nb-NO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b-NO" altLang="nb-NO" sz="3600" b="1" i="1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2023</a:t>
            </a:r>
            <a:r>
              <a:rPr lang="nb-NO" altLang="nb-NO" sz="3600" i="1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nb-NO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Ny screeningalgoritme </a:t>
            </a:r>
            <a:r>
              <a:rPr lang="nb-NO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ifbm</a:t>
            </a:r>
            <a:r>
              <a:rPr lang="nb-NO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fullstendig implementering av HPV-test som primærscreening.</a:t>
            </a:r>
            <a:br>
              <a:rPr lang="nb-NO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b-NO" altLang="nb-NO" sz="3600" i="1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2023: </a:t>
            </a:r>
            <a:r>
              <a:rPr lang="nb-NO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Implementering av bildeanalyseverktøy «Genius» i cytologisk screening.</a:t>
            </a:r>
            <a:br>
              <a:rPr lang="nb-NO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b-NO" altLang="nb-NO" sz="3600" b="1" i="1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2024</a:t>
            </a:r>
            <a:r>
              <a:rPr lang="nb-NO" altLang="nb-NO" sz="3600" i="1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nb-NO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Innføring av utvidet genotyping i flere laboratorier og egen screeningalgoritme for disse.</a:t>
            </a:r>
            <a:br>
              <a:rPr lang="nb-NO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b-NO" altLang="nb-NO" sz="3600" b="1" i="1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2024</a:t>
            </a:r>
            <a:r>
              <a:rPr lang="nb-NO" altLang="nb-NO" sz="3600" i="1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nb-NO" altLang="nb-NO" sz="3600" dirty="0" err="1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Hjemmetesting</a:t>
            </a:r>
            <a:r>
              <a:rPr lang="nb-NO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for HPV til kvinner som ikke har testet seg siste 10 årene eller andre pga. andre fysiske, psykiske og kulturelle utfordringer.</a:t>
            </a:r>
          </a:p>
          <a:p>
            <a:pPr defTabSz="914400" eaLnBrk="1" hangingPunct="1">
              <a:spcBef>
                <a:spcPts val="800"/>
              </a:spcBef>
              <a:spcAft>
                <a:spcPts val="1000"/>
              </a:spcAft>
              <a:defRPr/>
            </a:pPr>
            <a:r>
              <a:rPr kumimoji="0" lang="nb-NO" altLang="nb-NO" sz="36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Mulig videre utvikling av programmet</a:t>
            </a:r>
          </a:p>
          <a:p>
            <a:pPr marL="175500" indent="-571500" defTabSz="914400" eaLnBrk="1" hangingPunct="1">
              <a:spcBef>
                <a:spcPts val="8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/>
            </a:pPr>
            <a:r>
              <a:rPr lang="nb-NO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Bytte fra Cervarix til Gardasil9? (anbud høst 2024)</a:t>
            </a:r>
          </a:p>
          <a:p>
            <a:pPr marL="175500" indent="-571500" defTabSz="914400" eaLnBrk="1" hangingPunct="1">
              <a:spcBef>
                <a:spcPts val="8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/>
            </a:pPr>
            <a:r>
              <a:rPr kumimoji="0" lang="nb-NO" altLang="nb-NO" sz="36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Større bruk av kunstig intelligens</a:t>
            </a:r>
          </a:p>
          <a:p>
            <a:pPr marL="175500" indent="-571500" defTabSz="914400" eaLnBrk="1" hangingPunct="1">
              <a:spcBef>
                <a:spcPts val="8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/>
            </a:pPr>
            <a:r>
              <a:rPr lang="nb-NO" altLang="nb-NO" sz="36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Større vaksinasjonsopphentingsprogrammer</a:t>
            </a:r>
            <a:endParaRPr kumimoji="0" lang="nb-NO" altLang="nb-NO" sz="360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062" name="Exmple box" descr="Example box"/>
          <p:cNvSpPr txBox="1">
            <a:spLocks noChangeArrowheads="1"/>
          </p:cNvSpPr>
          <p:nvPr/>
        </p:nvSpPr>
        <p:spPr bwMode="auto">
          <a:xfrm>
            <a:off x="31748056" y="16918274"/>
            <a:ext cx="10192384" cy="628882"/>
          </a:xfrm>
          <a:prstGeom prst="rect">
            <a:avLst/>
          </a:prstGeom>
          <a:noFill/>
          <a:ln w="25400" algn="ctr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0000" tIns="82800" rIns="180000" bIns="82800">
            <a:spAutoFit/>
          </a:bodyPr>
          <a:lstStyle>
            <a:lvl1pPr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eaLnBrk="1" hangingPunct="1">
              <a:defRPr/>
            </a:pPr>
            <a:r>
              <a:rPr lang="nb-NO" altLang="nb-NO" sz="30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KI-basert screeningverktøy – Genius Digital Diagnostics System</a:t>
            </a:r>
            <a:endParaRPr kumimoji="0" lang="nb-NO" altLang="nb-NO" sz="3000" b="0" i="0" u="none" strike="noStrike" kern="1200" cap="none" spc="0" normalizeH="0" baseline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065" name="References" descr="Field for references"/>
          <p:cNvSpPr txBox="1">
            <a:spLocks noChangeArrowheads="1"/>
          </p:cNvSpPr>
          <p:nvPr/>
        </p:nvSpPr>
        <p:spPr bwMode="auto">
          <a:xfrm>
            <a:off x="13335001" y="27664713"/>
            <a:ext cx="28590874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360000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altLang="nb-NO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Referanser</a:t>
            </a:r>
            <a:endParaRPr kumimoji="0" lang="nb-NO" altLang="nb-NO" sz="22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b-NO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1. Skare GB, </a:t>
            </a:r>
            <a:r>
              <a:rPr lang="nb-NO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Lönnberg</a:t>
            </a:r>
            <a:r>
              <a:rPr lang="nb-NO" sz="2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S. Årsrapport 2013-2014. Masseundersøkelsen mot livmorhalskreft. Oslo, Norge: Kreftregisteret; 2015 Oktober. 2. Skare GB, </a:t>
            </a:r>
            <a:r>
              <a:rPr lang="nb-NO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Lönnberg</a:t>
            </a:r>
            <a:r>
              <a:rPr lang="nb-NO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S, </a:t>
            </a:r>
            <a:r>
              <a:rPr lang="nb-NO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Engesæter</a:t>
            </a:r>
            <a:r>
              <a:rPr lang="nb-NO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B, Bjørge T, </a:t>
            </a:r>
            <a:r>
              <a:rPr lang="nb-NO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Tropé</a:t>
            </a:r>
            <a:r>
              <a:rPr lang="nb-NO" sz="2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</a:t>
            </a:r>
            <a:r>
              <a:rPr lang="nb-NO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Årsrapport 2015. Livmorhalsprogrammet. Oslo, Norge: Kreftregisteret; 2016 November. 3. Skare GB, Bjørge T, </a:t>
            </a:r>
            <a:r>
              <a:rPr lang="nb-NO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Tropé</a:t>
            </a:r>
            <a:r>
              <a:rPr lang="nb-NO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A. Årsrapport 2016. Livmorhalsprogrammet. Oslo, Norge: Kreftregisteret; 2018 September. 4. Skare GB, </a:t>
            </a:r>
            <a:r>
              <a:rPr lang="nb-NO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Engesæter</a:t>
            </a:r>
            <a:r>
              <a:rPr lang="nb-NO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B, </a:t>
            </a:r>
            <a:r>
              <a:rPr lang="nb-NO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Tropé</a:t>
            </a:r>
            <a:r>
              <a:rPr lang="nb-NO" sz="2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</a:t>
            </a:r>
            <a:r>
              <a:rPr lang="nb-NO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Årsrapport 2017-18. Resultater og forbedringstiltak fra Livmorhalsprogrammet. Oslo, Norge: Kreftregisteret; 2020 Mai. 5. </a:t>
            </a:r>
            <a:r>
              <a:rPr lang="nb-NO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Engesæter</a:t>
            </a:r>
            <a:r>
              <a:rPr lang="nb-NO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B, Skare GB, </a:t>
            </a:r>
            <a:r>
              <a:rPr lang="nb-NO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Groeneveld</a:t>
            </a:r>
            <a:r>
              <a:rPr lang="nb-NO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LF, </a:t>
            </a:r>
            <a:r>
              <a:rPr lang="nb-NO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Tropé</a:t>
            </a:r>
            <a:r>
              <a:rPr lang="nb-NO" sz="2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</a:t>
            </a:r>
            <a:r>
              <a:rPr lang="nb-NO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Årsrapport 2019. Screeningaktivitet og resultater fra Livmorhalsprogrammet. Oslo, Norge: Kreftregisteret; 2021 Mars. 6. </a:t>
            </a:r>
            <a:r>
              <a:rPr lang="nb-NO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Engesæter</a:t>
            </a:r>
            <a:r>
              <a:rPr lang="nb-NO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B, </a:t>
            </a:r>
            <a:r>
              <a:rPr lang="nb-NO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Groeneveld</a:t>
            </a:r>
            <a:r>
              <a:rPr lang="nb-NO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LF, Skare GB, </a:t>
            </a:r>
            <a:r>
              <a:rPr lang="nb-NO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Tropé</a:t>
            </a:r>
            <a:r>
              <a:rPr lang="nb-NO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A. Årsrapport 2020. Screeningaktivitet og resultater fra Livmorhalsprogrammet. Oslo, Norge: Kreftregisteret; 2022 Mai. 7. </a:t>
            </a:r>
            <a:r>
              <a:rPr lang="nb-NO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Engesæter</a:t>
            </a:r>
            <a:r>
              <a:rPr lang="nb-NO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B, </a:t>
            </a:r>
            <a:r>
              <a:rPr lang="nb-NO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Groeneveld</a:t>
            </a:r>
            <a:r>
              <a:rPr lang="nb-NO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LF, Skare GB, </a:t>
            </a:r>
            <a:r>
              <a:rPr lang="nb-NO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Tropé</a:t>
            </a:r>
            <a:r>
              <a:rPr lang="nb-NO" sz="2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</a:t>
            </a:r>
            <a:r>
              <a:rPr lang="nb-NO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Årsrapport 2021. Screeningaktivitet og resultater fra Livmorhalsprogrammet. Oslo, Norge: Kreftregisteret; 2022 Juni. 8. </a:t>
            </a:r>
            <a:r>
              <a:rPr lang="nb-NO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Engesæter</a:t>
            </a:r>
            <a:r>
              <a:rPr lang="nb-NO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B, Hverven SK, Skare GB, </a:t>
            </a:r>
            <a:r>
              <a:rPr lang="nb-NO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Tropé</a:t>
            </a:r>
            <a:r>
              <a:rPr lang="nb-NO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A. Årsrapport 2022 – </a:t>
            </a:r>
            <a:r>
              <a:rPr lang="nb-NO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Screeningakivitet</a:t>
            </a:r>
            <a:r>
              <a:rPr lang="nb-NO" sz="2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og resultater fra Livmorhalsprogrammet. Oslo, Norge; 2023 August. 9. </a:t>
            </a:r>
            <a:r>
              <a:rPr lang="nb-NO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Engesæter</a:t>
            </a:r>
            <a:r>
              <a:rPr lang="nb-NO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B, Hverven SK, </a:t>
            </a:r>
            <a:r>
              <a:rPr lang="nb-NO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Tropé</a:t>
            </a:r>
            <a:r>
              <a:rPr lang="nb-NO" sz="2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</a:t>
            </a:r>
            <a:r>
              <a:rPr lang="nb-NO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Årsrapport 2023. Screeningaktivitet og resultater fra Livmorhalsprogrammet. Oslo, Norge: Kreftregisteret; 2024 Juni. 8. Cancer in Norway 2022 - Cancer </a:t>
            </a:r>
            <a:r>
              <a:rPr lang="nb-NO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incidence</a:t>
            </a:r>
            <a:r>
              <a:rPr lang="nb-NO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nb-NO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mortality</a:t>
            </a:r>
            <a:r>
              <a:rPr lang="nb-NO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nb-NO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survival</a:t>
            </a:r>
            <a:r>
              <a:rPr lang="nb-NO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nb-NO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prevalence</a:t>
            </a:r>
            <a:r>
              <a:rPr lang="nb-NO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in Norway. Oslo; 2023.</a:t>
            </a:r>
          </a:p>
          <a:p>
            <a:endParaRPr lang="nb-NO" sz="16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5213A2CF-491D-663C-820E-7562E11DE8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7500" r="97308">
                        <a14:foregroundMark x1="90962" y1="60417" x2="90962" y2="60417"/>
                        <a14:foregroundMark x1="94038" y1="57292" x2="94038" y2="57292"/>
                        <a14:foregroundMark x1="92692" y1="80000" x2="92692" y2="80000"/>
                        <a14:foregroundMark x1="96923" y1="87917" x2="96923" y2="87917"/>
                        <a14:foregroundMark x1="96346" y1="87917" x2="96346" y2="87917"/>
                        <a14:foregroundMark x1="96923" y1="88542" x2="96923" y2="88542"/>
                        <a14:foregroundMark x1="95962" y1="45833" x2="95962" y2="45833"/>
                        <a14:foregroundMark x1="96346" y1="87500" x2="96346" y2="87500"/>
                        <a14:foregroundMark x1="96923" y1="87708" x2="96923" y2="87708"/>
                        <a14:foregroundMark x1="7692" y1="27083" x2="7692" y2="27083"/>
                        <a14:foregroundMark x1="96731" y1="67917" x2="96731" y2="67917"/>
                        <a14:foregroundMark x1="96346" y1="87917" x2="96346" y2="87917"/>
                        <a14:foregroundMark x1="97308" y1="86458" x2="97308" y2="86458"/>
                        <a14:foregroundMark x1="97308" y1="86458" x2="97308" y2="86458"/>
                        <a14:foregroundMark x1="40000" y1="76875" x2="40000" y2="76875"/>
                        <a14:foregroundMark x1="40000" y1="76042" x2="40000" y2="76042"/>
                        <a14:foregroundMark x1="40385" y1="81042" x2="40385" y2="81042"/>
                        <a14:foregroundMark x1="40385" y1="83333" x2="40385" y2="8333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2357656" y="16786338"/>
            <a:ext cx="8130004" cy="7504619"/>
          </a:xfrm>
          <a:prstGeom prst="rect">
            <a:avLst/>
          </a:prstGeom>
        </p:spPr>
      </p:pic>
      <p:pic>
        <p:nvPicPr>
          <p:cNvPr id="6" name="Bilde 5" descr="Et bilde som inneholder tekst, line, Plottdiagram, diagram&#10;&#10;Automatisk generert beskrivelse">
            <a:extLst>
              <a:ext uri="{FF2B5EF4-FFF2-40B4-BE49-F238E27FC236}">
                <a16:creationId xmlns:a16="http://schemas.microsoft.com/office/drawing/2014/main" id="{9A221D91-6310-479C-FA94-F4A0B554A87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8103" y="6098508"/>
            <a:ext cx="9717382" cy="6929202"/>
          </a:xfrm>
          <a:prstGeom prst="rect">
            <a:avLst/>
          </a:prstGeom>
        </p:spPr>
      </p:pic>
      <p:sp>
        <p:nvSpPr>
          <p:cNvPr id="8" name="Ellipse 7">
            <a:extLst>
              <a:ext uri="{FF2B5EF4-FFF2-40B4-BE49-F238E27FC236}">
                <a16:creationId xmlns:a16="http://schemas.microsoft.com/office/drawing/2014/main" id="{774FDAE4-3585-0419-ACBB-D9D988EE00C2}"/>
              </a:ext>
            </a:extLst>
          </p:cNvPr>
          <p:cNvSpPr/>
          <p:nvPr/>
        </p:nvSpPr>
        <p:spPr bwMode="auto">
          <a:xfrm>
            <a:off x="40588138" y="26182320"/>
            <a:ext cx="1195111" cy="75241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flat" cmpd="sng" algn="ctr">
                <a:solidFill>
                  <a:srgbClr val="005473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83613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TekstSylinder 10">
            <a:extLst>
              <a:ext uri="{FF2B5EF4-FFF2-40B4-BE49-F238E27FC236}">
                <a16:creationId xmlns:a16="http://schemas.microsoft.com/office/drawing/2014/main" id="{AD21F9FA-11C4-6C9D-58EB-82A631E61E42}"/>
              </a:ext>
            </a:extLst>
          </p:cNvPr>
          <p:cNvSpPr txBox="1"/>
          <p:nvPr/>
        </p:nvSpPr>
        <p:spPr>
          <a:xfrm>
            <a:off x="31762065" y="23045082"/>
            <a:ext cx="10148253" cy="5021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200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nb-NO" altLang="nb-NO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Konklusjon</a:t>
            </a:r>
          </a:p>
          <a:p>
            <a:pPr>
              <a:spcBef>
                <a:spcPts val="0"/>
              </a:spcBef>
              <a:spcAft>
                <a:spcPts val="1056"/>
              </a:spcAft>
              <a:defRPr/>
            </a:pPr>
            <a:r>
              <a:rPr kumimoji="0" lang="nb-NO" altLang="nb-NO" sz="3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Livmorhalsprogrammet er en vellykket offentlig helseintervensjon som har hatt betydelig</a:t>
            </a:r>
            <a:r>
              <a:rPr lang="nb-NO" altLang="nb-NO" sz="34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nb-NO" altLang="nb-NO" sz="3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positiv effekt på kvinners helse fra et befolkningsperspektiv. </a:t>
            </a:r>
            <a:r>
              <a:rPr lang="nb-NO" altLang="nb-NO" sz="3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 dagens strategi er det beregnet at cervixcancer vil være bortimot eliminert i Norge innen 2039. </a:t>
            </a:r>
            <a:r>
              <a:rPr kumimoji="0" lang="nb-NO" altLang="nb-NO" sz="3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Kontinuerlig forbedring og</a:t>
            </a:r>
            <a:r>
              <a:rPr lang="nb-NO" altLang="nb-NO" sz="34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nb-NO" altLang="nb-NO" sz="3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tilpasning til endringer i screeningpopulasjonen vil være essensielt for videre suksess.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 utforming">
  <a:themeElements>
    <a:clrScheme name="UiB-Farger-2015-matt">
      <a:dk1>
        <a:sysClr val="windowText" lastClr="000000"/>
      </a:dk1>
      <a:lt1>
        <a:srgbClr val="FFFFFF"/>
      </a:lt1>
      <a:dk2>
        <a:srgbClr val="847268"/>
      </a:dk2>
      <a:lt2>
        <a:srgbClr val="D0CAC2"/>
      </a:lt2>
      <a:accent1>
        <a:srgbClr val="DB3F3D"/>
      </a:accent1>
      <a:accent2>
        <a:srgbClr val="1A2640"/>
      </a:accent2>
      <a:accent3>
        <a:srgbClr val="CDAB3F"/>
      </a:accent3>
      <a:accent4>
        <a:srgbClr val="4EA0B7"/>
      </a:accent4>
      <a:accent5>
        <a:srgbClr val="789A5B"/>
      </a:accent5>
      <a:accent6>
        <a:srgbClr val="705686"/>
      </a:accent6>
      <a:hlink>
        <a:srgbClr val="009FEE"/>
      </a:hlink>
      <a:folHlink>
        <a:srgbClr val="522D89"/>
      </a:folHlink>
    </a:clrScheme>
    <a:fontScheme name="Standard utform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38100" cap="flat" cmpd="sng" algn="ctr">
              <a:solidFill>
                <a:srgbClr val="005473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8361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38100" cap="flat" cmpd="sng" algn="ctr">
              <a:solidFill>
                <a:srgbClr val="005473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8361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 utform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25061</TotalTime>
  <Words>830</Words>
  <Application>Microsoft Macintosh PowerPoint</Application>
  <PresentationFormat>Egendefinert</PresentationFormat>
  <Paragraphs>35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Standard utforming</vt:lpstr>
      <vt:lpstr>PowerPoint-presentasjon</vt:lpstr>
    </vt:vector>
  </TitlesOfParts>
  <Company>IT-avd, UiB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Helge Grønhaug</dc:creator>
  <cp:lastModifiedBy>Sofie Pettersen</cp:lastModifiedBy>
  <cp:revision>169</cp:revision>
  <cp:lastPrinted>2016-05-27T08:05:21Z</cp:lastPrinted>
  <dcterms:created xsi:type="dcterms:W3CDTF">2006-11-02T13:18:58Z</dcterms:created>
  <dcterms:modified xsi:type="dcterms:W3CDTF">2024-11-15T21:10:43Z</dcterms:modified>
</cp:coreProperties>
</file>