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4" r:id="rId4"/>
  </p:sldMasterIdLst>
  <p:notesMasterIdLst>
    <p:notesMasterId r:id="rId6"/>
  </p:notesMasterIdLst>
  <p:handoutMasterIdLst>
    <p:handoutMasterId r:id="rId7"/>
  </p:handoutMasterIdLst>
  <p:sldIdLst>
    <p:sldId id="260" r:id="rId5"/>
  </p:sldIdLst>
  <p:sldSz cx="42808525" cy="30279975"/>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33" userDrawn="1">
          <p15:clr>
            <a:srgbClr val="A4A3A4"/>
          </p15:clr>
        </p15:guide>
        <p15:guide id="3" orient="horz" pos="16976" userDrawn="1">
          <p15:clr>
            <a:srgbClr val="A4A3A4"/>
          </p15:clr>
        </p15:guide>
        <p15:guide id="4" pos="745">
          <p15:clr>
            <a:srgbClr val="A4A3A4"/>
          </p15:clr>
        </p15:guide>
        <p15:guide id="5" pos="19961">
          <p15:clr>
            <a:srgbClr val="A4A3A4"/>
          </p15:clr>
        </p15:guide>
        <p15:guide id="6" pos="26361">
          <p15:clr>
            <a:srgbClr val="A4A3A4"/>
          </p15:clr>
        </p15:guide>
        <p15:guide id="7" pos="13513">
          <p15:clr>
            <a:srgbClr val="A4A3A4"/>
          </p15:clr>
        </p15:guide>
        <p15:guide id="8" pos="7025">
          <p15:clr>
            <a:srgbClr val="A4A3A4"/>
          </p15:clr>
        </p15:guide>
        <p15:guide id="9" orient="horz" pos="953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F9F1"/>
    <a:srgbClr val="FFAA79"/>
    <a:srgbClr val="761A19"/>
    <a:srgbClr val="34332B"/>
    <a:srgbClr val="0054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50"/>
  </p:normalViewPr>
  <p:slideViewPr>
    <p:cSldViewPr snapToGrid="0">
      <p:cViewPr varScale="1">
        <p:scale>
          <a:sx n="28" d="100"/>
          <a:sy n="28" d="100"/>
        </p:scale>
        <p:origin x="1146" y="18"/>
      </p:cViewPr>
      <p:guideLst>
        <p:guide orient="horz" pos="2733"/>
        <p:guide orient="horz" pos="16976"/>
        <p:guide pos="745"/>
        <p:guide pos="19961"/>
        <p:guide pos="26361"/>
        <p:guide pos="13513"/>
        <p:guide pos="7025"/>
        <p:guide orient="horz" pos="9537"/>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irik Dalheim" userId="f4cbcee8-a52d-4439-92e4-0606293a6078" providerId="ADAL" clId="{42E5D035-E402-47AE-97FF-6CC9A77FD3BC}"/>
    <pc:docChg chg="custSel modSld">
      <pc:chgData name="Eirik Dalheim" userId="f4cbcee8-a52d-4439-92e4-0606293a6078" providerId="ADAL" clId="{42E5D035-E402-47AE-97FF-6CC9A77FD3BC}" dt="2024-12-13T08:30:00.823" v="0" actId="478"/>
      <pc:docMkLst>
        <pc:docMk/>
      </pc:docMkLst>
      <pc:sldChg chg="delSp mod delAnim">
        <pc:chgData name="Eirik Dalheim" userId="f4cbcee8-a52d-4439-92e4-0606293a6078" providerId="ADAL" clId="{42E5D035-E402-47AE-97FF-6CC9A77FD3BC}" dt="2024-12-13T08:30:00.823" v="0" actId="478"/>
        <pc:sldMkLst>
          <pc:docMk/>
          <pc:sldMk cId="0" sldId="260"/>
        </pc:sldMkLst>
        <pc:picChg chg="del">
          <ac:chgData name="Eirik Dalheim" userId="f4cbcee8-a52d-4439-92e4-0606293a6078" providerId="ADAL" clId="{42E5D035-E402-47AE-97FF-6CC9A77FD3BC}" dt="2024-12-13T08:30:00.823" v="0" actId="478"/>
          <ac:picMkLst>
            <pc:docMk/>
            <pc:sldMk cId="0" sldId="260"/>
            <ac:picMk id="23" creationId="{8AC039C6-E6D1-F2E9-6D7A-7F0238DD4465}"/>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a:extLst>
              <a:ext uri="{FF2B5EF4-FFF2-40B4-BE49-F238E27FC236}">
                <a16:creationId xmlns:a16="http://schemas.microsoft.com/office/drawing/2014/main" id="{433DE135-FF91-20A3-39DA-EB0E7A616080}"/>
              </a:ext>
            </a:extLst>
          </p:cNvPr>
          <p:cNvSpPr>
            <a:spLocks noGrp="1"/>
          </p:cNvSpPr>
          <p:nvPr>
            <p:ph type="hdr" sz="quarter"/>
          </p:nvPr>
        </p:nvSpPr>
        <p:spPr>
          <a:xfrm>
            <a:off x="0" y="0"/>
            <a:ext cx="3076575" cy="512763"/>
          </a:xfrm>
          <a:prstGeom prst="rect">
            <a:avLst/>
          </a:prstGeom>
        </p:spPr>
        <p:txBody>
          <a:bodyPr vert="horz" lIns="91440" tIns="45720" rIns="91440" bIns="45720" rtlCol="0"/>
          <a:lstStyle>
            <a:lvl1pPr algn="l">
              <a:defRPr sz="1200"/>
            </a:lvl1pPr>
          </a:lstStyle>
          <a:p>
            <a:endParaRPr lang="nb-NO"/>
          </a:p>
        </p:txBody>
      </p:sp>
      <p:sp>
        <p:nvSpPr>
          <p:cNvPr id="3" name="Plassholder for dato 2">
            <a:extLst>
              <a:ext uri="{FF2B5EF4-FFF2-40B4-BE49-F238E27FC236}">
                <a16:creationId xmlns:a16="http://schemas.microsoft.com/office/drawing/2014/main" id="{C1BBF5B1-0403-D936-D364-2A45E9510156}"/>
              </a:ext>
            </a:extLst>
          </p:cNvPr>
          <p:cNvSpPr>
            <a:spLocks noGrp="1"/>
          </p:cNvSpPr>
          <p:nvPr>
            <p:ph type="dt" sz="quarter" idx="1"/>
          </p:nvPr>
        </p:nvSpPr>
        <p:spPr>
          <a:xfrm>
            <a:off x="4021138" y="0"/>
            <a:ext cx="3076575" cy="512763"/>
          </a:xfrm>
          <a:prstGeom prst="rect">
            <a:avLst/>
          </a:prstGeom>
        </p:spPr>
        <p:txBody>
          <a:bodyPr vert="horz" lIns="91440" tIns="45720" rIns="91440" bIns="45720" rtlCol="0"/>
          <a:lstStyle>
            <a:lvl1pPr algn="r">
              <a:defRPr sz="1200"/>
            </a:lvl1pPr>
          </a:lstStyle>
          <a:p>
            <a:fld id="{DF73EE47-8B60-024C-A3E9-9D47F69A0B3A}" type="datetimeFigureOut">
              <a:rPr lang="nb-NO" smtClean="0"/>
              <a:t>13.12.2024</a:t>
            </a:fld>
            <a:endParaRPr lang="nb-NO"/>
          </a:p>
        </p:txBody>
      </p:sp>
      <p:sp>
        <p:nvSpPr>
          <p:cNvPr id="4" name="Plassholder for bunntekst 3">
            <a:extLst>
              <a:ext uri="{FF2B5EF4-FFF2-40B4-BE49-F238E27FC236}">
                <a16:creationId xmlns:a16="http://schemas.microsoft.com/office/drawing/2014/main" id="{E0D21D5C-4B77-F54E-E771-2DA77C15749C}"/>
              </a:ext>
            </a:extLst>
          </p:cNvPr>
          <p:cNvSpPr>
            <a:spLocks noGrp="1"/>
          </p:cNvSpPr>
          <p:nvPr>
            <p:ph type="ftr" sz="quarter" idx="2"/>
          </p:nvPr>
        </p:nvSpPr>
        <p:spPr>
          <a:xfrm>
            <a:off x="0" y="9721850"/>
            <a:ext cx="3076575" cy="512763"/>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a:extLst>
              <a:ext uri="{FF2B5EF4-FFF2-40B4-BE49-F238E27FC236}">
                <a16:creationId xmlns:a16="http://schemas.microsoft.com/office/drawing/2014/main" id="{B06C2057-4DAF-3E94-8698-8590C1366EB3}"/>
              </a:ext>
            </a:extLst>
          </p:cNvPr>
          <p:cNvSpPr>
            <a:spLocks noGrp="1"/>
          </p:cNvSpPr>
          <p:nvPr>
            <p:ph type="sldNum" sz="quarter" idx="3"/>
          </p:nvPr>
        </p:nvSpPr>
        <p:spPr>
          <a:xfrm>
            <a:off x="4021138" y="9721850"/>
            <a:ext cx="3076575" cy="512763"/>
          </a:xfrm>
          <a:prstGeom prst="rect">
            <a:avLst/>
          </a:prstGeom>
        </p:spPr>
        <p:txBody>
          <a:bodyPr vert="horz" lIns="91440" tIns="45720" rIns="91440" bIns="45720" rtlCol="0" anchor="b"/>
          <a:lstStyle>
            <a:lvl1pPr algn="r">
              <a:defRPr sz="1200"/>
            </a:lvl1pPr>
          </a:lstStyle>
          <a:p>
            <a:fld id="{BA646A91-9FDA-7A49-918A-F3079B75495C}" type="slidenum">
              <a:rPr lang="nb-NO" smtClean="0"/>
              <a:t>‹#›</a:t>
            </a:fld>
            <a:endParaRPr lang="nb-NO"/>
          </a:p>
        </p:txBody>
      </p:sp>
    </p:spTree>
    <p:extLst>
      <p:ext uri="{BB962C8B-B14F-4D97-AF65-F5344CB8AC3E}">
        <p14:creationId xmlns:p14="http://schemas.microsoft.com/office/powerpoint/2010/main" val="576674613"/>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3223" userDrawn="1">
          <p15:clr>
            <a:srgbClr val="F26B43"/>
          </p15:clr>
        </p15:guide>
        <p15:guide id="2" pos="2236"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defRPr sz="1300" smtClean="0"/>
            </a:lvl1pPr>
          </a:lstStyle>
          <a:p>
            <a:pPr>
              <a:defRPr/>
            </a:pPr>
            <a:endParaRPr lang="nb-NO"/>
          </a:p>
        </p:txBody>
      </p:sp>
      <p:sp>
        <p:nvSpPr>
          <p:cNvPr id="13315" name="Rectangle 3"/>
          <p:cNvSpPr>
            <a:spLocks noGrp="1" noChangeArrowheads="1"/>
          </p:cNvSpPr>
          <p:nvPr>
            <p:ph type="dt" idx="1"/>
          </p:nvPr>
        </p:nvSpPr>
        <p:spPr bwMode="auto">
          <a:xfrm>
            <a:off x="4021324"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lgn="r">
              <a:defRPr sz="1300" smtClean="0"/>
            </a:lvl1pPr>
          </a:lstStyle>
          <a:p>
            <a:pPr>
              <a:defRPr/>
            </a:pPr>
            <a:endParaRPr lang="nb-NO"/>
          </a:p>
        </p:txBody>
      </p:sp>
      <p:sp>
        <p:nvSpPr>
          <p:cNvPr id="3076" name="Rectangle 4"/>
          <p:cNvSpPr>
            <a:spLocks noGrp="1" noRot="1" noChangeAspect="1" noChangeArrowheads="1" noTextEdit="1"/>
          </p:cNvSpPr>
          <p:nvPr>
            <p:ph type="sldImg" idx="2"/>
          </p:nvPr>
        </p:nvSpPr>
        <p:spPr bwMode="auto">
          <a:xfrm>
            <a:off x="838200" y="768350"/>
            <a:ext cx="5422900" cy="383698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317" name="Rectangle 5"/>
          <p:cNvSpPr>
            <a:spLocks noGrp="1" noChangeArrowheads="1"/>
          </p:cNvSpPr>
          <p:nvPr>
            <p:ph type="body" sz="quarter" idx="3"/>
          </p:nvPr>
        </p:nvSpPr>
        <p:spPr bwMode="auto">
          <a:xfrm>
            <a:off x="709779" y="4861365"/>
            <a:ext cx="5679742" cy="4605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13318" name="Rectangle 6"/>
          <p:cNvSpPr>
            <a:spLocks noGrp="1" noChangeArrowheads="1"/>
          </p:cNvSpPr>
          <p:nvPr>
            <p:ph type="ftr" sz="quarter" idx="4"/>
          </p:nvPr>
        </p:nvSpPr>
        <p:spPr bwMode="auto">
          <a:xfrm>
            <a:off x="0"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defRPr sz="1300" smtClean="0"/>
            </a:lvl1pPr>
          </a:lstStyle>
          <a:p>
            <a:pPr>
              <a:defRPr/>
            </a:pPr>
            <a:endParaRPr lang="nb-NO"/>
          </a:p>
        </p:txBody>
      </p:sp>
      <p:sp>
        <p:nvSpPr>
          <p:cNvPr id="13319" name="Rectangle 7"/>
          <p:cNvSpPr>
            <a:spLocks noGrp="1" noChangeArrowheads="1"/>
          </p:cNvSpPr>
          <p:nvPr>
            <p:ph type="sldNum" sz="quarter" idx="5"/>
          </p:nvPr>
        </p:nvSpPr>
        <p:spPr bwMode="auto">
          <a:xfrm>
            <a:off x="4021324"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lgn="r">
              <a:defRPr sz="1300" smtClean="0"/>
            </a:lvl1pPr>
          </a:lstStyle>
          <a:p>
            <a:pPr>
              <a:defRPr/>
            </a:pPr>
            <a:fld id="{6131AE1E-E725-4449-B03D-B7F1AD5A21EF}" type="slidenum">
              <a:rPr lang="nb-NO"/>
              <a:pPr>
                <a:defRPr/>
              </a:pPr>
              <a:t>‹#›</a:t>
            </a:fld>
            <a:endParaRPr lang="nb-NO"/>
          </a:p>
        </p:txBody>
      </p:sp>
    </p:spTree>
    <p:extLst>
      <p:ext uri="{BB962C8B-B14F-4D97-AF65-F5344CB8AC3E}">
        <p14:creationId xmlns:p14="http://schemas.microsoft.com/office/powerpoint/2010/main" val="32959104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800">
                <a:solidFill>
                  <a:schemeClr val="tx1"/>
                </a:solidFill>
                <a:latin typeface="Arial" charset="0"/>
              </a:defRPr>
            </a:lvl1pPr>
            <a:lvl2pPr marL="178457" indent="-68637" eaLnBrk="0" hangingPunct="0">
              <a:defRPr sz="800">
                <a:solidFill>
                  <a:schemeClr val="tx1"/>
                </a:solidFill>
                <a:latin typeface="Arial" charset="0"/>
              </a:defRPr>
            </a:lvl2pPr>
            <a:lvl3pPr marL="274549" indent="-54910" eaLnBrk="0" hangingPunct="0">
              <a:defRPr sz="800">
                <a:solidFill>
                  <a:schemeClr val="tx1"/>
                </a:solidFill>
                <a:latin typeface="Arial" charset="0"/>
              </a:defRPr>
            </a:lvl3pPr>
            <a:lvl4pPr marL="384368" indent="-54910" eaLnBrk="0" hangingPunct="0">
              <a:defRPr sz="800">
                <a:solidFill>
                  <a:schemeClr val="tx1"/>
                </a:solidFill>
                <a:latin typeface="Arial" charset="0"/>
              </a:defRPr>
            </a:lvl4pPr>
            <a:lvl5pPr marL="494187" indent="-54910" eaLnBrk="0" hangingPunct="0">
              <a:defRPr sz="800">
                <a:solidFill>
                  <a:schemeClr val="tx1"/>
                </a:solidFill>
                <a:latin typeface="Arial" charset="0"/>
              </a:defRPr>
            </a:lvl5pPr>
            <a:lvl6pPr marL="604007" indent="-54910" eaLnBrk="0" fontAlgn="base" hangingPunct="0">
              <a:spcBef>
                <a:spcPct val="0"/>
              </a:spcBef>
              <a:spcAft>
                <a:spcPct val="0"/>
              </a:spcAft>
              <a:defRPr sz="800">
                <a:solidFill>
                  <a:schemeClr val="tx1"/>
                </a:solidFill>
                <a:latin typeface="Arial" charset="0"/>
              </a:defRPr>
            </a:lvl6pPr>
            <a:lvl7pPr marL="713826" indent="-54910" eaLnBrk="0" fontAlgn="base" hangingPunct="0">
              <a:spcBef>
                <a:spcPct val="0"/>
              </a:spcBef>
              <a:spcAft>
                <a:spcPct val="0"/>
              </a:spcAft>
              <a:defRPr sz="800">
                <a:solidFill>
                  <a:schemeClr val="tx1"/>
                </a:solidFill>
                <a:latin typeface="Arial" charset="0"/>
              </a:defRPr>
            </a:lvl7pPr>
            <a:lvl8pPr marL="823646" indent="-54910" eaLnBrk="0" fontAlgn="base" hangingPunct="0">
              <a:spcBef>
                <a:spcPct val="0"/>
              </a:spcBef>
              <a:spcAft>
                <a:spcPct val="0"/>
              </a:spcAft>
              <a:defRPr sz="800">
                <a:solidFill>
                  <a:schemeClr val="tx1"/>
                </a:solidFill>
                <a:latin typeface="Arial" charset="0"/>
              </a:defRPr>
            </a:lvl8pPr>
            <a:lvl9pPr marL="933465" indent="-54910" eaLnBrk="0" fontAlgn="base" hangingPunct="0">
              <a:spcBef>
                <a:spcPct val="0"/>
              </a:spcBef>
              <a:spcAft>
                <a:spcPct val="0"/>
              </a:spcAft>
              <a:defRPr sz="800">
                <a:solidFill>
                  <a:schemeClr val="tx1"/>
                </a:solidFill>
                <a:latin typeface="Arial" charset="0"/>
              </a:defRPr>
            </a:lvl9pPr>
          </a:lstStyle>
          <a:p>
            <a:pPr eaLnBrk="1" hangingPunct="1"/>
            <a:fld id="{5C788E0A-2390-493D-B96C-E13D0340CC64}" type="slidenum">
              <a:rPr lang="nb-NO" altLang="nb-NO" sz="1300"/>
              <a:pPr eaLnBrk="1" hangingPunct="1"/>
              <a:t>1</a:t>
            </a:fld>
            <a:endParaRPr lang="nb-NO" altLang="nb-NO" sz="13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r>
              <a:rPr lang="nb-NO" sz="1800" kern="100" dirty="0">
                <a:effectLst/>
                <a:latin typeface="Aptos" panose="020B0004020202020204" pitchFamily="34" charset="0"/>
                <a:ea typeface="Aptos" panose="020B0004020202020204" pitchFamily="34" charset="0"/>
                <a:cs typeface="Times New Roman" panose="02020603050405020304" pitchFamily="18" charset="0"/>
              </a:rPr>
              <a:t>Målet med vår studie var å evaluere hvor nøyaktig Norsk Indeks for Medisinsk Nødhjelp er i telefontriagering av pasienter med pustevansker ved å vurdere forskjell mellom Indeks-prioritet i AMK og </a:t>
            </a:r>
            <a:r>
              <a:rPr lang="nb-NO" sz="1800" kern="100" dirty="0" err="1">
                <a:effectLst/>
                <a:latin typeface="Aptos" panose="020B0004020202020204" pitchFamily="34" charset="0"/>
                <a:ea typeface="Aptos" panose="020B0004020202020204" pitchFamily="34" charset="0"/>
                <a:cs typeface="Times New Roman" panose="02020603050405020304" pitchFamily="18" charset="0"/>
              </a:rPr>
              <a:t>triage</a:t>
            </a:r>
            <a:r>
              <a:rPr lang="nb-NO" sz="1800" kern="100" dirty="0">
                <a:effectLst/>
                <a:latin typeface="Aptos" panose="020B0004020202020204" pitchFamily="34" charset="0"/>
                <a:ea typeface="Aptos" panose="020B0004020202020204" pitchFamily="34" charset="0"/>
                <a:cs typeface="Times New Roman" panose="02020603050405020304" pitchFamily="18" charset="0"/>
              </a:rPr>
              <a:t> ved bruk av SATS-N i ambulanse og akuttmottak.</a:t>
            </a:r>
          </a:p>
          <a:p>
            <a:r>
              <a:rPr lang="nb-NO" sz="1800" kern="100" dirty="0">
                <a:effectLst/>
                <a:latin typeface="Aptos" panose="020B0004020202020204" pitchFamily="34" charset="0"/>
                <a:ea typeface="Aptos" panose="020B0004020202020204" pitchFamily="34" charset="0"/>
                <a:cs typeface="Times New Roman" panose="02020603050405020304" pitchFamily="18" charset="0"/>
              </a:rPr>
              <a:t> </a:t>
            </a:r>
          </a:p>
          <a:p>
            <a:r>
              <a:rPr lang="nb-NO" sz="1800" kern="100" dirty="0">
                <a:effectLst/>
                <a:latin typeface="Aptos" panose="020B0004020202020204" pitchFamily="34" charset="0"/>
                <a:ea typeface="Aptos" panose="020B0004020202020204" pitchFamily="34" charset="0"/>
                <a:cs typeface="Times New Roman" panose="02020603050405020304" pitchFamily="18" charset="0"/>
              </a:rPr>
              <a:t> </a:t>
            </a:r>
          </a:p>
          <a:p>
            <a:r>
              <a:rPr lang="nb-NO" sz="1800" kern="100" dirty="0">
                <a:effectLst/>
                <a:latin typeface="Aptos" panose="020B0004020202020204" pitchFamily="34" charset="0"/>
                <a:ea typeface="Aptos" panose="020B0004020202020204" pitchFamily="34" charset="0"/>
                <a:cs typeface="Times New Roman" panose="02020603050405020304" pitchFamily="18" charset="0"/>
              </a:rPr>
              <a:t> </a:t>
            </a:r>
          </a:p>
          <a:p>
            <a:r>
              <a:rPr lang="nb-NO" sz="1800" kern="100" dirty="0">
                <a:effectLst/>
                <a:latin typeface="Aptos" panose="020B0004020202020204" pitchFamily="34" charset="0"/>
                <a:ea typeface="Aptos" panose="020B0004020202020204" pitchFamily="34" charset="0"/>
                <a:cs typeface="Times New Roman" panose="02020603050405020304" pitchFamily="18" charset="0"/>
              </a:rPr>
              <a:t>Vi utførte en retrospektiv kohortstudie over alle pasienter som fikk Indeks kode 30; Pustevansker i AMK Bergen i 2023. </a:t>
            </a:r>
          </a:p>
          <a:p>
            <a:r>
              <a:rPr lang="nb-NO" sz="1800" kern="100" dirty="0">
                <a:effectLst/>
                <a:latin typeface="Aptos" panose="020B0004020202020204" pitchFamily="34" charset="0"/>
                <a:ea typeface="Aptos" panose="020B0004020202020204" pitchFamily="34" charset="0"/>
                <a:cs typeface="Times New Roman" panose="02020603050405020304" pitchFamily="18" charset="0"/>
              </a:rPr>
              <a:t> </a:t>
            </a:r>
          </a:p>
          <a:p>
            <a:r>
              <a:rPr lang="nb-NO" sz="1800" kern="100" dirty="0">
                <a:effectLst/>
                <a:latin typeface="Aptos" panose="020B0004020202020204" pitchFamily="34" charset="0"/>
                <a:ea typeface="Aptos" panose="020B0004020202020204" pitchFamily="34" charset="0"/>
                <a:cs typeface="Times New Roman" panose="02020603050405020304" pitchFamily="18" charset="0"/>
              </a:rPr>
              <a:t>Registrering av kontakt- og avleveringspunkt ble brukt i kartlegging av den </a:t>
            </a:r>
            <a:r>
              <a:rPr lang="nb-NO" sz="1800" kern="100" dirty="0" err="1">
                <a:effectLst/>
                <a:latin typeface="Aptos" panose="020B0004020202020204" pitchFamily="34" charset="0"/>
                <a:ea typeface="Aptos" panose="020B0004020202020204" pitchFamily="34" charset="0"/>
                <a:cs typeface="Times New Roman" panose="02020603050405020304" pitchFamily="18" charset="0"/>
              </a:rPr>
              <a:t>prehospitale</a:t>
            </a:r>
            <a:r>
              <a:rPr lang="nb-NO" sz="1800" kern="100" dirty="0">
                <a:effectLst/>
                <a:latin typeface="Aptos" panose="020B0004020202020204" pitchFamily="34" charset="0"/>
                <a:ea typeface="Aptos" panose="020B0004020202020204" pitchFamily="34" charset="0"/>
                <a:cs typeface="Times New Roman" panose="02020603050405020304" pitchFamily="18" charset="0"/>
              </a:rPr>
              <a:t> fasen. </a:t>
            </a:r>
          </a:p>
          <a:p>
            <a:r>
              <a:rPr lang="nb-NO" sz="1800" kern="100" dirty="0">
                <a:effectLst/>
                <a:latin typeface="Aptos" panose="020B0004020202020204" pitchFamily="34" charset="0"/>
                <a:ea typeface="Aptos" panose="020B0004020202020204" pitchFamily="34" charset="0"/>
                <a:cs typeface="Times New Roman" panose="02020603050405020304" pitchFamily="18" charset="0"/>
              </a:rPr>
              <a:t> </a:t>
            </a:r>
          </a:p>
          <a:p>
            <a:r>
              <a:rPr lang="nb-NO" sz="1800" kern="100" dirty="0">
                <a:effectLst/>
                <a:latin typeface="Aptos" panose="020B0004020202020204" pitchFamily="34" charset="0"/>
                <a:ea typeface="Aptos" panose="020B0004020202020204" pitchFamily="34" charset="0"/>
                <a:cs typeface="Times New Roman" panose="02020603050405020304" pitchFamily="18" charset="0"/>
              </a:rPr>
              <a:t>For å vurdere nivå av over- og </a:t>
            </a:r>
            <a:r>
              <a:rPr lang="nb-NO" sz="1800" kern="100" dirty="0" err="1">
                <a:effectLst/>
                <a:latin typeface="Aptos" panose="020B0004020202020204" pitchFamily="34" charset="0"/>
                <a:ea typeface="Aptos" panose="020B0004020202020204" pitchFamily="34" charset="0"/>
                <a:cs typeface="Times New Roman" panose="02020603050405020304" pitchFamily="18" charset="0"/>
              </a:rPr>
              <a:t>undertriage</a:t>
            </a:r>
            <a:r>
              <a:rPr lang="nb-NO" sz="1800" kern="100" dirty="0">
                <a:effectLst/>
                <a:latin typeface="Aptos" panose="020B0004020202020204" pitchFamily="34" charset="0"/>
                <a:ea typeface="Aptos" panose="020B0004020202020204" pitchFamily="34" charset="0"/>
                <a:cs typeface="Times New Roman" panose="02020603050405020304" pitchFamily="18" charset="0"/>
              </a:rPr>
              <a:t> ble Indeks-prioriteten sammenlignet med prioriteten gitt av ambulansepersonell eller sykepleier i akuttmottak ved hjelp av SATS-N. </a:t>
            </a:r>
          </a:p>
          <a:p>
            <a:r>
              <a:rPr lang="nb-NO" sz="1800" kern="100" dirty="0">
                <a:effectLst/>
                <a:latin typeface="Aptos" panose="020B0004020202020204" pitchFamily="34" charset="0"/>
                <a:ea typeface="Aptos" panose="020B0004020202020204" pitchFamily="34" charset="0"/>
                <a:cs typeface="Times New Roman" panose="02020603050405020304" pitchFamily="18" charset="0"/>
              </a:rPr>
              <a:t> </a:t>
            </a:r>
          </a:p>
          <a:p>
            <a:r>
              <a:rPr lang="nb-NO" sz="1800" kern="100" dirty="0">
                <a:effectLst/>
                <a:latin typeface="Aptos" panose="020B0004020202020204" pitchFamily="34" charset="0"/>
                <a:ea typeface="Aptos" panose="020B0004020202020204" pitchFamily="34" charset="0"/>
                <a:cs typeface="Times New Roman" panose="02020603050405020304" pitchFamily="18" charset="0"/>
              </a:rPr>
              <a:t>Liggetid på sykehus, intensivbehandling og mortalitet ble brukt som parametere for videre beskrivelse av pasientenes utfall.</a:t>
            </a:r>
          </a:p>
          <a:p>
            <a:r>
              <a:rPr lang="nb-NO" sz="1800" kern="100" dirty="0">
                <a:effectLst/>
                <a:latin typeface="Aptos" panose="020B0004020202020204" pitchFamily="34" charset="0"/>
                <a:ea typeface="Aptos" panose="020B0004020202020204" pitchFamily="34" charset="0"/>
                <a:cs typeface="Times New Roman" panose="02020603050405020304" pitchFamily="18" charset="0"/>
              </a:rPr>
              <a:t> </a:t>
            </a:r>
          </a:p>
          <a:p>
            <a:r>
              <a:rPr lang="nb-NO" sz="1800" kern="100" dirty="0">
                <a:effectLst/>
                <a:latin typeface="Aptos" panose="020B0004020202020204" pitchFamily="34" charset="0"/>
                <a:ea typeface="Aptos" panose="020B0004020202020204" pitchFamily="34" charset="0"/>
                <a:cs typeface="Times New Roman" panose="02020603050405020304" pitchFamily="18" charset="0"/>
              </a:rPr>
              <a:t> </a:t>
            </a:r>
          </a:p>
          <a:p>
            <a:r>
              <a:rPr lang="nb-NO" sz="1800" kern="100" dirty="0">
                <a:effectLst/>
                <a:latin typeface="Aptos" panose="020B0004020202020204" pitchFamily="34" charset="0"/>
                <a:ea typeface="Aptos" panose="020B0004020202020204" pitchFamily="34" charset="0"/>
                <a:cs typeface="Times New Roman" panose="02020603050405020304" pitchFamily="18" charset="0"/>
              </a:rPr>
              <a:t> </a:t>
            </a:r>
          </a:p>
          <a:p>
            <a:r>
              <a:rPr lang="nb-NO" sz="1800" kern="100" dirty="0">
                <a:effectLst/>
                <a:latin typeface="Aptos" panose="020B0004020202020204" pitchFamily="34" charset="0"/>
                <a:ea typeface="Aptos" panose="020B0004020202020204" pitchFamily="34" charset="0"/>
                <a:cs typeface="Times New Roman" panose="02020603050405020304" pitchFamily="18" charset="0"/>
              </a:rPr>
              <a:t>Vi fant høy forekomst av innleggelse på sykehus blant pasientene som ringte AMK grunnet pustevansker, og alvorligheten økte med økende prioritetsnivå. </a:t>
            </a:r>
          </a:p>
          <a:p>
            <a:r>
              <a:rPr lang="nb-NO" sz="1800" kern="100" dirty="0">
                <a:effectLst/>
                <a:latin typeface="Aptos" panose="020B0004020202020204" pitchFamily="34" charset="0"/>
                <a:ea typeface="Aptos" panose="020B0004020202020204" pitchFamily="34" charset="0"/>
                <a:cs typeface="Times New Roman" panose="02020603050405020304" pitchFamily="18" charset="0"/>
              </a:rPr>
              <a:t> </a:t>
            </a:r>
          </a:p>
          <a:p>
            <a:r>
              <a:rPr lang="nb-NO" sz="1800" kern="100" dirty="0">
                <a:effectLst/>
                <a:latin typeface="Aptos" panose="020B0004020202020204" pitchFamily="34" charset="0"/>
                <a:ea typeface="Aptos" panose="020B0004020202020204" pitchFamily="34" charset="0"/>
                <a:cs typeface="Times New Roman" panose="02020603050405020304" pitchFamily="18" charset="0"/>
              </a:rPr>
              <a:t>Forekomst av over- og </a:t>
            </a:r>
            <a:r>
              <a:rPr lang="nb-NO" sz="1800" kern="100" dirty="0" err="1">
                <a:effectLst/>
                <a:latin typeface="Aptos" panose="020B0004020202020204" pitchFamily="34" charset="0"/>
                <a:ea typeface="Aptos" panose="020B0004020202020204" pitchFamily="34" charset="0"/>
                <a:cs typeface="Times New Roman" panose="02020603050405020304" pitchFamily="18" charset="0"/>
              </a:rPr>
              <a:t>undertriage</a:t>
            </a:r>
            <a:r>
              <a:rPr lang="nb-NO" sz="1800" kern="100" dirty="0">
                <a:effectLst/>
                <a:latin typeface="Aptos" panose="020B0004020202020204" pitchFamily="34" charset="0"/>
                <a:ea typeface="Aptos" panose="020B0004020202020204" pitchFamily="34" charset="0"/>
                <a:cs typeface="Times New Roman" panose="02020603050405020304" pitchFamily="18" charset="0"/>
              </a:rPr>
              <a:t> i denne studien kan sammenlignes med tidligere skandinaviske studier, men vi fant noe lavere nivå av </a:t>
            </a:r>
            <a:r>
              <a:rPr lang="nb-NO" sz="1800" kern="100" dirty="0" err="1">
                <a:effectLst/>
                <a:latin typeface="Aptos" panose="020B0004020202020204" pitchFamily="34" charset="0"/>
                <a:ea typeface="Aptos" panose="020B0004020202020204" pitchFamily="34" charset="0"/>
                <a:cs typeface="Times New Roman" panose="02020603050405020304" pitchFamily="18" charset="0"/>
              </a:rPr>
              <a:t>undertriage</a:t>
            </a:r>
            <a:r>
              <a:rPr lang="nb-NO" sz="1800" kern="100" dirty="0">
                <a:effectLst/>
                <a:latin typeface="Aptos" panose="020B0004020202020204" pitchFamily="34" charset="0"/>
                <a:ea typeface="Aptos" panose="020B0004020202020204" pitchFamily="34" charset="0"/>
                <a:cs typeface="Times New Roman" panose="02020603050405020304" pitchFamily="18" charset="0"/>
              </a:rPr>
              <a:t>.  </a:t>
            </a:r>
          </a:p>
          <a:p>
            <a:r>
              <a:rPr lang="nb-NO" sz="1800" kern="100" dirty="0">
                <a:effectLst/>
                <a:latin typeface="Aptos" panose="020B0004020202020204" pitchFamily="34" charset="0"/>
                <a:ea typeface="Aptos" panose="020B0004020202020204" pitchFamily="34" charset="0"/>
                <a:cs typeface="Times New Roman" panose="02020603050405020304" pitchFamily="18" charset="0"/>
              </a:rPr>
              <a:t> </a:t>
            </a:r>
          </a:p>
          <a:p>
            <a:r>
              <a:rPr lang="nb-NO" sz="1800" kern="100" dirty="0">
                <a:effectLst/>
                <a:latin typeface="Aptos" panose="020B0004020202020204" pitchFamily="34" charset="0"/>
                <a:ea typeface="Aptos" panose="020B0004020202020204" pitchFamily="34" charset="0"/>
                <a:cs typeface="Times New Roman" panose="02020603050405020304" pitchFamily="18" charset="0"/>
              </a:rPr>
              <a:t>Forekomsten av </a:t>
            </a:r>
            <a:r>
              <a:rPr lang="nb-NO" sz="1800" kern="100" dirty="0" err="1">
                <a:effectLst/>
                <a:latin typeface="Aptos" panose="020B0004020202020204" pitchFamily="34" charset="0"/>
                <a:ea typeface="Aptos" panose="020B0004020202020204" pitchFamily="34" charset="0"/>
                <a:cs typeface="Times New Roman" panose="02020603050405020304" pitchFamily="18" charset="0"/>
              </a:rPr>
              <a:t>undertriage</a:t>
            </a:r>
            <a:r>
              <a:rPr lang="nb-NO" sz="1800" kern="100" dirty="0">
                <a:effectLst/>
                <a:latin typeface="Aptos" panose="020B0004020202020204" pitchFamily="34" charset="0"/>
                <a:ea typeface="Aptos" panose="020B0004020202020204" pitchFamily="34" charset="0"/>
                <a:cs typeface="Times New Roman" panose="02020603050405020304" pitchFamily="18" charset="0"/>
              </a:rPr>
              <a:t> var likevel høyere enn det som ifølge internasjonale retningslinjer for </a:t>
            </a:r>
            <a:r>
              <a:rPr lang="nb-NO" sz="1800" kern="100" dirty="0" err="1">
                <a:effectLst/>
                <a:latin typeface="Aptos" panose="020B0004020202020204" pitchFamily="34" charset="0"/>
                <a:ea typeface="Aptos" panose="020B0004020202020204" pitchFamily="34" charset="0"/>
                <a:cs typeface="Times New Roman" panose="02020603050405020304" pitchFamily="18" charset="0"/>
              </a:rPr>
              <a:t>traumetriage</a:t>
            </a:r>
            <a:r>
              <a:rPr lang="nb-NO" sz="1800" kern="100" dirty="0">
                <a:effectLst/>
                <a:latin typeface="Aptos" panose="020B0004020202020204" pitchFamily="34" charset="0"/>
                <a:ea typeface="Aptos" panose="020B0004020202020204" pitchFamily="34" charset="0"/>
                <a:cs typeface="Times New Roman" panose="02020603050405020304" pitchFamily="18" charset="0"/>
              </a:rPr>
              <a:t> anses som akseptabelt.</a:t>
            </a:r>
          </a:p>
          <a:p>
            <a:pPr eaLnBrk="1" hangingPunct="1">
              <a:lnSpc>
                <a:spcPct val="80000"/>
              </a:lnSpc>
            </a:pPr>
            <a:endParaRPr lang="en-GB" altLang="nb-NO" sz="9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le 1"/>
          <p:cNvSpPr>
            <a:spLocks noGrp="1"/>
          </p:cNvSpPr>
          <p:nvPr>
            <p:ph type="ctrTitle"/>
          </p:nvPr>
        </p:nvSpPr>
        <p:spPr>
          <a:xfrm>
            <a:off x="3210640" y="4955545"/>
            <a:ext cx="36387246" cy="10541917"/>
          </a:xfrm>
        </p:spPr>
        <p:txBody>
          <a:bodyPr anchor="b"/>
          <a:lstStyle>
            <a:lvl1pPr algn="ctr">
              <a:defRPr sz="26492"/>
            </a:lvl1pPr>
          </a:lstStyle>
          <a:p>
            <a:r>
              <a:rPr lang="nb-NO"/>
              <a:t>Klikk for å redigere tittelstil</a:t>
            </a:r>
            <a:endParaRPr lang="en-US"/>
          </a:p>
        </p:txBody>
      </p:sp>
      <p:sp>
        <p:nvSpPr>
          <p:cNvPr id="3" name="Subtitle 2"/>
          <p:cNvSpPr>
            <a:spLocks noGrp="1"/>
          </p:cNvSpPr>
          <p:nvPr>
            <p:ph type="subTitle" idx="1"/>
          </p:nvPr>
        </p:nvSpPr>
        <p:spPr>
          <a:xfrm>
            <a:off x="5351066" y="15903998"/>
            <a:ext cx="32106394" cy="7310649"/>
          </a:xfrm>
        </p:spPr>
        <p:txBody>
          <a:bodyPr/>
          <a:lstStyle>
            <a:lvl1pPr marL="0" indent="0" algn="ctr">
              <a:buNone/>
              <a:defRPr sz="10597"/>
            </a:lvl1pPr>
            <a:lvl2pPr marL="2018675" indent="0" algn="ctr">
              <a:buNone/>
              <a:defRPr sz="8831"/>
            </a:lvl2pPr>
            <a:lvl3pPr marL="4037350" indent="0" algn="ctr">
              <a:buNone/>
              <a:defRPr sz="7948"/>
            </a:lvl3pPr>
            <a:lvl4pPr marL="6056025" indent="0" algn="ctr">
              <a:buNone/>
              <a:defRPr sz="7064"/>
            </a:lvl4pPr>
            <a:lvl5pPr marL="8074701" indent="0" algn="ctr">
              <a:buNone/>
              <a:defRPr sz="7064"/>
            </a:lvl5pPr>
            <a:lvl6pPr marL="10093376" indent="0" algn="ctr">
              <a:buNone/>
              <a:defRPr sz="7064"/>
            </a:lvl6pPr>
            <a:lvl7pPr marL="12112051" indent="0" algn="ctr">
              <a:buNone/>
              <a:defRPr sz="7064"/>
            </a:lvl7pPr>
            <a:lvl8pPr marL="14130726" indent="0" algn="ctr">
              <a:buNone/>
              <a:defRPr sz="7064"/>
            </a:lvl8pPr>
            <a:lvl9pPr marL="16149401" indent="0" algn="ctr">
              <a:buNone/>
              <a:defRPr sz="7064"/>
            </a:lvl9pPr>
          </a:lstStyle>
          <a:p>
            <a:r>
              <a:rPr lang="nb-NO"/>
              <a:t>Klikk for å redigere undertittelstil i malen</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t>12/13/2024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838336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a:p>
        </p:txBody>
      </p:sp>
      <p:sp>
        <p:nvSpPr>
          <p:cNvPr id="3" name="Vertical Text Placeholder 2"/>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t>12/13/2024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098657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634853" y="1612128"/>
            <a:ext cx="9230588" cy="25660879"/>
          </a:xfrm>
        </p:spPr>
        <p:txBody>
          <a:bodyPr vert="eaVert"/>
          <a:lstStyle/>
          <a:p>
            <a:r>
              <a:rPr lang="nb-NO"/>
              <a:t>Klikk for å redigere tittelstil</a:t>
            </a:r>
            <a:endParaRPr lang="en-US"/>
          </a:p>
        </p:txBody>
      </p:sp>
      <p:sp>
        <p:nvSpPr>
          <p:cNvPr id="3" name="Vertical Text Placeholder 2"/>
          <p:cNvSpPr>
            <a:spLocks noGrp="1"/>
          </p:cNvSpPr>
          <p:nvPr>
            <p:ph type="body" orient="vert" idx="1"/>
          </p:nvPr>
        </p:nvSpPr>
        <p:spPr>
          <a:xfrm>
            <a:off x="2943088" y="1612128"/>
            <a:ext cx="27156658" cy="25660879"/>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t>12/13/2024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889411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a:p>
        </p:txBody>
      </p:sp>
      <p:sp>
        <p:nvSpPr>
          <p:cNvPr id="3" name="Content Placeholder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t>12/13/2024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712118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le 1"/>
          <p:cNvSpPr>
            <a:spLocks noGrp="1"/>
          </p:cNvSpPr>
          <p:nvPr>
            <p:ph type="title"/>
          </p:nvPr>
        </p:nvSpPr>
        <p:spPr>
          <a:xfrm>
            <a:off x="2920792" y="7548975"/>
            <a:ext cx="36922353" cy="12595626"/>
          </a:xfrm>
        </p:spPr>
        <p:txBody>
          <a:bodyPr anchor="b"/>
          <a:lstStyle>
            <a:lvl1pPr>
              <a:defRPr sz="26492"/>
            </a:lvl1pPr>
          </a:lstStyle>
          <a:p>
            <a:r>
              <a:rPr lang="nb-NO"/>
              <a:t>Klikk for å redigere tittelstil</a:t>
            </a:r>
            <a:endParaRPr lang="en-US"/>
          </a:p>
        </p:txBody>
      </p:sp>
      <p:sp>
        <p:nvSpPr>
          <p:cNvPr id="3" name="Text Placeholder 2"/>
          <p:cNvSpPr>
            <a:spLocks noGrp="1"/>
          </p:cNvSpPr>
          <p:nvPr>
            <p:ph type="body" idx="1"/>
          </p:nvPr>
        </p:nvSpPr>
        <p:spPr>
          <a:xfrm>
            <a:off x="2920792" y="20263761"/>
            <a:ext cx="36922353" cy="6623742"/>
          </a:xfrm>
        </p:spPr>
        <p:txBody>
          <a:bodyPr/>
          <a:lstStyle>
            <a:lvl1pPr marL="0" indent="0">
              <a:buNone/>
              <a:defRPr sz="10597">
                <a:solidFill>
                  <a:schemeClr val="tx1">
                    <a:tint val="82000"/>
                  </a:schemeClr>
                </a:solidFill>
              </a:defRPr>
            </a:lvl1pPr>
            <a:lvl2pPr marL="2018675" indent="0">
              <a:buNone/>
              <a:defRPr sz="8831">
                <a:solidFill>
                  <a:schemeClr val="tx1">
                    <a:tint val="82000"/>
                  </a:schemeClr>
                </a:solidFill>
              </a:defRPr>
            </a:lvl2pPr>
            <a:lvl3pPr marL="4037350" indent="0">
              <a:buNone/>
              <a:defRPr sz="7948">
                <a:solidFill>
                  <a:schemeClr val="tx1">
                    <a:tint val="82000"/>
                  </a:schemeClr>
                </a:solidFill>
              </a:defRPr>
            </a:lvl3pPr>
            <a:lvl4pPr marL="6056025" indent="0">
              <a:buNone/>
              <a:defRPr sz="7064">
                <a:solidFill>
                  <a:schemeClr val="tx1">
                    <a:tint val="82000"/>
                  </a:schemeClr>
                </a:solidFill>
              </a:defRPr>
            </a:lvl4pPr>
            <a:lvl5pPr marL="8074701" indent="0">
              <a:buNone/>
              <a:defRPr sz="7064">
                <a:solidFill>
                  <a:schemeClr val="tx1">
                    <a:tint val="82000"/>
                  </a:schemeClr>
                </a:solidFill>
              </a:defRPr>
            </a:lvl5pPr>
            <a:lvl6pPr marL="10093376" indent="0">
              <a:buNone/>
              <a:defRPr sz="7064">
                <a:solidFill>
                  <a:schemeClr val="tx1">
                    <a:tint val="82000"/>
                  </a:schemeClr>
                </a:solidFill>
              </a:defRPr>
            </a:lvl6pPr>
            <a:lvl7pPr marL="12112051" indent="0">
              <a:buNone/>
              <a:defRPr sz="7064">
                <a:solidFill>
                  <a:schemeClr val="tx1">
                    <a:tint val="82000"/>
                  </a:schemeClr>
                </a:solidFill>
              </a:defRPr>
            </a:lvl7pPr>
            <a:lvl8pPr marL="14130726" indent="0">
              <a:buNone/>
              <a:defRPr sz="7064">
                <a:solidFill>
                  <a:schemeClr val="tx1">
                    <a:tint val="82000"/>
                  </a:schemeClr>
                </a:solidFill>
              </a:defRPr>
            </a:lvl8pPr>
            <a:lvl9pPr marL="16149401" indent="0">
              <a:buNone/>
              <a:defRPr sz="7064">
                <a:solidFill>
                  <a:schemeClr val="tx1">
                    <a:tint val="82000"/>
                  </a:schemeClr>
                </a:solidFill>
              </a:defRPr>
            </a:lvl9pPr>
          </a:lstStyle>
          <a:p>
            <a:pPr lvl="0"/>
            <a:r>
              <a:rPr lang="nb-NO"/>
              <a:t>Klikk for å redigere tekststiler i malen</a:t>
            </a:r>
          </a:p>
        </p:txBody>
      </p:sp>
      <p:sp>
        <p:nvSpPr>
          <p:cNvPr id="4" name="Date Placeholder 3"/>
          <p:cNvSpPr>
            <a:spLocks noGrp="1"/>
          </p:cNvSpPr>
          <p:nvPr>
            <p:ph type="dt" sz="half" idx="10"/>
          </p:nvPr>
        </p:nvSpPr>
        <p:spPr/>
        <p:txBody>
          <a:bodyPr/>
          <a:lstStyle/>
          <a:p>
            <a:fld id="{48A87A34-81AB-432B-8DAE-1953F412C126}" type="datetimeFigureOut">
              <a:rPr lang="en-US" smtClean="0"/>
              <a:t>12/13/2024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321408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a:p>
        </p:txBody>
      </p:sp>
      <p:sp>
        <p:nvSpPr>
          <p:cNvPr id="3" name="Content Placeholder 2"/>
          <p:cNvSpPr>
            <a:spLocks noGrp="1"/>
          </p:cNvSpPr>
          <p:nvPr>
            <p:ph sz="half" idx="1"/>
          </p:nvPr>
        </p:nvSpPr>
        <p:spPr>
          <a:xfrm>
            <a:off x="2943086" y="8060641"/>
            <a:ext cx="18193623" cy="19212366"/>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Content Placeholder 3"/>
          <p:cNvSpPr>
            <a:spLocks noGrp="1"/>
          </p:cNvSpPr>
          <p:nvPr>
            <p:ph sz="half" idx="2"/>
          </p:nvPr>
        </p:nvSpPr>
        <p:spPr>
          <a:xfrm>
            <a:off x="21671816" y="8060641"/>
            <a:ext cx="18193623" cy="19212366"/>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5" name="Date Placeholder 4"/>
          <p:cNvSpPr>
            <a:spLocks noGrp="1"/>
          </p:cNvSpPr>
          <p:nvPr>
            <p:ph type="dt" sz="half" idx="10"/>
          </p:nvPr>
        </p:nvSpPr>
        <p:spPr/>
        <p:txBody>
          <a:bodyPr/>
          <a:lstStyle/>
          <a:p>
            <a:fld id="{48A87A34-81AB-432B-8DAE-1953F412C126}" type="datetimeFigureOut">
              <a:rPr lang="en-US" smtClean="0"/>
              <a:t>12/13/2024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441665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a:xfrm>
            <a:off x="2948662" y="1612135"/>
            <a:ext cx="36922353" cy="5852729"/>
          </a:xfrm>
        </p:spPr>
        <p:txBody>
          <a:bodyPr/>
          <a:lstStyle/>
          <a:p>
            <a:r>
              <a:rPr lang="nb-NO"/>
              <a:t>Klikk for å redigere tittelstil</a:t>
            </a:r>
            <a:endParaRPr lang="en-US"/>
          </a:p>
        </p:txBody>
      </p:sp>
      <p:sp>
        <p:nvSpPr>
          <p:cNvPr id="3" name="Text Placeholder 2"/>
          <p:cNvSpPr>
            <a:spLocks noGrp="1"/>
          </p:cNvSpPr>
          <p:nvPr>
            <p:ph type="body" idx="1"/>
          </p:nvPr>
        </p:nvSpPr>
        <p:spPr>
          <a:xfrm>
            <a:off x="2948666" y="7422802"/>
            <a:ext cx="18110010" cy="3637800"/>
          </a:xfrm>
        </p:spPr>
        <p:txBody>
          <a:bodyPr anchor="b"/>
          <a:lstStyle>
            <a:lvl1pPr marL="0" indent="0">
              <a:buNone/>
              <a:defRPr sz="10597" b="1"/>
            </a:lvl1pPr>
            <a:lvl2pPr marL="2018675" indent="0">
              <a:buNone/>
              <a:defRPr sz="8831" b="1"/>
            </a:lvl2pPr>
            <a:lvl3pPr marL="4037350" indent="0">
              <a:buNone/>
              <a:defRPr sz="7948" b="1"/>
            </a:lvl3pPr>
            <a:lvl4pPr marL="6056025" indent="0">
              <a:buNone/>
              <a:defRPr sz="7064" b="1"/>
            </a:lvl4pPr>
            <a:lvl5pPr marL="8074701" indent="0">
              <a:buNone/>
              <a:defRPr sz="7064" b="1"/>
            </a:lvl5pPr>
            <a:lvl6pPr marL="10093376" indent="0">
              <a:buNone/>
              <a:defRPr sz="7064" b="1"/>
            </a:lvl6pPr>
            <a:lvl7pPr marL="12112051" indent="0">
              <a:buNone/>
              <a:defRPr sz="7064" b="1"/>
            </a:lvl7pPr>
            <a:lvl8pPr marL="14130726" indent="0">
              <a:buNone/>
              <a:defRPr sz="7064" b="1"/>
            </a:lvl8pPr>
            <a:lvl9pPr marL="16149401" indent="0">
              <a:buNone/>
              <a:defRPr sz="7064" b="1"/>
            </a:lvl9pPr>
          </a:lstStyle>
          <a:p>
            <a:pPr lvl="0"/>
            <a:r>
              <a:rPr lang="nb-NO"/>
              <a:t>Klikk for å redigere tekststiler i malen</a:t>
            </a:r>
          </a:p>
        </p:txBody>
      </p:sp>
      <p:sp>
        <p:nvSpPr>
          <p:cNvPr id="4" name="Content Placeholder 3"/>
          <p:cNvSpPr>
            <a:spLocks noGrp="1"/>
          </p:cNvSpPr>
          <p:nvPr>
            <p:ph sz="half" idx="2"/>
          </p:nvPr>
        </p:nvSpPr>
        <p:spPr>
          <a:xfrm>
            <a:off x="2948666" y="11060602"/>
            <a:ext cx="18110010" cy="16268480"/>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5" name="Text Placeholder 4"/>
          <p:cNvSpPr>
            <a:spLocks noGrp="1"/>
          </p:cNvSpPr>
          <p:nvPr>
            <p:ph type="body" sz="quarter" idx="3"/>
          </p:nvPr>
        </p:nvSpPr>
        <p:spPr>
          <a:xfrm>
            <a:off x="21671818" y="7422802"/>
            <a:ext cx="18199199" cy="3637800"/>
          </a:xfrm>
        </p:spPr>
        <p:txBody>
          <a:bodyPr anchor="b"/>
          <a:lstStyle>
            <a:lvl1pPr marL="0" indent="0">
              <a:buNone/>
              <a:defRPr sz="10597" b="1"/>
            </a:lvl1pPr>
            <a:lvl2pPr marL="2018675" indent="0">
              <a:buNone/>
              <a:defRPr sz="8831" b="1"/>
            </a:lvl2pPr>
            <a:lvl3pPr marL="4037350" indent="0">
              <a:buNone/>
              <a:defRPr sz="7948" b="1"/>
            </a:lvl3pPr>
            <a:lvl4pPr marL="6056025" indent="0">
              <a:buNone/>
              <a:defRPr sz="7064" b="1"/>
            </a:lvl4pPr>
            <a:lvl5pPr marL="8074701" indent="0">
              <a:buNone/>
              <a:defRPr sz="7064" b="1"/>
            </a:lvl5pPr>
            <a:lvl6pPr marL="10093376" indent="0">
              <a:buNone/>
              <a:defRPr sz="7064" b="1"/>
            </a:lvl6pPr>
            <a:lvl7pPr marL="12112051" indent="0">
              <a:buNone/>
              <a:defRPr sz="7064" b="1"/>
            </a:lvl7pPr>
            <a:lvl8pPr marL="14130726" indent="0">
              <a:buNone/>
              <a:defRPr sz="7064" b="1"/>
            </a:lvl8pPr>
            <a:lvl9pPr marL="16149401" indent="0">
              <a:buNone/>
              <a:defRPr sz="7064" b="1"/>
            </a:lvl9pPr>
          </a:lstStyle>
          <a:p>
            <a:pPr lvl="0"/>
            <a:r>
              <a:rPr lang="nb-NO"/>
              <a:t>Klikk for å redigere tekststiler i malen</a:t>
            </a:r>
          </a:p>
        </p:txBody>
      </p:sp>
      <p:sp>
        <p:nvSpPr>
          <p:cNvPr id="6" name="Content Placeholder 5"/>
          <p:cNvSpPr>
            <a:spLocks noGrp="1"/>
          </p:cNvSpPr>
          <p:nvPr>
            <p:ph sz="quarter" idx="4"/>
          </p:nvPr>
        </p:nvSpPr>
        <p:spPr>
          <a:xfrm>
            <a:off x="21671818" y="11060602"/>
            <a:ext cx="18199199" cy="16268480"/>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7" name="Date Placeholder 6"/>
          <p:cNvSpPr>
            <a:spLocks noGrp="1"/>
          </p:cNvSpPr>
          <p:nvPr>
            <p:ph type="dt" sz="half" idx="10"/>
          </p:nvPr>
        </p:nvSpPr>
        <p:spPr/>
        <p:txBody>
          <a:bodyPr/>
          <a:lstStyle/>
          <a:p>
            <a:fld id="{48A87A34-81AB-432B-8DAE-1953F412C126}" type="datetimeFigureOut">
              <a:rPr lang="en-US" smtClean="0"/>
              <a:t>12/13/2024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845601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a:p>
        </p:txBody>
      </p:sp>
      <p:sp>
        <p:nvSpPr>
          <p:cNvPr id="3" name="Date Placeholder 2"/>
          <p:cNvSpPr>
            <a:spLocks noGrp="1"/>
          </p:cNvSpPr>
          <p:nvPr>
            <p:ph type="dt" sz="half" idx="10"/>
          </p:nvPr>
        </p:nvSpPr>
        <p:spPr/>
        <p:txBody>
          <a:bodyPr/>
          <a:lstStyle/>
          <a:p>
            <a:fld id="{48A87A34-81AB-432B-8DAE-1953F412C126}" type="datetimeFigureOut">
              <a:rPr lang="en-US" smtClean="0"/>
              <a:t>12/13/2024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1832422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12/13/2024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370013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le 1"/>
          <p:cNvSpPr>
            <a:spLocks noGrp="1"/>
          </p:cNvSpPr>
          <p:nvPr>
            <p:ph type="title"/>
          </p:nvPr>
        </p:nvSpPr>
        <p:spPr>
          <a:xfrm>
            <a:off x="2948662" y="2018665"/>
            <a:ext cx="13806864" cy="7065328"/>
          </a:xfrm>
        </p:spPr>
        <p:txBody>
          <a:bodyPr anchor="b"/>
          <a:lstStyle>
            <a:lvl1pPr>
              <a:defRPr sz="14129"/>
            </a:lvl1pPr>
          </a:lstStyle>
          <a:p>
            <a:r>
              <a:rPr lang="nb-NO"/>
              <a:t>Klikk for å redigere tittelstil</a:t>
            </a:r>
            <a:endParaRPr lang="en-US"/>
          </a:p>
        </p:txBody>
      </p:sp>
      <p:sp>
        <p:nvSpPr>
          <p:cNvPr id="3" name="Content Placeholder 2"/>
          <p:cNvSpPr>
            <a:spLocks noGrp="1"/>
          </p:cNvSpPr>
          <p:nvPr>
            <p:ph idx="1"/>
          </p:nvPr>
        </p:nvSpPr>
        <p:spPr>
          <a:xfrm>
            <a:off x="18199199" y="4359762"/>
            <a:ext cx="21671816" cy="21518408"/>
          </a:xfrm>
        </p:spPr>
        <p:txBody>
          <a:bodyPr/>
          <a:lstStyle>
            <a:lvl1pPr>
              <a:defRPr sz="14129"/>
            </a:lvl1pPr>
            <a:lvl2pPr>
              <a:defRPr sz="12363"/>
            </a:lvl2pPr>
            <a:lvl3pPr>
              <a:defRPr sz="10597"/>
            </a:lvl3pPr>
            <a:lvl4pPr>
              <a:defRPr sz="8831"/>
            </a:lvl4pPr>
            <a:lvl5pPr>
              <a:defRPr sz="8831"/>
            </a:lvl5pPr>
            <a:lvl6pPr>
              <a:defRPr sz="8831"/>
            </a:lvl6pPr>
            <a:lvl7pPr>
              <a:defRPr sz="8831"/>
            </a:lvl7pPr>
            <a:lvl8pPr>
              <a:defRPr sz="8831"/>
            </a:lvl8pPr>
            <a:lvl9pPr>
              <a:defRPr sz="8831"/>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Text Placeholder 3"/>
          <p:cNvSpPr>
            <a:spLocks noGrp="1"/>
          </p:cNvSpPr>
          <p:nvPr>
            <p:ph type="body" sz="half" idx="2"/>
          </p:nvPr>
        </p:nvSpPr>
        <p:spPr>
          <a:xfrm>
            <a:off x="2948662" y="9083992"/>
            <a:ext cx="13806864" cy="16829220"/>
          </a:xfrm>
        </p:spPr>
        <p:txBody>
          <a:bodyPr/>
          <a:lstStyle>
            <a:lvl1pPr marL="0" indent="0">
              <a:buNone/>
              <a:defRPr sz="7064"/>
            </a:lvl1pPr>
            <a:lvl2pPr marL="2018675" indent="0">
              <a:buNone/>
              <a:defRPr sz="6181"/>
            </a:lvl2pPr>
            <a:lvl3pPr marL="4037350" indent="0">
              <a:buNone/>
              <a:defRPr sz="5298"/>
            </a:lvl3pPr>
            <a:lvl4pPr marL="6056025" indent="0">
              <a:buNone/>
              <a:defRPr sz="4415"/>
            </a:lvl4pPr>
            <a:lvl5pPr marL="8074701" indent="0">
              <a:buNone/>
              <a:defRPr sz="4415"/>
            </a:lvl5pPr>
            <a:lvl6pPr marL="10093376" indent="0">
              <a:buNone/>
              <a:defRPr sz="4415"/>
            </a:lvl6pPr>
            <a:lvl7pPr marL="12112051" indent="0">
              <a:buNone/>
              <a:defRPr sz="4415"/>
            </a:lvl7pPr>
            <a:lvl8pPr marL="14130726" indent="0">
              <a:buNone/>
              <a:defRPr sz="4415"/>
            </a:lvl8pPr>
            <a:lvl9pPr marL="16149401" indent="0">
              <a:buNone/>
              <a:defRPr sz="4415"/>
            </a:lvl9pPr>
          </a:lstStyle>
          <a:p>
            <a:pPr lvl="0"/>
            <a:r>
              <a:rPr lang="nb-NO"/>
              <a:t>Klikk for å redigere tekststiler i malen</a:t>
            </a:r>
          </a:p>
        </p:txBody>
      </p:sp>
      <p:sp>
        <p:nvSpPr>
          <p:cNvPr id="5" name="Date Placeholder 4"/>
          <p:cNvSpPr>
            <a:spLocks noGrp="1"/>
          </p:cNvSpPr>
          <p:nvPr>
            <p:ph type="dt" sz="half" idx="10"/>
          </p:nvPr>
        </p:nvSpPr>
        <p:spPr/>
        <p:txBody>
          <a:bodyPr/>
          <a:lstStyle/>
          <a:p>
            <a:fld id="{48A87A34-81AB-432B-8DAE-1953F412C126}" type="datetimeFigureOut">
              <a:rPr lang="en-US" smtClean="0"/>
              <a:t>12/13/2024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702117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le 1"/>
          <p:cNvSpPr>
            <a:spLocks noGrp="1"/>
          </p:cNvSpPr>
          <p:nvPr>
            <p:ph type="title"/>
          </p:nvPr>
        </p:nvSpPr>
        <p:spPr>
          <a:xfrm>
            <a:off x="2948662" y="2018665"/>
            <a:ext cx="13806864" cy="7065328"/>
          </a:xfrm>
        </p:spPr>
        <p:txBody>
          <a:bodyPr anchor="b"/>
          <a:lstStyle>
            <a:lvl1pPr>
              <a:defRPr sz="14129"/>
            </a:lvl1pPr>
          </a:lstStyle>
          <a:p>
            <a:r>
              <a:rPr lang="nb-NO"/>
              <a:t>Klikk for å redigere tittelstil</a:t>
            </a:r>
            <a:endParaRPr lang="en-US"/>
          </a:p>
        </p:txBody>
      </p:sp>
      <p:sp>
        <p:nvSpPr>
          <p:cNvPr id="3" name="Picture Placeholder 2"/>
          <p:cNvSpPr>
            <a:spLocks noGrp="1" noChangeAspect="1"/>
          </p:cNvSpPr>
          <p:nvPr>
            <p:ph type="pic" idx="1"/>
          </p:nvPr>
        </p:nvSpPr>
        <p:spPr>
          <a:xfrm>
            <a:off x="18199199" y="4359762"/>
            <a:ext cx="21671816" cy="21518408"/>
          </a:xfrm>
        </p:spPr>
        <p:txBody>
          <a:bodyPr anchor="t"/>
          <a:lstStyle>
            <a:lvl1pPr marL="0" indent="0">
              <a:buNone/>
              <a:defRPr sz="14129"/>
            </a:lvl1pPr>
            <a:lvl2pPr marL="2018675" indent="0">
              <a:buNone/>
              <a:defRPr sz="12363"/>
            </a:lvl2pPr>
            <a:lvl3pPr marL="4037350" indent="0">
              <a:buNone/>
              <a:defRPr sz="10597"/>
            </a:lvl3pPr>
            <a:lvl4pPr marL="6056025" indent="0">
              <a:buNone/>
              <a:defRPr sz="8831"/>
            </a:lvl4pPr>
            <a:lvl5pPr marL="8074701" indent="0">
              <a:buNone/>
              <a:defRPr sz="8831"/>
            </a:lvl5pPr>
            <a:lvl6pPr marL="10093376" indent="0">
              <a:buNone/>
              <a:defRPr sz="8831"/>
            </a:lvl6pPr>
            <a:lvl7pPr marL="12112051" indent="0">
              <a:buNone/>
              <a:defRPr sz="8831"/>
            </a:lvl7pPr>
            <a:lvl8pPr marL="14130726" indent="0">
              <a:buNone/>
              <a:defRPr sz="8831"/>
            </a:lvl8pPr>
            <a:lvl9pPr marL="16149401" indent="0">
              <a:buNone/>
              <a:defRPr sz="8831"/>
            </a:lvl9pPr>
          </a:lstStyle>
          <a:p>
            <a:r>
              <a:rPr lang="nb-NO"/>
              <a:t>Klikk på ikonet for å legge til et bilde</a:t>
            </a:r>
            <a:endParaRPr lang="en-US"/>
          </a:p>
        </p:txBody>
      </p:sp>
      <p:sp>
        <p:nvSpPr>
          <p:cNvPr id="4" name="Text Placeholder 3"/>
          <p:cNvSpPr>
            <a:spLocks noGrp="1"/>
          </p:cNvSpPr>
          <p:nvPr>
            <p:ph type="body" sz="half" idx="2"/>
          </p:nvPr>
        </p:nvSpPr>
        <p:spPr>
          <a:xfrm>
            <a:off x="2948662" y="9083992"/>
            <a:ext cx="13806864" cy="16829220"/>
          </a:xfrm>
        </p:spPr>
        <p:txBody>
          <a:bodyPr/>
          <a:lstStyle>
            <a:lvl1pPr marL="0" indent="0">
              <a:buNone/>
              <a:defRPr sz="7064"/>
            </a:lvl1pPr>
            <a:lvl2pPr marL="2018675" indent="0">
              <a:buNone/>
              <a:defRPr sz="6181"/>
            </a:lvl2pPr>
            <a:lvl3pPr marL="4037350" indent="0">
              <a:buNone/>
              <a:defRPr sz="5298"/>
            </a:lvl3pPr>
            <a:lvl4pPr marL="6056025" indent="0">
              <a:buNone/>
              <a:defRPr sz="4415"/>
            </a:lvl4pPr>
            <a:lvl5pPr marL="8074701" indent="0">
              <a:buNone/>
              <a:defRPr sz="4415"/>
            </a:lvl5pPr>
            <a:lvl6pPr marL="10093376" indent="0">
              <a:buNone/>
              <a:defRPr sz="4415"/>
            </a:lvl6pPr>
            <a:lvl7pPr marL="12112051" indent="0">
              <a:buNone/>
              <a:defRPr sz="4415"/>
            </a:lvl7pPr>
            <a:lvl8pPr marL="14130726" indent="0">
              <a:buNone/>
              <a:defRPr sz="4415"/>
            </a:lvl8pPr>
            <a:lvl9pPr marL="16149401" indent="0">
              <a:buNone/>
              <a:defRPr sz="4415"/>
            </a:lvl9pPr>
          </a:lstStyle>
          <a:p>
            <a:pPr lvl="0"/>
            <a:r>
              <a:rPr lang="nb-NO"/>
              <a:t>Klikk for å redigere tekststiler i malen</a:t>
            </a:r>
          </a:p>
        </p:txBody>
      </p:sp>
      <p:sp>
        <p:nvSpPr>
          <p:cNvPr id="5" name="Date Placeholder 4"/>
          <p:cNvSpPr>
            <a:spLocks noGrp="1"/>
          </p:cNvSpPr>
          <p:nvPr>
            <p:ph type="dt" sz="half" idx="10"/>
          </p:nvPr>
        </p:nvSpPr>
        <p:spPr/>
        <p:txBody>
          <a:bodyPr/>
          <a:lstStyle/>
          <a:p>
            <a:fld id="{48A87A34-81AB-432B-8DAE-1953F412C126}" type="datetimeFigureOut">
              <a:rPr lang="en-US" smtClean="0"/>
              <a:pPr/>
              <a:t>12/13/2024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543690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EF9F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43086" y="1612135"/>
            <a:ext cx="36922353" cy="5852729"/>
          </a:xfrm>
          <a:prstGeom prst="rect">
            <a:avLst/>
          </a:prstGeom>
        </p:spPr>
        <p:txBody>
          <a:bodyPr vert="horz" lIns="91440" tIns="45720" rIns="91440" bIns="45720" rtlCol="0" anchor="ctr">
            <a:normAutofit/>
          </a:bodyPr>
          <a:lstStyle/>
          <a:p>
            <a:r>
              <a:rPr lang="nb-NO"/>
              <a:t>Klikk for å redigere tittelstil</a:t>
            </a:r>
            <a:endParaRPr lang="en-US"/>
          </a:p>
        </p:txBody>
      </p:sp>
      <p:sp>
        <p:nvSpPr>
          <p:cNvPr id="3" name="Text Placeholder 2"/>
          <p:cNvSpPr>
            <a:spLocks noGrp="1"/>
          </p:cNvSpPr>
          <p:nvPr>
            <p:ph type="body" idx="1"/>
          </p:nvPr>
        </p:nvSpPr>
        <p:spPr>
          <a:xfrm>
            <a:off x="2943086" y="8060641"/>
            <a:ext cx="36922353" cy="19212366"/>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Date Placeholder 3"/>
          <p:cNvSpPr>
            <a:spLocks noGrp="1"/>
          </p:cNvSpPr>
          <p:nvPr>
            <p:ph type="dt" sz="half" idx="2"/>
          </p:nvPr>
        </p:nvSpPr>
        <p:spPr>
          <a:xfrm>
            <a:off x="2943086" y="28065058"/>
            <a:ext cx="9631918" cy="1612128"/>
          </a:xfrm>
          <a:prstGeom prst="rect">
            <a:avLst/>
          </a:prstGeom>
        </p:spPr>
        <p:txBody>
          <a:bodyPr vert="horz" lIns="91440" tIns="45720" rIns="91440" bIns="45720" rtlCol="0" anchor="ctr"/>
          <a:lstStyle>
            <a:lvl1pPr algn="l">
              <a:defRPr sz="5298">
                <a:solidFill>
                  <a:schemeClr val="tx1">
                    <a:tint val="82000"/>
                  </a:schemeClr>
                </a:solidFill>
              </a:defRPr>
            </a:lvl1pPr>
          </a:lstStyle>
          <a:p>
            <a:fld id="{48A87A34-81AB-432B-8DAE-1953F412C126}" type="datetimeFigureOut">
              <a:rPr lang="en-US" smtClean="0"/>
              <a:pPr/>
              <a:t>12/13/2024</a:t>
            </a:fld>
            <a:endParaRPr lang="en-US"/>
          </a:p>
        </p:txBody>
      </p:sp>
      <p:sp>
        <p:nvSpPr>
          <p:cNvPr id="5" name="Footer Placeholder 4"/>
          <p:cNvSpPr>
            <a:spLocks noGrp="1"/>
          </p:cNvSpPr>
          <p:nvPr>
            <p:ph type="ftr" sz="quarter" idx="3"/>
          </p:nvPr>
        </p:nvSpPr>
        <p:spPr>
          <a:xfrm>
            <a:off x="14180324" y="28065058"/>
            <a:ext cx="14447877" cy="1612128"/>
          </a:xfrm>
          <a:prstGeom prst="rect">
            <a:avLst/>
          </a:prstGeom>
        </p:spPr>
        <p:txBody>
          <a:bodyPr vert="horz" lIns="91440" tIns="45720" rIns="91440" bIns="45720" rtlCol="0" anchor="ctr"/>
          <a:lstStyle>
            <a:lvl1pPr algn="ctr">
              <a:defRPr sz="5298">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30233521" y="28065058"/>
            <a:ext cx="9631918" cy="1612128"/>
          </a:xfrm>
          <a:prstGeom prst="rect">
            <a:avLst/>
          </a:prstGeom>
        </p:spPr>
        <p:txBody>
          <a:bodyPr vert="horz" lIns="91440" tIns="45720" rIns="91440" bIns="45720" rtlCol="0" anchor="ctr"/>
          <a:lstStyle>
            <a:lvl1pPr algn="r">
              <a:defRPr sz="5298">
                <a:solidFill>
                  <a:schemeClr val="tx1">
                    <a:tint val="82000"/>
                  </a:schemeClr>
                </a:solidFill>
              </a:defRPr>
            </a:lvl1pPr>
          </a:lstStyle>
          <a:p>
            <a:fld id="{6D22F896-40B5-4ADD-8801-0D06FADFA095}" type="slidenum">
              <a:rPr lang="en-US" smtClean="0"/>
              <a:pPr/>
              <a:t>‹#›</a:t>
            </a:fld>
            <a:endParaRPr lang="en-US"/>
          </a:p>
        </p:txBody>
      </p:sp>
      <p:sp>
        <p:nvSpPr>
          <p:cNvPr id="7" name="Rektangel 6">
            <a:extLst>
              <a:ext uri="{FF2B5EF4-FFF2-40B4-BE49-F238E27FC236}">
                <a16:creationId xmlns:a16="http://schemas.microsoft.com/office/drawing/2014/main" id="{EA326CD6-D9EB-A6B7-AFFC-DEDB07CBDF8F}"/>
              </a:ext>
            </a:extLst>
          </p:cNvPr>
          <p:cNvSpPr/>
          <p:nvPr userDrawn="1"/>
        </p:nvSpPr>
        <p:spPr bwMode="auto">
          <a:xfrm>
            <a:off x="-1" y="5629275"/>
            <a:ext cx="42807600" cy="24660000"/>
          </a:xfrm>
          <a:prstGeom prst="rect">
            <a:avLst/>
          </a:prstGeom>
          <a:solidFill>
            <a:srgbClr val="FEF9F1"/>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8361363" rtl="0" eaLnBrk="1" fontAlgn="base" latinLnBrk="0" hangingPunct="1">
              <a:lnSpc>
                <a:spcPct val="100000"/>
              </a:lnSpc>
              <a:spcBef>
                <a:spcPct val="0"/>
              </a:spcBef>
              <a:spcAft>
                <a:spcPct val="0"/>
              </a:spcAft>
              <a:buClrTx/>
              <a:buSzTx/>
              <a:buFontTx/>
              <a:buNone/>
              <a:tabLst/>
            </a:pPr>
            <a:endParaRPr kumimoji="0" lang="nb-NO" sz="3200" b="0" i="0" u="none" strike="noStrike" cap="none" normalizeH="0" baseline="0">
              <a:ln>
                <a:noFill/>
              </a:ln>
              <a:solidFill>
                <a:schemeClr val="tx1"/>
              </a:solidFill>
              <a:effectLst/>
              <a:latin typeface="Arial" charset="0"/>
            </a:endParaRPr>
          </a:p>
        </p:txBody>
      </p:sp>
      <p:sp>
        <p:nvSpPr>
          <p:cNvPr id="8" name="Freeform 2" descr="Red field, top">
            <a:extLst>
              <a:ext uri="{FF2B5EF4-FFF2-40B4-BE49-F238E27FC236}">
                <a16:creationId xmlns:a16="http://schemas.microsoft.com/office/drawing/2014/main" id="{C3029A4D-F93E-AD2D-79E1-25A68AE900C1}"/>
              </a:ext>
            </a:extLst>
          </p:cNvPr>
          <p:cNvSpPr>
            <a:spLocks noChangeAspect="1"/>
          </p:cNvSpPr>
          <p:nvPr userDrawn="1"/>
        </p:nvSpPr>
        <p:spPr bwMode="auto">
          <a:xfrm>
            <a:off x="0" y="1"/>
            <a:ext cx="42808525" cy="5600700"/>
          </a:xfrm>
          <a:custGeom>
            <a:avLst/>
            <a:gdLst>
              <a:gd name="T0" fmla="*/ 0 w 22394"/>
              <a:gd name="T1" fmla="*/ 4633 h 4633"/>
              <a:gd name="T2" fmla="*/ 22394 w 22394"/>
              <a:gd name="T3" fmla="*/ 4633 h 4633"/>
              <a:gd name="T4" fmla="*/ 22394 w 22394"/>
              <a:gd name="T5" fmla="*/ 0 h 4633"/>
              <a:gd name="T6" fmla="*/ 0 w 22394"/>
              <a:gd name="T7" fmla="*/ 0 h 4633"/>
              <a:gd name="T8" fmla="*/ 0 w 22394"/>
              <a:gd name="T9" fmla="*/ 4633 h 4633"/>
            </a:gdLst>
            <a:ahLst/>
            <a:cxnLst>
              <a:cxn ang="0">
                <a:pos x="T0" y="T1"/>
              </a:cxn>
              <a:cxn ang="0">
                <a:pos x="T2" y="T3"/>
              </a:cxn>
              <a:cxn ang="0">
                <a:pos x="T4" y="T5"/>
              </a:cxn>
              <a:cxn ang="0">
                <a:pos x="T6" y="T7"/>
              </a:cxn>
              <a:cxn ang="0">
                <a:pos x="T8" y="T9"/>
              </a:cxn>
            </a:cxnLst>
            <a:rect l="0" t="0" r="r" b="b"/>
            <a:pathLst>
              <a:path w="22394" h="4633">
                <a:moveTo>
                  <a:pt x="0" y="4633"/>
                </a:moveTo>
                <a:lnTo>
                  <a:pt x="22394" y="4633"/>
                </a:lnTo>
                <a:lnTo>
                  <a:pt x="22394" y="0"/>
                </a:lnTo>
                <a:lnTo>
                  <a:pt x="0" y="0"/>
                </a:lnTo>
                <a:lnTo>
                  <a:pt x="0" y="4633"/>
                </a:lnTo>
              </a:path>
            </a:pathLst>
          </a:custGeom>
          <a:solidFill>
            <a:srgbClr val="761A19"/>
          </a:solidFill>
          <a:ln>
            <a:noFill/>
          </a:ln>
        </p:spPr>
        <p:txBody>
          <a:bodyPr vert="horz" wrap="square" lIns="0" tIns="0" rIns="0" bIns="0" numCol="1" anchor="t" anchorCtr="0" compatLnSpc="1">
            <a:prstTxWarp prst="textNoShape">
              <a:avLst/>
            </a:prstTxWarp>
          </a:bodyPr>
          <a:lstStyle/>
          <a:p>
            <a:endParaRPr lang="nb-NO"/>
          </a:p>
        </p:txBody>
      </p:sp>
      <p:pic>
        <p:nvPicPr>
          <p:cNvPr id="9" name="Picture 19">
            <a:extLst>
              <a:ext uri="{FF2B5EF4-FFF2-40B4-BE49-F238E27FC236}">
                <a16:creationId xmlns:a16="http://schemas.microsoft.com/office/drawing/2014/main" id="{22EC78E3-E0D4-9EB7-1132-82C2170D1E84}"/>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p:blipFill>
        <p:spPr bwMode="auto">
          <a:xfrm>
            <a:off x="827947" y="27323832"/>
            <a:ext cx="10364421" cy="2602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72301341"/>
      </p:ext>
    </p:extLst>
  </p:cSld>
  <p:clrMap bg1="lt1" tx1="dk1" bg2="lt2" tx2="dk2" accent1="accent1" accent2="accent2" accent3="accent3" accent4="accent4" accent5="accent5" accent6="accent6" hlink="hlink" folHlink="folHlink"/>
  <p:sldLayoutIdLst>
    <p:sldLayoutId id="2147483945" r:id="rId1"/>
    <p:sldLayoutId id="2147483946" r:id="rId2"/>
    <p:sldLayoutId id="2147483947" r:id="rId3"/>
    <p:sldLayoutId id="2147483948" r:id="rId4"/>
    <p:sldLayoutId id="2147483949" r:id="rId5"/>
    <p:sldLayoutId id="2147483950" r:id="rId6"/>
    <p:sldLayoutId id="2147483951" r:id="rId7"/>
    <p:sldLayoutId id="2147483952" r:id="rId8"/>
    <p:sldLayoutId id="2147483953" r:id="rId9"/>
    <p:sldLayoutId id="2147483954" r:id="rId10"/>
    <p:sldLayoutId id="2147483955" r:id="rId11"/>
  </p:sldLayoutIdLst>
  <p:txStyles>
    <p:titleStyle>
      <a:lvl1pPr algn="l" defTabSz="4037350" rtl="0" eaLnBrk="1" latinLnBrk="0" hangingPunct="1">
        <a:lnSpc>
          <a:spcPct val="90000"/>
        </a:lnSpc>
        <a:spcBef>
          <a:spcPct val="0"/>
        </a:spcBef>
        <a:buNone/>
        <a:defRPr sz="19427" kern="1200">
          <a:solidFill>
            <a:schemeClr val="tx1"/>
          </a:solidFill>
          <a:latin typeface="+mj-lt"/>
          <a:ea typeface="+mj-ea"/>
          <a:cs typeface="+mj-cs"/>
        </a:defRPr>
      </a:lvl1pPr>
    </p:titleStyle>
    <p:bodyStyle>
      <a:lvl1pPr marL="1009338" indent="-1009338" algn="l" defTabSz="4037350" rtl="0" eaLnBrk="1" latinLnBrk="0" hangingPunct="1">
        <a:lnSpc>
          <a:spcPct val="90000"/>
        </a:lnSpc>
        <a:spcBef>
          <a:spcPts val="4415"/>
        </a:spcBef>
        <a:buFont typeface="Arial" panose="020B0604020202020204" pitchFamily="34" charset="0"/>
        <a:buChar char="•"/>
        <a:defRPr sz="12363" kern="1200">
          <a:solidFill>
            <a:schemeClr val="tx1"/>
          </a:solidFill>
          <a:latin typeface="+mn-lt"/>
          <a:ea typeface="+mn-ea"/>
          <a:cs typeface="+mn-cs"/>
        </a:defRPr>
      </a:lvl1pPr>
      <a:lvl2pPr marL="3028013" indent="-1009338" algn="l" defTabSz="4037350" rtl="0" eaLnBrk="1" latinLnBrk="0" hangingPunct="1">
        <a:lnSpc>
          <a:spcPct val="90000"/>
        </a:lnSpc>
        <a:spcBef>
          <a:spcPts val="2208"/>
        </a:spcBef>
        <a:buFont typeface="Arial" panose="020B0604020202020204" pitchFamily="34" charset="0"/>
        <a:buChar char="•"/>
        <a:defRPr sz="10597" kern="1200">
          <a:solidFill>
            <a:schemeClr val="tx1"/>
          </a:solidFill>
          <a:latin typeface="+mn-lt"/>
          <a:ea typeface="+mn-ea"/>
          <a:cs typeface="+mn-cs"/>
        </a:defRPr>
      </a:lvl2pPr>
      <a:lvl3pPr marL="5046688" indent="-1009338" algn="l" defTabSz="4037350" rtl="0" eaLnBrk="1" latinLnBrk="0" hangingPunct="1">
        <a:lnSpc>
          <a:spcPct val="90000"/>
        </a:lnSpc>
        <a:spcBef>
          <a:spcPts val="2208"/>
        </a:spcBef>
        <a:buFont typeface="Arial" panose="020B0604020202020204" pitchFamily="34" charset="0"/>
        <a:buChar char="•"/>
        <a:defRPr sz="8831" kern="1200">
          <a:solidFill>
            <a:schemeClr val="tx1"/>
          </a:solidFill>
          <a:latin typeface="+mn-lt"/>
          <a:ea typeface="+mn-ea"/>
          <a:cs typeface="+mn-cs"/>
        </a:defRPr>
      </a:lvl3pPr>
      <a:lvl4pPr marL="7065363" indent="-1009338" algn="l" defTabSz="4037350" rtl="0" eaLnBrk="1" latinLnBrk="0" hangingPunct="1">
        <a:lnSpc>
          <a:spcPct val="90000"/>
        </a:lnSpc>
        <a:spcBef>
          <a:spcPts val="2208"/>
        </a:spcBef>
        <a:buFont typeface="Arial" panose="020B0604020202020204" pitchFamily="34" charset="0"/>
        <a:buChar char="•"/>
        <a:defRPr sz="7948" kern="1200">
          <a:solidFill>
            <a:schemeClr val="tx1"/>
          </a:solidFill>
          <a:latin typeface="+mn-lt"/>
          <a:ea typeface="+mn-ea"/>
          <a:cs typeface="+mn-cs"/>
        </a:defRPr>
      </a:lvl4pPr>
      <a:lvl5pPr marL="9084038" indent="-1009338" algn="l" defTabSz="4037350" rtl="0" eaLnBrk="1" latinLnBrk="0" hangingPunct="1">
        <a:lnSpc>
          <a:spcPct val="90000"/>
        </a:lnSpc>
        <a:spcBef>
          <a:spcPts val="2208"/>
        </a:spcBef>
        <a:buFont typeface="Arial" panose="020B0604020202020204" pitchFamily="34" charset="0"/>
        <a:buChar char="•"/>
        <a:defRPr sz="7948" kern="1200">
          <a:solidFill>
            <a:schemeClr val="tx1"/>
          </a:solidFill>
          <a:latin typeface="+mn-lt"/>
          <a:ea typeface="+mn-ea"/>
          <a:cs typeface="+mn-cs"/>
        </a:defRPr>
      </a:lvl5pPr>
      <a:lvl6pPr marL="11102713" indent="-1009338" algn="l" defTabSz="4037350" rtl="0" eaLnBrk="1" latinLnBrk="0" hangingPunct="1">
        <a:lnSpc>
          <a:spcPct val="90000"/>
        </a:lnSpc>
        <a:spcBef>
          <a:spcPts val="2208"/>
        </a:spcBef>
        <a:buFont typeface="Arial" panose="020B0604020202020204" pitchFamily="34" charset="0"/>
        <a:buChar char="•"/>
        <a:defRPr sz="7948" kern="1200">
          <a:solidFill>
            <a:schemeClr val="tx1"/>
          </a:solidFill>
          <a:latin typeface="+mn-lt"/>
          <a:ea typeface="+mn-ea"/>
          <a:cs typeface="+mn-cs"/>
        </a:defRPr>
      </a:lvl6pPr>
      <a:lvl7pPr marL="13121389" indent="-1009338" algn="l" defTabSz="4037350" rtl="0" eaLnBrk="1" latinLnBrk="0" hangingPunct="1">
        <a:lnSpc>
          <a:spcPct val="90000"/>
        </a:lnSpc>
        <a:spcBef>
          <a:spcPts val="2208"/>
        </a:spcBef>
        <a:buFont typeface="Arial" panose="020B0604020202020204" pitchFamily="34" charset="0"/>
        <a:buChar char="•"/>
        <a:defRPr sz="7948" kern="1200">
          <a:solidFill>
            <a:schemeClr val="tx1"/>
          </a:solidFill>
          <a:latin typeface="+mn-lt"/>
          <a:ea typeface="+mn-ea"/>
          <a:cs typeface="+mn-cs"/>
        </a:defRPr>
      </a:lvl7pPr>
      <a:lvl8pPr marL="15140064" indent="-1009338" algn="l" defTabSz="4037350" rtl="0" eaLnBrk="1" latinLnBrk="0" hangingPunct="1">
        <a:lnSpc>
          <a:spcPct val="90000"/>
        </a:lnSpc>
        <a:spcBef>
          <a:spcPts val="2208"/>
        </a:spcBef>
        <a:buFont typeface="Arial" panose="020B0604020202020204" pitchFamily="34" charset="0"/>
        <a:buChar char="•"/>
        <a:defRPr sz="7948" kern="1200">
          <a:solidFill>
            <a:schemeClr val="tx1"/>
          </a:solidFill>
          <a:latin typeface="+mn-lt"/>
          <a:ea typeface="+mn-ea"/>
          <a:cs typeface="+mn-cs"/>
        </a:defRPr>
      </a:lvl8pPr>
      <a:lvl9pPr marL="17158739" indent="-1009338" algn="l" defTabSz="4037350" rtl="0" eaLnBrk="1" latinLnBrk="0" hangingPunct="1">
        <a:lnSpc>
          <a:spcPct val="90000"/>
        </a:lnSpc>
        <a:spcBef>
          <a:spcPts val="2208"/>
        </a:spcBef>
        <a:buFont typeface="Arial" panose="020B0604020202020204" pitchFamily="34" charset="0"/>
        <a:buChar char="•"/>
        <a:defRPr sz="7948" kern="1200">
          <a:solidFill>
            <a:schemeClr val="tx1"/>
          </a:solidFill>
          <a:latin typeface="+mn-lt"/>
          <a:ea typeface="+mn-ea"/>
          <a:cs typeface="+mn-cs"/>
        </a:defRPr>
      </a:lvl9pPr>
    </p:bodyStyle>
    <p:otherStyle>
      <a:defPPr>
        <a:defRPr lang="en-US"/>
      </a:defPPr>
      <a:lvl1pPr marL="0" algn="l" defTabSz="4037350" rtl="0" eaLnBrk="1" latinLnBrk="0" hangingPunct="1">
        <a:defRPr sz="7948" kern="1200">
          <a:solidFill>
            <a:schemeClr val="tx1"/>
          </a:solidFill>
          <a:latin typeface="+mn-lt"/>
          <a:ea typeface="+mn-ea"/>
          <a:cs typeface="+mn-cs"/>
        </a:defRPr>
      </a:lvl1pPr>
      <a:lvl2pPr marL="2018675" algn="l" defTabSz="4037350" rtl="0" eaLnBrk="1" latinLnBrk="0" hangingPunct="1">
        <a:defRPr sz="7948" kern="1200">
          <a:solidFill>
            <a:schemeClr val="tx1"/>
          </a:solidFill>
          <a:latin typeface="+mn-lt"/>
          <a:ea typeface="+mn-ea"/>
          <a:cs typeface="+mn-cs"/>
        </a:defRPr>
      </a:lvl2pPr>
      <a:lvl3pPr marL="4037350" algn="l" defTabSz="4037350" rtl="0" eaLnBrk="1" latinLnBrk="0" hangingPunct="1">
        <a:defRPr sz="7948" kern="1200">
          <a:solidFill>
            <a:schemeClr val="tx1"/>
          </a:solidFill>
          <a:latin typeface="+mn-lt"/>
          <a:ea typeface="+mn-ea"/>
          <a:cs typeface="+mn-cs"/>
        </a:defRPr>
      </a:lvl3pPr>
      <a:lvl4pPr marL="6056025" algn="l" defTabSz="4037350" rtl="0" eaLnBrk="1" latinLnBrk="0" hangingPunct="1">
        <a:defRPr sz="7948" kern="1200">
          <a:solidFill>
            <a:schemeClr val="tx1"/>
          </a:solidFill>
          <a:latin typeface="+mn-lt"/>
          <a:ea typeface="+mn-ea"/>
          <a:cs typeface="+mn-cs"/>
        </a:defRPr>
      </a:lvl4pPr>
      <a:lvl5pPr marL="8074701" algn="l" defTabSz="4037350" rtl="0" eaLnBrk="1" latinLnBrk="0" hangingPunct="1">
        <a:defRPr sz="7948" kern="1200">
          <a:solidFill>
            <a:schemeClr val="tx1"/>
          </a:solidFill>
          <a:latin typeface="+mn-lt"/>
          <a:ea typeface="+mn-ea"/>
          <a:cs typeface="+mn-cs"/>
        </a:defRPr>
      </a:lvl5pPr>
      <a:lvl6pPr marL="10093376" algn="l" defTabSz="4037350" rtl="0" eaLnBrk="1" latinLnBrk="0" hangingPunct="1">
        <a:defRPr sz="7948" kern="1200">
          <a:solidFill>
            <a:schemeClr val="tx1"/>
          </a:solidFill>
          <a:latin typeface="+mn-lt"/>
          <a:ea typeface="+mn-ea"/>
          <a:cs typeface="+mn-cs"/>
        </a:defRPr>
      </a:lvl6pPr>
      <a:lvl7pPr marL="12112051" algn="l" defTabSz="4037350" rtl="0" eaLnBrk="1" latinLnBrk="0" hangingPunct="1">
        <a:defRPr sz="7948" kern="1200">
          <a:solidFill>
            <a:schemeClr val="tx1"/>
          </a:solidFill>
          <a:latin typeface="+mn-lt"/>
          <a:ea typeface="+mn-ea"/>
          <a:cs typeface="+mn-cs"/>
        </a:defRPr>
      </a:lvl7pPr>
      <a:lvl8pPr marL="14130726" algn="l" defTabSz="4037350" rtl="0" eaLnBrk="1" latinLnBrk="0" hangingPunct="1">
        <a:defRPr sz="7948" kern="1200">
          <a:solidFill>
            <a:schemeClr val="tx1"/>
          </a:solidFill>
          <a:latin typeface="+mn-lt"/>
          <a:ea typeface="+mn-ea"/>
          <a:cs typeface="+mn-cs"/>
        </a:defRPr>
      </a:lvl8pPr>
      <a:lvl9pPr marL="16149401" algn="l" defTabSz="4037350" rtl="0" eaLnBrk="1" latinLnBrk="0" hangingPunct="1">
        <a:defRPr sz="7948"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itle" descr="Title field"/>
          <p:cNvSpPr txBox="1">
            <a:spLocks noChangeArrowheads="1"/>
          </p:cNvSpPr>
          <p:nvPr/>
        </p:nvSpPr>
        <p:spPr bwMode="auto">
          <a:xfrm>
            <a:off x="1182688" y="803220"/>
            <a:ext cx="37168324"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r>
              <a:rPr lang="en-US" sz="6600" b="1" i="0" dirty="0">
                <a:solidFill>
                  <a:schemeClr val="bg1"/>
                </a:solidFill>
                <a:effectLst/>
                <a:latin typeface="Calibri" panose="020F0502020204030204" pitchFamily="34" charset="0"/>
                <a:cs typeface="Calibri" panose="020F0502020204030204" pitchFamily="34" charset="0"/>
              </a:rPr>
              <a:t>Evaluation of telephone triage of breathing difficulties in Bergen Emergency Medical Services, Norway: </a:t>
            </a:r>
          </a:p>
          <a:p>
            <a:pPr eaLnBrk="1" hangingPunct="1"/>
            <a:r>
              <a:rPr lang="en-US" sz="6600" b="1" dirty="0">
                <a:solidFill>
                  <a:schemeClr val="bg1"/>
                </a:solidFill>
                <a:latin typeface="Calibri" panose="020F0502020204030204" pitchFamily="34" charset="0"/>
                <a:cs typeface="Calibri" panose="020F0502020204030204" pitchFamily="34" charset="0"/>
              </a:rPr>
              <a:t>a retrospective study</a:t>
            </a:r>
            <a:r>
              <a:rPr lang="en-US" sz="4800" b="1" i="0" dirty="0">
                <a:solidFill>
                  <a:schemeClr val="bg1"/>
                </a:solidFill>
                <a:effectLst/>
                <a:latin typeface="Calibri" panose="020F0502020204030204" pitchFamily="34" charset="0"/>
                <a:cs typeface="Calibri" panose="020F0502020204030204" pitchFamily="34" charset="0"/>
              </a:rPr>
              <a:t> </a:t>
            </a:r>
            <a:endParaRPr lang="nb-NO" altLang="nb-NO" sz="4800" b="1" dirty="0">
              <a:solidFill>
                <a:schemeClr val="bg1"/>
              </a:solidFill>
              <a:latin typeface="Calibri" panose="020F0502020204030204" pitchFamily="34" charset="0"/>
              <a:cs typeface="Calibri" panose="020F0502020204030204" pitchFamily="34" charset="0"/>
            </a:endParaRPr>
          </a:p>
        </p:txBody>
      </p:sp>
      <p:sp>
        <p:nvSpPr>
          <p:cNvPr id="2054" name="Subtitle" descr="Subtitle field"/>
          <p:cNvSpPr txBox="1">
            <a:spLocks noChangeArrowheads="1"/>
          </p:cNvSpPr>
          <p:nvPr/>
        </p:nvSpPr>
        <p:spPr bwMode="auto">
          <a:xfrm>
            <a:off x="1182688" y="3076575"/>
            <a:ext cx="32939355"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r>
              <a:rPr lang="en-US" sz="4400" b="0" i="0" dirty="0">
                <a:solidFill>
                  <a:schemeClr val="bg1"/>
                </a:solidFill>
                <a:effectLst/>
                <a:latin typeface="Calibri" panose="020F0502020204030204" pitchFamily="34" charset="0"/>
                <a:cs typeface="Calibri" panose="020F0502020204030204" pitchFamily="34" charset="0"/>
              </a:rPr>
              <a:t>A description of the relation between code 30 'Breathing difficulties' in the Norwegian Index for Medical Emergency Care, the SATS-N in the acute medical chain and ICD-10 discharge diagnoses </a:t>
            </a:r>
            <a:endParaRPr lang="nb-NO" altLang="nb-NO" sz="4400" b="1" dirty="0">
              <a:solidFill>
                <a:schemeClr val="bg1"/>
              </a:solidFill>
              <a:latin typeface="Calibri" panose="020F0502020204030204" pitchFamily="34" charset="0"/>
              <a:cs typeface="Calibri" panose="020F0502020204030204" pitchFamily="34" charset="0"/>
            </a:endParaRPr>
          </a:p>
        </p:txBody>
      </p:sp>
      <p:sp>
        <p:nvSpPr>
          <p:cNvPr id="2053" name="Name and info" descr="Field for name and email"/>
          <p:cNvSpPr txBox="1">
            <a:spLocks noChangeArrowheads="1"/>
          </p:cNvSpPr>
          <p:nvPr/>
        </p:nvSpPr>
        <p:spPr bwMode="auto">
          <a:xfrm>
            <a:off x="36753276" y="2245578"/>
            <a:ext cx="5559682"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0000" rIns="18000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algn="r" eaLnBrk="1" hangingPunct="1"/>
            <a:r>
              <a:rPr lang="nb-NO" altLang="nb-NO" sz="4400" b="1" dirty="0">
                <a:solidFill>
                  <a:schemeClr val="bg1"/>
                </a:solidFill>
                <a:latin typeface="Calibri" panose="020F0502020204030204" pitchFamily="34" charset="0"/>
                <a:cs typeface="Calibri" panose="020F0502020204030204" pitchFamily="34" charset="0"/>
              </a:rPr>
              <a:t>Lars Kristian Helle</a:t>
            </a:r>
          </a:p>
          <a:p>
            <a:pPr algn="r" eaLnBrk="1" hangingPunct="1"/>
            <a:r>
              <a:rPr lang="nb-NO" altLang="nb-NO" sz="4400" b="1" dirty="0">
                <a:solidFill>
                  <a:schemeClr val="bg1"/>
                </a:solidFill>
                <a:latin typeface="Calibri" panose="020F0502020204030204" pitchFamily="34" charset="0"/>
                <a:cs typeface="Calibri" panose="020F0502020204030204" pitchFamily="34" charset="0"/>
              </a:rPr>
              <a:t>Simen </a:t>
            </a:r>
            <a:r>
              <a:rPr lang="nb-NO" altLang="nb-NO" sz="4400" b="1" dirty="0" err="1">
                <a:solidFill>
                  <a:schemeClr val="bg1"/>
                </a:solidFill>
                <a:latin typeface="Calibri" panose="020F0502020204030204" pitchFamily="34" charset="0"/>
                <a:cs typeface="Calibri" panose="020F0502020204030204" pitchFamily="34" charset="0"/>
              </a:rPr>
              <a:t>Kutschera</a:t>
            </a:r>
            <a:r>
              <a:rPr lang="nb-NO" altLang="nb-NO" sz="4400" b="1" dirty="0">
                <a:solidFill>
                  <a:schemeClr val="bg1"/>
                </a:solidFill>
                <a:latin typeface="Calibri" panose="020F0502020204030204" pitchFamily="34" charset="0"/>
                <a:cs typeface="Calibri" panose="020F0502020204030204" pitchFamily="34" charset="0"/>
              </a:rPr>
              <a:t> Sund</a:t>
            </a:r>
            <a:br>
              <a:rPr lang="nb-NO" altLang="nb-NO" sz="4000" dirty="0">
                <a:solidFill>
                  <a:schemeClr val="bg1"/>
                </a:solidFill>
                <a:latin typeface="Calibri" panose="020F0502020204030204" pitchFamily="34" charset="0"/>
                <a:cs typeface="Calibri" panose="020F0502020204030204" pitchFamily="34" charset="0"/>
              </a:rPr>
            </a:br>
            <a:r>
              <a:rPr lang="nb-NO" altLang="nb-NO" sz="3600" dirty="0" err="1">
                <a:solidFill>
                  <a:schemeClr val="bg1"/>
                </a:solidFill>
                <a:latin typeface="Calibri" panose="020F0502020204030204" pitchFamily="34" charset="0"/>
                <a:cs typeface="Calibri" panose="020F0502020204030204" pitchFamily="34" charset="0"/>
              </a:rPr>
              <a:t>University</a:t>
            </a:r>
            <a:r>
              <a:rPr lang="nb-NO" altLang="nb-NO" sz="3600" dirty="0">
                <a:solidFill>
                  <a:schemeClr val="bg1"/>
                </a:solidFill>
                <a:latin typeface="Calibri" panose="020F0502020204030204" pitchFamily="34" charset="0"/>
                <a:cs typeface="Calibri" panose="020F0502020204030204" pitchFamily="34" charset="0"/>
              </a:rPr>
              <a:t> </a:t>
            </a:r>
            <a:r>
              <a:rPr lang="nb-NO" altLang="nb-NO" sz="3600" dirty="0" err="1">
                <a:solidFill>
                  <a:schemeClr val="bg1"/>
                </a:solidFill>
                <a:latin typeface="Calibri" panose="020F0502020204030204" pitchFamily="34" charset="0"/>
                <a:cs typeface="Calibri" panose="020F0502020204030204" pitchFamily="34" charset="0"/>
              </a:rPr>
              <a:t>of</a:t>
            </a:r>
            <a:r>
              <a:rPr lang="nb-NO" altLang="nb-NO" sz="3600" dirty="0">
                <a:solidFill>
                  <a:schemeClr val="bg1"/>
                </a:solidFill>
                <a:latin typeface="Calibri" panose="020F0502020204030204" pitchFamily="34" charset="0"/>
                <a:cs typeface="Calibri" panose="020F0502020204030204" pitchFamily="34" charset="0"/>
              </a:rPr>
              <a:t> Bergen</a:t>
            </a:r>
          </a:p>
          <a:p>
            <a:pPr algn="r" eaLnBrk="1" hangingPunct="1"/>
            <a:r>
              <a:rPr lang="nb-NO" altLang="nb-NO" sz="3600" dirty="0">
                <a:solidFill>
                  <a:schemeClr val="bg1"/>
                </a:solidFill>
                <a:latin typeface="Calibri" panose="020F0502020204030204" pitchFamily="34" charset="0"/>
                <a:cs typeface="Calibri" panose="020F0502020204030204" pitchFamily="34" charset="0"/>
              </a:rPr>
              <a:t>jew012@uib.no</a:t>
            </a:r>
          </a:p>
          <a:p>
            <a:pPr algn="r" eaLnBrk="1" hangingPunct="1"/>
            <a:r>
              <a:rPr lang="nb-NO" altLang="nb-NO" sz="3600" dirty="0">
                <a:solidFill>
                  <a:schemeClr val="bg1"/>
                </a:solidFill>
                <a:latin typeface="Calibri" panose="020F0502020204030204" pitchFamily="34" charset="0"/>
                <a:cs typeface="Calibri" panose="020F0502020204030204" pitchFamily="34" charset="0"/>
              </a:rPr>
              <a:t>ssu036@uib.no</a:t>
            </a:r>
          </a:p>
        </p:txBody>
      </p:sp>
      <p:sp>
        <p:nvSpPr>
          <p:cNvPr id="2055" name="Text box 1" descr="Text field "/>
          <p:cNvSpPr txBox="1">
            <a:spLocks noChangeArrowheads="1"/>
          </p:cNvSpPr>
          <p:nvPr/>
        </p:nvSpPr>
        <p:spPr bwMode="auto">
          <a:xfrm>
            <a:off x="931545" y="6025672"/>
            <a:ext cx="9969500" cy="22092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360000">
            <a:spAutoFit/>
          </a:bodyPr>
          <a:lstStyle>
            <a:lvl1pPr defTabSz="1830388" eaLnBrk="0" hangingPunct="0">
              <a:defRPr sz="3200">
                <a:solidFill>
                  <a:schemeClr val="tx1"/>
                </a:solidFill>
                <a:latin typeface="Arial" charset="0"/>
              </a:defRPr>
            </a:lvl1pPr>
            <a:lvl2pPr marL="742950" indent="-285750" defTabSz="1830388" eaLnBrk="0" hangingPunct="0">
              <a:defRPr sz="3200">
                <a:solidFill>
                  <a:schemeClr val="tx1"/>
                </a:solidFill>
                <a:latin typeface="Arial" charset="0"/>
              </a:defRPr>
            </a:lvl2pPr>
            <a:lvl3pPr marL="1143000" indent="-228600" defTabSz="1830388" eaLnBrk="0" hangingPunct="0">
              <a:defRPr sz="3200">
                <a:solidFill>
                  <a:schemeClr val="tx1"/>
                </a:solidFill>
                <a:latin typeface="Arial" charset="0"/>
              </a:defRPr>
            </a:lvl3pPr>
            <a:lvl4pPr marL="1600200" indent="-228600" defTabSz="1830388" eaLnBrk="0" hangingPunct="0">
              <a:defRPr sz="3200">
                <a:solidFill>
                  <a:schemeClr val="tx1"/>
                </a:solidFill>
                <a:latin typeface="Arial" charset="0"/>
              </a:defRPr>
            </a:lvl4pPr>
            <a:lvl5pPr marL="2057400" indent="-228600" defTabSz="1830388" eaLnBrk="0" hangingPunct="0">
              <a:defRPr sz="3200">
                <a:solidFill>
                  <a:schemeClr val="tx1"/>
                </a:solidFill>
                <a:latin typeface="Arial" charset="0"/>
              </a:defRPr>
            </a:lvl5pPr>
            <a:lvl6pPr marL="2514600" indent="-228600" defTabSz="1830388" eaLnBrk="0" fontAlgn="base" hangingPunct="0">
              <a:spcBef>
                <a:spcPct val="0"/>
              </a:spcBef>
              <a:spcAft>
                <a:spcPct val="0"/>
              </a:spcAft>
              <a:defRPr sz="3200">
                <a:solidFill>
                  <a:schemeClr val="tx1"/>
                </a:solidFill>
                <a:latin typeface="Arial" charset="0"/>
              </a:defRPr>
            </a:lvl6pPr>
            <a:lvl7pPr marL="2971800" indent="-228600" defTabSz="1830388" eaLnBrk="0" fontAlgn="base" hangingPunct="0">
              <a:spcBef>
                <a:spcPct val="0"/>
              </a:spcBef>
              <a:spcAft>
                <a:spcPct val="0"/>
              </a:spcAft>
              <a:defRPr sz="3200">
                <a:solidFill>
                  <a:schemeClr val="tx1"/>
                </a:solidFill>
                <a:latin typeface="Arial" charset="0"/>
              </a:defRPr>
            </a:lvl7pPr>
            <a:lvl8pPr marL="3429000" indent="-228600" defTabSz="1830388" eaLnBrk="0" fontAlgn="base" hangingPunct="0">
              <a:spcBef>
                <a:spcPct val="0"/>
              </a:spcBef>
              <a:spcAft>
                <a:spcPct val="0"/>
              </a:spcAft>
              <a:defRPr sz="3200">
                <a:solidFill>
                  <a:schemeClr val="tx1"/>
                </a:solidFill>
                <a:latin typeface="Arial" charset="0"/>
              </a:defRPr>
            </a:lvl8pPr>
            <a:lvl9pPr marL="3886200" indent="-228600" defTabSz="1830388" eaLnBrk="0" fontAlgn="base" hangingPunct="0">
              <a:spcBef>
                <a:spcPct val="0"/>
              </a:spcBef>
              <a:spcAft>
                <a:spcPct val="0"/>
              </a:spcAft>
              <a:defRPr sz="3200">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20000"/>
              </a:spcAft>
              <a:buClrTx/>
              <a:buSzTx/>
              <a:buFontTx/>
              <a:buNone/>
              <a:tabLst/>
              <a:defRPr/>
            </a:pPr>
            <a:r>
              <a:rPr lang="en-GB" sz="4400" b="1" i="0" dirty="0">
                <a:solidFill>
                  <a:srgbClr val="000000">
                    <a:lumMod val="85000"/>
                    <a:lumOff val="15000"/>
                  </a:srgbClr>
                </a:solidFill>
                <a:effectLst/>
                <a:latin typeface="Calibri" panose="020F0502020204030204" pitchFamily="34" charset="0"/>
                <a:cs typeface="Calibri" panose="020F0502020204030204" pitchFamily="34" charset="0"/>
              </a:rPr>
              <a:t>Introduction</a:t>
            </a:r>
            <a:endParaRPr lang="en-US" sz="4400" b="0" i="0" dirty="0">
              <a:solidFill>
                <a:srgbClr val="0F4761"/>
              </a:solidFill>
              <a:effectLst/>
              <a:latin typeface="Calibri" panose="020F0502020204030204" pitchFamily="34" charset="0"/>
              <a:cs typeface="Calibri" panose="020F0502020204030204" pitchFamily="34" charset="0"/>
            </a:endParaRPr>
          </a:p>
          <a:p>
            <a:pPr algn="l" rtl="0" fontAlgn="base"/>
            <a:r>
              <a:rPr lang="en-US" sz="4400" b="0" i="0" dirty="0">
                <a:solidFill>
                  <a:srgbClr val="000000"/>
                </a:solidFill>
                <a:effectLst/>
                <a:latin typeface="Calibri" panose="020F0502020204030204" pitchFamily="34" charset="0"/>
                <a:cs typeface="Calibri" panose="020F0502020204030204" pitchFamily="34" charset="0"/>
              </a:rPr>
              <a:t>Emergency medical communication centers are critical components of medical emergency assistance to the public and require rapid and accurate decisions to save lives. The Norwegian Index for Medical Emergency Assistance (Index) is a criteria-based dispatch system. Although the only triage tool used nationwide, Index has not been evaluated since its implementation. The aim of this study was to assess the accuracy of Index in telephone triage of patients presenting breathing difficulties by evaluating discrepancies between dispatch priorities and triage using South African Triage Scale Norway (SATS-N). </a:t>
            </a:r>
          </a:p>
          <a:p>
            <a:pPr algn="l" rtl="0" fontAlgn="base"/>
            <a:endParaRPr lang="en-US" sz="1800" dirty="0">
              <a:solidFill>
                <a:srgbClr val="000000"/>
              </a:solidFill>
              <a:latin typeface="Calibri" panose="020F0502020204030204" pitchFamily="34" charset="0"/>
              <a:cs typeface="Calibri" panose="020F0502020204030204" pitchFamily="34" charset="0"/>
            </a:endParaRPr>
          </a:p>
          <a:p>
            <a:pPr algn="l" rtl="0" fontAlgn="base"/>
            <a:endParaRPr lang="en-US" sz="3000" b="0" i="0" dirty="0">
              <a:solidFill>
                <a:srgbClr val="000000"/>
              </a:solidFill>
              <a:effectLst/>
              <a:latin typeface="Calibri" panose="020F0502020204030204" pitchFamily="34" charset="0"/>
              <a:cs typeface="Calibri" panose="020F0502020204030204" pitchFamily="34" charset="0"/>
            </a:endParaRPr>
          </a:p>
          <a:p>
            <a:pPr algn="l" rtl="0" fontAlgn="base"/>
            <a:r>
              <a:rPr lang="en-US" sz="4400" b="1" i="0" dirty="0">
                <a:solidFill>
                  <a:srgbClr val="000000"/>
                </a:solidFill>
                <a:effectLst/>
                <a:latin typeface="Calibri" panose="020F0502020204030204" pitchFamily="34" charset="0"/>
                <a:cs typeface="Calibri" panose="020F0502020204030204" pitchFamily="34" charset="0"/>
              </a:rPr>
              <a:t>Methods</a:t>
            </a:r>
          </a:p>
          <a:p>
            <a:pPr algn="l" rtl="0" fontAlgn="base"/>
            <a:r>
              <a:rPr lang="en-US" sz="4400" b="0" i="0" dirty="0">
                <a:solidFill>
                  <a:srgbClr val="000000"/>
                </a:solidFill>
                <a:effectLst/>
                <a:latin typeface="Calibri" panose="020F0502020204030204" pitchFamily="34" charset="0"/>
                <a:cs typeface="Calibri" panose="020F0502020204030204" pitchFamily="34" charset="0"/>
              </a:rPr>
              <a:t>We conducted a retrospective cohort study in Bergen, Norway during 2023. Registration of contact- and delivery points were used to map the prehospital phase. To assess levels of over- and under-triage Index priority was compared to priority level given by ambulance personnel or ED nurses, using SATS-N. Length of admittance, intensive care and mortality were used to describe patient outcomes. </a:t>
            </a:r>
          </a:p>
          <a:p>
            <a:pPr algn="l" rtl="0" fontAlgn="base"/>
            <a:r>
              <a:rPr lang="en-US" sz="4400" b="0" i="0" dirty="0">
                <a:solidFill>
                  <a:srgbClr val="000000"/>
                </a:solidFill>
                <a:effectLst/>
                <a:latin typeface="Calibri" panose="020F0502020204030204" pitchFamily="34" charset="0"/>
                <a:cs typeface="Calibri" panose="020F0502020204030204" pitchFamily="34" charset="0"/>
              </a:rPr>
              <a:t> </a:t>
            </a:r>
          </a:p>
          <a:p>
            <a:pPr algn="l" rtl="0" fontAlgn="base"/>
            <a:r>
              <a:rPr lang="en-US" sz="1800" b="0" i="0" dirty="0">
                <a:solidFill>
                  <a:srgbClr val="000000"/>
                </a:solidFill>
                <a:effectLst/>
                <a:latin typeface="Calibri" panose="020F0502020204030204" pitchFamily="34" charset="0"/>
                <a:cs typeface="Calibri" panose="020F0502020204030204" pitchFamily="34" charset="0"/>
              </a:rPr>
              <a:t>  </a:t>
            </a:r>
            <a:endParaRPr lang="en-US" sz="2000" b="0" i="0" dirty="0">
              <a:solidFill>
                <a:srgbClr val="000000"/>
              </a:solidFill>
              <a:effectLst/>
              <a:latin typeface="Calibri" panose="020F0502020204030204" pitchFamily="34" charset="0"/>
              <a:cs typeface="Calibri" panose="020F0502020204030204" pitchFamily="34" charset="0"/>
            </a:endParaRPr>
          </a:p>
        </p:txBody>
      </p:sp>
      <p:sp>
        <p:nvSpPr>
          <p:cNvPr id="2052" name="Text box 2" descr="Text field "/>
          <p:cNvSpPr txBox="1">
            <a:spLocks noChangeArrowheads="1"/>
          </p:cNvSpPr>
          <p:nvPr/>
        </p:nvSpPr>
        <p:spPr bwMode="auto">
          <a:xfrm>
            <a:off x="11152188" y="6025672"/>
            <a:ext cx="10324147" cy="22499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46800" rIns="36000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fontAlgn="base"/>
            <a:r>
              <a:rPr lang="en-US" sz="4400" b="1" dirty="0">
                <a:solidFill>
                  <a:srgbClr val="000000"/>
                </a:solidFill>
                <a:latin typeface="Calibri" panose="020F0502020204030204" pitchFamily="34" charset="0"/>
                <a:cs typeface="Calibri" panose="020F0502020204030204" pitchFamily="34" charset="0"/>
              </a:rPr>
              <a:t>Results</a:t>
            </a:r>
            <a:endParaRPr lang="en-US" sz="4400" dirty="0">
              <a:solidFill>
                <a:srgbClr val="000000"/>
              </a:solidFill>
              <a:latin typeface="Calibri" panose="020F0502020204030204" pitchFamily="34" charset="0"/>
              <a:cs typeface="Calibri" panose="020F0502020204030204" pitchFamily="34" charset="0"/>
            </a:endParaRPr>
          </a:p>
          <a:p>
            <a:pPr fontAlgn="base"/>
            <a:r>
              <a:rPr lang="en-US" sz="4400" dirty="0">
                <a:solidFill>
                  <a:srgbClr val="000000"/>
                </a:solidFill>
                <a:latin typeface="Calibri" panose="020F0502020204030204" pitchFamily="34" charset="0"/>
                <a:cs typeface="Calibri" panose="020F0502020204030204" pitchFamily="34" charset="0"/>
              </a:rPr>
              <a:t>A total of 2.397 calls were included, 86% received an in-person assessment, and 65% were admitted to hospital. </a:t>
            </a:r>
          </a:p>
          <a:p>
            <a:pPr fontAlgn="base"/>
            <a:endParaRPr lang="en-US" dirty="0">
              <a:solidFill>
                <a:srgbClr val="000000"/>
              </a:solidFill>
              <a:latin typeface="Calibri" panose="020F0502020204030204" pitchFamily="34" charset="0"/>
              <a:cs typeface="Calibri" panose="020F0502020204030204" pitchFamily="34" charset="0"/>
            </a:endParaRPr>
          </a:p>
          <a:p>
            <a:pPr fontAlgn="base"/>
            <a:r>
              <a:rPr lang="en-US" sz="3600" i="1" kern="100" dirty="0">
                <a:effectLst/>
                <a:latin typeface="Calibri" panose="020F0502020204030204" pitchFamily="34" charset="0"/>
                <a:ea typeface="Aptos" panose="020B0004020202020204" pitchFamily="34" charset="0"/>
                <a:cs typeface="Calibri" panose="020F0502020204030204" pitchFamily="34" charset="0"/>
              </a:rPr>
              <a:t>Figure 1: Prehospital and hospital distribution of incidents presenting symptoms coinciding with Index code 30; Breathing difficulties. </a:t>
            </a:r>
          </a:p>
          <a:p>
            <a:pPr fontAlgn="base"/>
            <a:endParaRPr lang="en-US" sz="3600" i="1" kern="100" dirty="0">
              <a:solidFill>
                <a:srgbClr val="000000"/>
              </a:solidFill>
              <a:latin typeface="Aptos" panose="020B0004020202020204" pitchFamily="34" charset="0"/>
              <a:cs typeface="Arial" panose="020B0604020202020204" pitchFamily="34" charset="0"/>
            </a:endParaRPr>
          </a:p>
          <a:p>
            <a:pPr fontAlgn="base"/>
            <a:endParaRPr lang="en-US" sz="3600" i="1" kern="100" dirty="0">
              <a:solidFill>
                <a:srgbClr val="000000"/>
              </a:solidFill>
              <a:latin typeface="Aptos" panose="020B0004020202020204" pitchFamily="34" charset="0"/>
              <a:cs typeface="Arial" panose="020B060402020202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1800" dirty="0">
              <a:solidFill>
                <a:srgbClr val="000000"/>
              </a:solidFill>
              <a:latin typeface="Calibri" panose="020F0502020204030204" pitchFamily="34" charset="0"/>
              <a:cs typeface="Calibri" panose="020F0502020204030204" pitchFamily="34" charset="0"/>
            </a:endParaRPr>
          </a:p>
          <a:p>
            <a:pPr fontAlgn="base"/>
            <a:r>
              <a:rPr lang="en-US" sz="4400" dirty="0">
                <a:solidFill>
                  <a:srgbClr val="000000"/>
                </a:solidFill>
                <a:latin typeface="Calibri" panose="020F0502020204030204" pitchFamily="34" charset="0"/>
                <a:cs typeface="Calibri" panose="020F0502020204030204" pitchFamily="34" charset="0"/>
              </a:rPr>
              <a:t>The level of admission to hospital, intensive care unit and mortality increased with higher Index priority level. </a:t>
            </a:r>
          </a:p>
          <a:p>
            <a:pPr fontAlgn="base"/>
            <a:endParaRPr lang="en-US" sz="2800" dirty="0">
              <a:solidFill>
                <a:srgbClr val="000000"/>
              </a:solidFill>
              <a:latin typeface="Calibri" panose="020F0502020204030204" pitchFamily="34" charset="0"/>
              <a:cs typeface="Calibri" panose="020F0502020204030204" pitchFamily="34" charset="0"/>
            </a:endParaRPr>
          </a:p>
          <a:p>
            <a:pPr fontAlgn="base"/>
            <a:r>
              <a:rPr lang="en-US" sz="4400" dirty="0">
                <a:solidFill>
                  <a:srgbClr val="000000"/>
                </a:solidFill>
                <a:latin typeface="Calibri" panose="020F0502020204030204" pitchFamily="34" charset="0"/>
                <a:cs typeface="Calibri" panose="020F0502020204030204" pitchFamily="34" charset="0"/>
              </a:rPr>
              <a:t>In the total population of 2,397 cases investigated, there were 1.0%, 4.8%, and 8.6% deaths after 24 hours, 7 days, and 30 days respectively.</a:t>
            </a:r>
          </a:p>
        </p:txBody>
      </p:sp>
      <p:sp>
        <p:nvSpPr>
          <p:cNvPr id="2061" name="Text Box 4" descr="Text field "/>
          <p:cNvSpPr txBox="1">
            <a:spLocks noChangeArrowheads="1"/>
          </p:cNvSpPr>
          <p:nvPr/>
        </p:nvSpPr>
        <p:spPr bwMode="auto">
          <a:xfrm>
            <a:off x="21689720" y="6025672"/>
            <a:ext cx="10236200" cy="177894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rIns="36000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fontAlgn="base"/>
            <a:r>
              <a:rPr lang="en-US" sz="3600" i="1" kern="100" dirty="0">
                <a:latin typeface="Calibri" panose="020F0502020204030204" pitchFamily="34" charset="0"/>
                <a:ea typeface="Aptos" panose="020B0004020202020204" pitchFamily="34" charset="0"/>
                <a:cs typeface="Calibri" panose="020F0502020204030204" pitchFamily="34" charset="0"/>
              </a:rPr>
              <a:t>Ta</a:t>
            </a:r>
            <a:r>
              <a:rPr lang="en-US" sz="3600" i="1" kern="100" dirty="0">
                <a:effectLst/>
                <a:latin typeface="Calibri" panose="020F0502020204030204" pitchFamily="34" charset="0"/>
                <a:ea typeface="Aptos" panose="020B0004020202020204" pitchFamily="34" charset="0"/>
                <a:cs typeface="Calibri" panose="020F0502020204030204" pitchFamily="34" charset="0"/>
              </a:rPr>
              <a:t>ble 1: Patient characteristics and distribution according to triage level.</a:t>
            </a:r>
            <a:endParaRPr lang="nb-NO" sz="3600" i="1" kern="100" dirty="0">
              <a:effectLst/>
              <a:latin typeface="Calibri" panose="020F0502020204030204" pitchFamily="34" charset="0"/>
              <a:ea typeface="Aptos" panose="020B000402020202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4400" dirty="0">
              <a:solidFill>
                <a:srgbClr val="000000"/>
              </a:solidFill>
              <a:latin typeface="Calibri" panose="020F0502020204030204" pitchFamily="34" charset="0"/>
              <a:cs typeface="Calibri" panose="020F0502020204030204" pitchFamily="34" charset="0"/>
            </a:endParaRPr>
          </a:p>
          <a:p>
            <a:pPr fontAlgn="base"/>
            <a:endParaRPr lang="en-US" sz="1000" dirty="0">
              <a:solidFill>
                <a:srgbClr val="000000"/>
              </a:solidFill>
              <a:latin typeface="Calibri" panose="020F0502020204030204" pitchFamily="34" charset="0"/>
              <a:cs typeface="Calibri" panose="020F0502020204030204" pitchFamily="34" charset="0"/>
            </a:endParaRPr>
          </a:p>
          <a:p>
            <a:pPr fontAlgn="base"/>
            <a:r>
              <a:rPr lang="en-US" sz="4400" dirty="0">
                <a:solidFill>
                  <a:srgbClr val="000000"/>
                </a:solidFill>
                <a:latin typeface="Calibri" panose="020F0502020204030204" pitchFamily="34" charset="0"/>
                <a:cs typeface="Calibri" panose="020F0502020204030204" pitchFamily="34" charset="0"/>
              </a:rPr>
              <a:t>The most common ICD-10 diagnosis group was respiratory disease (58.6%), followed by circulatory disease (15.7%). The most frequent diagnoses were COPD (J44, 29%) and bacterial pneumonia (J15, 15%).</a:t>
            </a:r>
          </a:p>
          <a:p>
            <a:pPr fontAlgn="base"/>
            <a:endParaRPr lang="en-US" sz="3600" dirty="0">
              <a:solidFill>
                <a:srgbClr val="000000"/>
              </a:solidFill>
              <a:latin typeface="Calibri" panose="020F0502020204030204" pitchFamily="34" charset="0"/>
              <a:cs typeface="Calibri" panose="020F0502020204030204" pitchFamily="34" charset="0"/>
            </a:endParaRPr>
          </a:p>
          <a:p>
            <a:pPr fontAlgn="base"/>
            <a:r>
              <a:rPr lang="en-US" sz="3600" i="1" dirty="0">
                <a:effectLst/>
                <a:latin typeface="Calibri" panose="020F0502020204030204" pitchFamily="34" charset="0"/>
                <a:ea typeface="Aptos" panose="020B0004020202020204" pitchFamily="34" charset="0"/>
                <a:cs typeface="Calibri" panose="020F0502020204030204" pitchFamily="34" charset="0"/>
              </a:rPr>
              <a:t>Table 2: ICD-10 discharge diagnoses in patients admitted to </a:t>
            </a:r>
            <a:r>
              <a:rPr lang="en-US" sz="3600" i="1" dirty="0" err="1">
                <a:effectLst/>
                <a:latin typeface="Calibri" panose="020F0502020204030204" pitchFamily="34" charset="0"/>
                <a:ea typeface="Aptos" panose="020B0004020202020204" pitchFamily="34" charset="0"/>
                <a:cs typeface="Calibri" panose="020F0502020204030204" pitchFamily="34" charset="0"/>
              </a:rPr>
              <a:t>Haukeland</a:t>
            </a:r>
            <a:r>
              <a:rPr lang="en-US" sz="3600" i="1" dirty="0">
                <a:effectLst/>
                <a:latin typeface="Calibri" panose="020F0502020204030204" pitchFamily="34" charset="0"/>
                <a:ea typeface="Aptos" panose="020B0004020202020204" pitchFamily="34" charset="0"/>
                <a:cs typeface="Calibri" panose="020F0502020204030204" pitchFamily="34" charset="0"/>
              </a:rPr>
              <a:t> University Hospital due to breathing difficulties in 2023 in descending order. </a:t>
            </a:r>
            <a:endParaRPr lang="en-US" sz="3600" i="1" dirty="0">
              <a:solidFill>
                <a:srgbClr val="000000"/>
              </a:solidFill>
              <a:latin typeface="Calibri" panose="020F0502020204030204" pitchFamily="34" charset="0"/>
              <a:cs typeface="Calibri" panose="020F0502020204030204" pitchFamily="34" charset="0"/>
            </a:endParaRPr>
          </a:p>
          <a:p>
            <a:pPr marL="0" marR="0" lvl="0" indent="0" algn="l" defTabSz="914400" rtl="0" eaLnBrk="1" fontAlgn="base" latinLnBrk="0" hangingPunct="1">
              <a:lnSpc>
                <a:spcPct val="100000"/>
              </a:lnSpc>
              <a:spcBef>
                <a:spcPts val="0"/>
              </a:spcBef>
              <a:spcAft>
                <a:spcPts val="1000"/>
              </a:spcAft>
              <a:buClrTx/>
              <a:buSzTx/>
              <a:buFontTx/>
              <a:buNone/>
              <a:tabLst/>
              <a:defRPr/>
            </a:pPr>
            <a:endParaRPr kumimoji="0" lang="en-US" altLang="nb-NO" sz="3600"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endParaRPr>
          </a:p>
        </p:txBody>
      </p:sp>
      <p:sp>
        <p:nvSpPr>
          <p:cNvPr id="2063" name="Text Box 5" descr="Text field "/>
          <p:cNvSpPr txBox="1">
            <a:spLocks noChangeArrowheads="1"/>
          </p:cNvSpPr>
          <p:nvPr/>
        </p:nvSpPr>
        <p:spPr bwMode="auto">
          <a:xfrm>
            <a:off x="32161848" y="6025672"/>
            <a:ext cx="10151110" cy="271305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rIns="36000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fontAlgn="base"/>
            <a:r>
              <a:rPr lang="en-US" sz="4400" dirty="0">
                <a:solidFill>
                  <a:srgbClr val="000000"/>
                </a:solidFill>
                <a:latin typeface="Calibri" panose="020F0502020204030204" pitchFamily="34" charset="0"/>
                <a:cs typeface="Calibri" panose="020F0502020204030204" pitchFamily="34" charset="0"/>
              </a:rPr>
              <a:t>The concordance with the Index priority level and the first assessment using SATS-N, was 62.5% while rates of over- and under-triage was 20.6% and 16.9%, respectively. The cases of under-triage were characterized by higher mean age, and higher admission rate to hospital and intensive care, but lower mortality rates.</a:t>
            </a:r>
          </a:p>
          <a:p>
            <a:pPr fontAlgn="base"/>
            <a:endParaRPr lang="en-US" sz="1600" dirty="0">
              <a:solidFill>
                <a:srgbClr val="000000"/>
              </a:solidFill>
              <a:latin typeface="Calibri" panose="020F0502020204030204" pitchFamily="34" charset="0"/>
              <a:cs typeface="Calibri" panose="020F0502020204030204" pitchFamily="34" charset="0"/>
            </a:endParaRPr>
          </a:p>
          <a:p>
            <a:pPr fontAlgn="base"/>
            <a:r>
              <a:rPr lang="en-US" sz="3600" i="1" dirty="0">
                <a:solidFill>
                  <a:srgbClr val="000000"/>
                </a:solidFill>
                <a:latin typeface="Calibri" panose="020F0502020204030204" pitchFamily="34" charset="0"/>
                <a:cs typeface="Calibri" panose="020F0502020204030204" pitchFamily="34" charset="0"/>
              </a:rPr>
              <a:t>Figure 2: Distribution based on urgency level in initial telephone triage using the Norwegian Index compared to first in-person triage using SATS-N.  </a:t>
            </a:r>
          </a:p>
          <a:p>
            <a:pPr fontAlgn="base"/>
            <a:endParaRPr lang="en-US" sz="3600" dirty="0">
              <a:solidFill>
                <a:srgbClr val="000000"/>
              </a:solidFill>
              <a:latin typeface="Calibri" panose="020F0502020204030204" pitchFamily="34" charset="0"/>
              <a:cs typeface="Calibri" panose="020F0502020204030204" pitchFamily="34" charset="0"/>
            </a:endParaRPr>
          </a:p>
          <a:p>
            <a:pPr fontAlgn="base"/>
            <a:endParaRPr lang="en-US" sz="3600" dirty="0">
              <a:solidFill>
                <a:srgbClr val="000000"/>
              </a:solidFill>
              <a:latin typeface="Calibri" panose="020F0502020204030204" pitchFamily="34" charset="0"/>
              <a:cs typeface="Calibri" panose="020F0502020204030204" pitchFamily="34" charset="0"/>
            </a:endParaRPr>
          </a:p>
          <a:p>
            <a:pPr fontAlgn="base"/>
            <a:endParaRPr lang="en-US" sz="3600" dirty="0">
              <a:solidFill>
                <a:srgbClr val="000000"/>
              </a:solidFill>
              <a:latin typeface="Calibri" panose="020F0502020204030204" pitchFamily="34" charset="0"/>
              <a:cs typeface="Calibri" panose="020F0502020204030204" pitchFamily="34" charset="0"/>
            </a:endParaRPr>
          </a:p>
          <a:p>
            <a:pPr fontAlgn="base"/>
            <a:endParaRPr lang="en-US" sz="3600" dirty="0">
              <a:solidFill>
                <a:srgbClr val="000000"/>
              </a:solidFill>
              <a:latin typeface="Calibri" panose="020F0502020204030204" pitchFamily="34" charset="0"/>
              <a:cs typeface="Calibri" panose="020F0502020204030204" pitchFamily="34" charset="0"/>
            </a:endParaRPr>
          </a:p>
          <a:p>
            <a:pPr fontAlgn="base"/>
            <a:endParaRPr lang="en-US" sz="3600" dirty="0">
              <a:solidFill>
                <a:srgbClr val="000000"/>
              </a:solidFill>
              <a:latin typeface="Calibri" panose="020F0502020204030204" pitchFamily="34" charset="0"/>
              <a:cs typeface="Calibri" panose="020F0502020204030204" pitchFamily="34" charset="0"/>
            </a:endParaRPr>
          </a:p>
          <a:p>
            <a:pPr fontAlgn="base"/>
            <a:endParaRPr lang="en-US" sz="3600" dirty="0">
              <a:solidFill>
                <a:srgbClr val="000000"/>
              </a:solidFill>
              <a:latin typeface="Calibri" panose="020F0502020204030204" pitchFamily="34" charset="0"/>
              <a:cs typeface="Calibri" panose="020F0502020204030204" pitchFamily="34" charset="0"/>
            </a:endParaRPr>
          </a:p>
          <a:p>
            <a:pPr fontAlgn="base"/>
            <a:endParaRPr lang="en-US" sz="3600" dirty="0">
              <a:solidFill>
                <a:srgbClr val="000000"/>
              </a:solidFill>
              <a:latin typeface="Calibri" panose="020F0502020204030204" pitchFamily="34" charset="0"/>
              <a:cs typeface="Calibri" panose="020F0502020204030204" pitchFamily="34" charset="0"/>
            </a:endParaRPr>
          </a:p>
          <a:p>
            <a:pPr fontAlgn="base"/>
            <a:endParaRPr lang="en-US" sz="3600" dirty="0">
              <a:solidFill>
                <a:srgbClr val="000000"/>
              </a:solidFill>
              <a:latin typeface="Calibri" panose="020F0502020204030204" pitchFamily="34" charset="0"/>
              <a:cs typeface="Calibri" panose="020F0502020204030204" pitchFamily="34" charset="0"/>
            </a:endParaRPr>
          </a:p>
          <a:p>
            <a:pPr fontAlgn="base"/>
            <a:endParaRPr lang="en-US" sz="3600" dirty="0">
              <a:solidFill>
                <a:srgbClr val="000000"/>
              </a:solidFill>
              <a:latin typeface="Calibri" panose="020F0502020204030204" pitchFamily="34" charset="0"/>
              <a:cs typeface="Calibri" panose="020F0502020204030204" pitchFamily="34" charset="0"/>
            </a:endParaRPr>
          </a:p>
          <a:p>
            <a:pPr fontAlgn="base"/>
            <a:endParaRPr lang="en-US" sz="3600" dirty="0">
              <a:solidFill>
                <a:srgbClr val="000000"/>
              </a:solidFill>
              <a:latin typeface="Calibri" panose="020F0502020204030204" pitchFamily="34" charset="0"/>
              <a:cs typeface="Calibri" panose="020F0502020204030204" pitchFamily="34" charset="0"/>
            </a:endParaRPr>
          </a:p>
          <a:p>
            <a:pPr fontAlgn="base"/>
            <a:endParaRPr lang="en-US" sz="4400" b="1" dirty="0">
              <a:solidFill>
                <a:srgbClr val="000000"/>
              </a:solidFill>
              <a:latin typeface="Calibri" panose="020F0502020204030204" pitchFamily="34" charset="0"/>
              <a:cs typeface="Calibri" panose="020F0502020204030204" pitchFamily="34" charset="0"/>
            </a:endParaRPr>
          </a:p>
          <a:p>
            <a:pPr fontAlgn="base"/>
            <a:r>
              <a:rPr lang="en-US" sz="4400" b="1" dirty="0">
                <a:solidFill>
                  <a:srgbClr val="000000"/>
                </a:solidFill>
                <a:latin typeface="Calibri" panose="020F0502020204030204" pitchFamily="34" charset="0"/>
                <a:cs typeface="Calibri" panose="020F0502020204030204" pitchFamily="34" charset="0"/>
              </a:rPr>
              <a:t>Conclusion</a:t>
            </a:r>
            <a:endParaRPr lang="en-US" sz="4400" dirty="0">
              <a:solidFill>
                <a:srgbClr val="000000"/>
              </a:solidFill>
              <a:latin typeface="Calibri" panose="020F0502020204030204" pitchFamily="34" charset="0"/>
              <a:cs typeface="Calibri" panose="020F0502020204030204" pitchFamily="34" charset="0"/>
            </a:endParaRPr>
          </a:p>
          <a:p>
            <a:pPr fontAlgn="base"/>
            <a:r>
              <a:rPr lang="en-US" sz="4400" dirty="0">
                <a:solidFill>
                  <a:srgbClr val="000000"/>
                </a:solidFill>
                <a:latin typeface="Calibri" panose="020F0502020204030204" pitchFamily="34" charset="0"/>
                <a:cs typeface="Calibri" panose="020F0502020204030204" pitchFamily="34" charset="0"/>
              </a:rPr>
              <a:t>We found a high level of hospitalization in patients calling the EMCC with breathing difficulties, and severity increased with priority level. The rates of over- and under-triage are comparable to previous Scandinavian studies, but with a lower under-triage rate. However, the under-triage rate is still higher than the rate proposed by international guidelines for trauma triage.  </a:t>
            </a:r>
          </a:p>
          <a:p>
            <a:pPr fontAlgn="base"/>
            <a:endParaRPr lang="en-US" sz="2400" dirty="0">
              <a:solidFill>
                <a:srgbClr val="000000"/>
              </a:solidFill>
              <a:latin typeface="Calibri" panose="020F0502020204030204" pitchFamily="34" charset="0"/>
              <a:cs typeface="Calibri" panose="020F050202020403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nb-NO" altLang="nb-NO" sz="3600" b="1" i="0" u="none" strike="noStrike" kern="1200" cap="none" spc="0" normalizeH="0" baseline="0" noProof="0" dirty="0" err="1">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Acknowledgements</a:t>
            </a:r>
            <a:endParaRPr kumimoji="0" lang="nb-NO" altLang="nb-NO" sz="3600" b="1"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en-GB" altLang="nb-NO" sz="3000" dirty="0">
                <a:solidFill>
                  <a:srgbClr val="000000">
                    <a:lumMod val="85000"/>
                    <a:lumOff val="15000"/>
                  </a:srgbClr>
                </a:solidFill>
                <a:latin typeface="Calibri" panose="020F0502020204030204" pitchFamily="34" charset="0"/>
                <a:cs typeface="Calibri" panose="020F0502020204030204" pitchFamily="34" charset="0"/>
              </a:rPr>
              <a:t>We</a:t>
            </a:r>
            <a:r>
              <a:rPr kumimoji="0" lang="en-GB" altLang="nb-NO" sz="3000"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 would like to thank our supervisor Professor Guttorm </a:t>
            </a:r>
            <a:r>
              <a:rPr kumimoji="0" lang="en-GB" altLang="nb-NO" sz="3000" b="0" i="0" u="none" strike="noStrike" kern="1200" cap="none" spc="0" normalizeH="0" baseline="0" noProof="0" dirty="0" err="1">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Brattebø</a:t>
            </a:r>
            <a:r>
              <a:rPr kumimoji="0" lang="en-GB" altLang="nb-NO" sz="3000"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 for his guidance and contribution to this study, as well as Lars </a:t>
            </a:r>
            <a:r>
              <a:rPr kumimoji="0" lang="en-GB" altLang="nb-NO" sz="3000" b="0" i="0" u="none" strike="noStrike" kern="1200" cap="none" spc="0" normalizeH="0" baseline="0" noProof="0" dirty="0" err="1">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Myrmel</a:t>
            </a:r>
            <a:r>
              <a:rPr kumimoji="0" lang="en-GB" altLang="nb-NO" sz="3000"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 for help with data collection and statistics.</a:t>
            </a:r>
          </a:p>
          <a:p>
            <a:pPr fontAlgn="base"/>
            <a:endParaRPr lang="en-US" sz="4400" dirty="0">
              <a:solidFill>
                <a:srgbClr val="000000"/>
              </a:solidFill>
              <a:latin typeface="Calibri" panose="020F0502020204030204" pitchFamily="34" charset="0"/>
              <a:cs typeface="Calibri" panose="020F0502020204030204" pitchFamily="34" charset="0"/>
            </a:endParaRPr>
          </a:p>
          <a:p>
            <a:pPr marL="0" marR="0" lvl="0" indent="0" algn="l" defTabSz="914400" rtl="0" eaLnBrk="1" fontAlgn="base" latinLnBrk="0" hangingPunct="1">
              <a:lnSpc>
                <a:spcPct val="100000"/>
              </a:lnSpc>
              <a:spcBef>
                <a:spcPts val="0"/>
              </a:spcBef>
              <a:spcAft>
                <a:spcPts val="1000"/>
              </a:spcAft>
              <a:buClrTx/>
              <a:buSzTx/>
              <a:buFontTx/>
              <a:buNone/>
              <a:tabLst/>
              <a:defRPr/>
            </a:pPr>
            <a:endParaRPr kumimoji="0" lang="en-US" altLang="nb-NO" sz="3600"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endParaRPr>
          </a:p>
          <a:p>
            <a:pPr marL="0" marR="0" lvl="0" indent="0" algn="l" defTabSz="914400" rtl="0" eaLnBrk="1" fontAlgn="base" latinLnBrk="0" hangingPunct="1">
              <a:lnSpc>
                <a:spcPct val="100000"/>
              </a:lnSpc>
              <a:spcBef>
                <a:spcPts val="0"/>
              </a:spcBef>
              <a:spcAft>
                <a:spcPts val="1000"/>
              </a:spcAft>
              <a:buClrTx/>
              <a:buSzTx/>
              <a:buFontTx/>
              <a:buNone/>
              <a:tabLst/>
              <a:defRPr/>
            </a:pPr>
            <a:endParaRPr lang="en-US" altLang="nb-NO" sz="3600" dirty="0">
              <a:solidFill>
                <a:srgbClr val="000000">
                  <a:lumMod val="85000"/>
                  <a:lumOff val="15000"/>
                </a:srgbClr>
              </a:solidFill>
              <a:latin typeface="Calibri" panose="020F0502020204030204" pitchFamily="34" charset="0"/>
              <a:cs typeface="Calibri" panose="020F0502020204030204" pitchFamily="34" charset="0"/>
            </a:endParaRPr>
          </a:p>
          <a:p>
            <a:pPr marL="0" marR="0" lvl="0" indent="0" algn="l" defTabSz="914400" rtl="0" eaLnBrk="1" fontAlgn="base" latinLnBrk="0" hangingPunct="1">
              <a:lnSpc>
                <a:spcPct val="100000"/>
              </a:lnSpc>
              <a:spcBef>
                <a:spcPts val="0"/>
              </a:spcBef>
              <a:spcAft>
                <a:spcPts val="1000"/>
              </a:spcAft>
              <a:buClrTx/>
              <a:buSzTx/>
              <a:buFontTx/>
              <a:buNone/>
              <a:tabLst/>
              <a:defRPr/>
            </a:pPr>
            <a:endParaRPr kumimoji="0" lang="en-US" altLang="nb-NO" sz="3600"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endParaRPr>
          </a:p>
          <a:p>
            <a:pPr marL="0" marR="0" lvl="0" indent="0" algn="l" defTabSz="914400" rtl="0" eaLnBrk="1" fontAlgn="base" latinLnBrk="0" hangingPunct="1">
              <a:lnSpc>
                <a:spcPct val="100000"/>
              </a:lnSpc>
              <a:spcBef>
                <a:spcPts val="0"/>
              </a:spcBef>
              <a:spcAft>
                <a:spcPts val="1000"/>
              </a:spcAft>
              <a:buClrTx/>
              <a:buSzTx/>
              <a:buFontTx/>
              <a:buNone/>
              <a:tabLst/>
              <a:defRPr/>
            </a:pPr>
            <a:endParaRPr kumimoji="0" lang="en-US" altLang="nb-NO" sz="3600"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endParaRPr>
          </a:p>
        </p:txBody>
      </p:sp>
      <p:pic>
        <p:nvPicPr>
          <p:cNvPr id="4" name="Picture 1" descr="A flowchart of a patient&#10;&#10;Description automatically generated">
            <a:extLst>
              <a:ext uri="{FF2B5EF4-FFF2-40B4-BE49-F238E27FC236}">
                <a16:creationId xmlns:a16="http://schemas.microsoft.com/office/drawing/2014/main" id="{5BFBA046-F759-A9EF-6808-638F05B2F69C}"/>
              </a:ext>
            </a:extLst>
          </p:cNvPr>
          <p:cNvPicPr>
            <a:picLocks noChangeAspect="1"/>
          </p:cNvPicPr>
          <p:nvPr/>
        </p:nvPicPr>
        <p:blipFill>
          <a:blip r:embed="rId3"/>
          <a:stretch>
            <a:fillRect/>
          </a:stretch>
        </p:blipFill>
        <p:spPr>
          <a:xfrm>
            <a:off x="11152188" y="11825367"/>
            <a:ext cx="9969500" cy="10364042"/>
          </a:xfrm>
          <a:prstGeom prst="rect">
            <a:avLst/>
          </a:prstGeom>
        </p:spPr>
      </p:pic>
      <p:pic>
        <p:nvPicPr>
          <p:cNvPr id="5" name="Bilde 4" descr="Et bilde som inneholder tekst, nummer, meny, Font&#10;&#10;Automatisk generert beskrivelse">
            <a:extLst>
              <a:ext uri="{FF2B5EF4-FFF2-40B4-BE49-F238E27FC236}">
                <a16:creationId xmlns:a16="http://schemas.microsoft.com/office/drawing/2014/main" id="{2F5C4CE6-BD40-6E1C-7012-E92EE34EC4F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689720" y="7459212"/>
            <a:ext cx="9652611" cy="9909702"/>
          </a:xfrm>
          <a:prstGeom prst="rect">
            <a:avLst/>
          </a:prstGeom>
        </p:spPr>
      </p:pic>
      <p:pic>
        <p:nvPicPr>
          <p:cNvPr id="6" name="Bilde 5" descr="Et bilde som inneholder tekst, skjermbilde, Font, kvittering&#10;&#10;Automatisk generert beskrivelse">
            <a:extLst>
              <a:ext uri="{FF2B5EF4-FFF2-40B4-BE49-F238E27FC236}">
                <a16:creationId xmlns:a16="http://schemas.microsoft.com/office/drawing/2014/main" id="{975B4CA3-1203-2216-6922-5044163A351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712263" y="23637292"/>
            <a:ext cx="9707514" cy="5225851"/>
          </a:xfrm>
          <a:prstGeom prst="rect">
            <a:avLst/>
          </a:prstGeom>
        </p:spPr>
      </p:pic>
      <p:pic>
        <p:nvPicPr>
          <p:cNvPr id="7" name="Bilde 6" descr="Et bilde som inneholder tekst, skjermbilde, diagram, line&#10;&#10;Automatisk generert beskrivelse">
            <a:extLst>
              <a:ext uri="{FF2B5EF4-FFF2-40B4-BE49-F238E27FC236}">
                <a16:creationId xmlns:a16="http://schemas.microsoft.com/office/drawing/2014/main" id="{358C2AB7-4CE6-62BB-2EB4-80A40307412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2383646" y="13356113"/>
            <a:ext cx="9707514" cy="5988496"/>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Tm="102341"/>
    </mc:Choice>
    <mc:Fallback xmlns="">
      <p:transition spd="slow" advTm="102341"/>
    </mc:Fallback>
  </mc:AlternateContent>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tema">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AEC2C3A1540AC4ABB5DBA304ECD3A03" ma:contentTypeVersion="4" ma:contentTypeDescription="Create a new document." ma:contentTypeScope="" ma:versionID="3c33c3d714b626bf34369f6d80e1d4bd">
  <xsd:schema xmlns:xsd="http://www.w3.org/2001/XMLSchema" xmlns:xs="http://www.w3.org/2001/XMLSchema" xmlns:p="http://schemas.microsoft.com/office/2006/metadata/properties" xmlns:ns2="59d0a4e7-e04d-461d-b195-c991c1485b57" targetNamespace="http://schemas.microsoft.com/office/2006/metadata/properties" ma:root="true" ma:fieldsID="ab164873eed118479dc75662f9d2b177" ns2:_="">
    <xsd:import namespace="59d0a4e7-e04d-461d-b195-c991c1485b57"/>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d0a4e7-e04d-461d-b195-c991c1485b5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B686032-4A4B-46AD-9E87-C1D35C9A0B85}">
  <ds:schemaRefs>
    <ds:schemaRef ds:uri="59d0a4e7-e04d-461d-b195-c991c1485b5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AF8BC80-F0AE-424E-A091-E661CD26B034}">
  <ds:schemaRefs>
    <ds:schemaRef ds:uri="59d0a4e7-e04d-461d-b195-c991c1485b5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4D79FAA9-5695-4541-87BB-7BC2D65E144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22</TotalTime>
  <Words>773</Words>
  <Application>Microsoft Office PowerPoint</Application>
  <PresentationFormat>Egendefinert</PresentationFormat>
  <Paragraphs>102</Paragraphs>
  <Slides>1</Slides>
  <Notes>1</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1</vt:i4>
      </vt:variant>
    </vt:vector>
  </HeadingPairs>
  <TitlesOfParts>
    <vt:vector size="6" baseType="lpstr">
      <vt:lpstr>Aptos</vt:lpstr>
      <vt:lpstr>Aptos Display</vt:lpstr>
      <vt:lpstr>Arial</vt:lpstr>
      <vt:lpstr>Calibri</vt:lpstr>
      <vt:lpstr>Office-tema</vt:lpstr>
      <vt:lpstr>PowerPoint-presentasjon</vt:lpstr>
    </vt:vector>
  </TitlesOfParts>
  <Company>IT-avd, UiB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Lysbilde 1</dc:title>
  <dc:creator>Helge Grønhaug</dc:creator>
  <cp:lastModifiedBy>Eirik Dalheim</cp:lastModifiedBy>
  <cp:revision>6</cp:revision>
  <cp:lastPrinted>2016-05-27T08:05:21Z</cp:lastPrinted>
  <dcterms:created xsi:type="dcterms:W3CDTF">2006-11-02T13:18:58Z</dcterms:created>
  <dcterms:modified xsi:type="dcterms:W3CDTF">2024-12-13T08:30:02Z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0x010100FAEC2C3A1540AC4ABB5DBA304ECD3A03</vt:lpwstr>
  </property>
</Properties>
</file>