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956215"/>
            <a:ext cx="9144000" cy="4189095"/>
          </a:xfrm>
          <a:custGeom>
            <a:avLst/>
            <a:gdLst/>
            <a:ahLst/>
            <a:cxnLst/>
            <a:rect l="l" t="t" r="r" b="b"/>
            <a:pathLst>
              <a:path w="9144000" h="4189095">
                <a:moveTo>
                  <a:pt x="0" y="0"/>
                </a:moveTo>
                <a:lnTo>
                  <a:pt x="9143802" y="0"/>
                </a:lnTo>
                <a:lnTo>
                  <a:pt x="9143802" y="4188864"/>
                </a:lnTo>
                <a:lnTo>
                  <a:pt x="0" y="4188864"/>
                </a:lnTo>
                <a:lnTo>
                  <a:pt x="0" y="0"/>
                </a:lnTo>
                <a:close/>
              </a:path>
            </a:pathLst>
          </a:custGeom>
          <a:solidFill>
            <a:srgbClr val="FDF9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951865"/>
          </a:xfrm>
          <a:custGeom>
            <a:avLst/>
            <a:gdLst/>
            <a:ahLst/>
            <a:cxnLst/>
            <a:rect l="l" t="t" r="r" b="b"/>
            <a:pathLst>
              <a:path w="9144000" h="951865">
                <a:moveTo>
                  <a:pt x="0" y="951361"/>
                </a:moveTo>
                <a:lnTo>
                  <a:pt x="9143999" y="951361"/>
                </a:lnTo>
                <a:lnTo>
                  <a:pt x="9143999" y="0"/>
                </a:lnTo>
                <a:lnTo>
                  <a:pt x="0" y="0"/>
                </a:lnTo>
                <a:lnTo>
                  <a:pt x="0" y="951361"/>
                </a:lnTo>
                <a:close/>
              </a:path>
            </a:pathLst>
          </a:custGeom>
          <a:solidFill>
            <a:srgbClr val="761A1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63891" y="4641355"/>
            <a:ext cx="1832936" cy="442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cch024@uib.no" TargetMode="External"/><Relationship Id="rId3" Type="http://schemas.openxmlformats.org/officeDocument/2006/relationships/hyperlink" Target="https://www.sciencedirect.com/science/article/pii/S216183132400053X?via%3Dihub" TargetMode="External"/><Relationship Id="rId4" Type="http://schemas.openxmlformats.org/officeDocument/2006/relationships/hyperlink" Target="mailto:akn019@uib.no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jp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924" y="166325"/>
            <a:ext cx="5608955" cy="501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835"/>
              </a:lnSpc>
              <a:spcBef>
                <a:spcPts val="100"/>
              </a:spcBef>
            </a:pPr>
            <a:r>
              <a:rPr dirty="0" sz="2500" spc="-10" b="1">
                <a:solidFill>
                  <a:srgbClr val="FFFFFF"/>
                </a:solidFill>
                <a:latin typeface="Calibri"/>
                <a:cs typeface="Calibri"/>
              </a:rPr>
              <a:t>Diet </a:t>
            </a:r>
            <a:r>
              <a:rPr dirty="0" sz="2500" spc="-5" b="1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500" spc="-10" b="1">
                <a:solidFill>
                  <a:srgbClr val="FFFFFF"/>
                </a:solidFill>
                <a:latin typeface="Calibri"/>
                <a:cs typeface="Calibri"/>
              </a:rPr>
              <a:t>inflammatory bowel </a:t>
            </a:r>
            <a:r>
              <a:rPr dirty="0" sz="2500" spc="-5" b="1">
                <a:solidFill>
                  <a:srgbClr val="FFFFFF"/>
                </a:solidFill>
                <a:latin typeface="Calibri"/>
                <a:cs typeface="Calibri"/>
              </a:rPr>
              <a:t>disease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ts val="915"/>
              </a:lnSpc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Diet, 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Food, 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and Nutritional 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Exposures 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and Inflammatory Bowel Disease or 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Progression </a:t>
            </a: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of Disease: an 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Umbrella</a:t>
            </a:r>
            <a:r>
              <a:rPr dirty="0" sz="9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60083" y="494027"/>
            <a:ext cx="958215" cy="377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FFF"/>
                </a:solidFill>
                <a:latin typeface="Calibri"/>
                <a:cs typeface="Calibri"/>
              </a:rPr>
              <a:t>Camilla</a:t>
            </a:r>
            <a:r>
              <a:rPr dirty="0" sz="9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Christensen</a:t>
            </a:r>
            <a:endParaRPr sz="900">
              <a:latin typeface="Calibri"/>
              <a:cs typeface="Calibri"/>
            </a:endParaRPr>
          </a:p>
          <a:p>
            <a:pPr marL="379095" marR="5080" indent="-164465">
              <a:lnSpc>
                <a:spcPct val="100000"/>
              </a:lnSpc>
              <a:spcBef>
                <a:spcPts val="5"/>
              </a:spcBef>
            </a:pP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University </a:t>
            </a:r>
            <a:r>
              <a:rPr dirty="0" sz="700" spc="-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Bergen  </a:t>
            </a:r>
            <a:r>
              <a:rPr dirty="0" sz="700" spc="-5">
                <a:solidFill>
                  <a:srgbClr val="FFFFFF"/>
                </a:solidFill>
                <a:latin typeface="Calibri"/>
                <a:cs typeface="Calibri"/>
                <a:hlinkClick r:id="rId2"/>
              </a:rPr>
              <a:t>cch024@uib.no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925" y="1040877"/>
            <a:ext cx="2057400" cy="2479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262626"/>
                </a:solidFill>
                <a:latin typeface="Calibri"/>
                <a:cs typeface="Calibri"/>
              </a:rPr>
              <a:t>ABSTRACT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700" spc="-5">
                <a:latin typeface="Calibri"/>
                <a:cs typeface="Calibri"/>
              </a:rPr>
              <a:t>Inflammatory bowel disease (IBD) includes, but is</a:t>
            </a:r>
            <a:r>
              <a:rPr dirty="0" sz="700" spc="-45">
                <a:latin typeface="Calibri"/>
                <a:cs typeface="Calibri"/>
              </a:rPr>
              <a:t> </a:t>
            </a:r>
            <a:r>
              <a:rPr dirty="0" sz="700" spc="-5">
                <a:latin typeface="Calibri"/>
                <a:cs typeface="Calibri"/>
              </a:rPr>
              <a:t>not</a:t>
            </a:r>
            <a:endParaRPr sz="700">
              <a:latin typeface="Calibri"/>
              <a:cs typeface="Calibri"/>
            </a:endParaRPr>
          </a:p>
          <a:p>
            <a:pPr marL="12700" marR="6985">
              <a:lnSpc>
                <a:spcPct val="114999"/>
              </a:lnSpc>
            </a:pPr>
            <a:r>
              <a:rPr dirty="0" sz="700" spc="-10">
                <a:latin typeface="Calibri"/>
                <a:cs typeface="Calibri"/>
              </a:rPr>
              <a:t>restricted to, Crohn's </a:t>
            </a:r>
            <a:r>
              <a:rPr dirty="0" sz="700" spc="-5">
                <a:latin typeface="Calibri"/>
                <a:cs typeface="Calibri"/>
              </a:rPr>
              <a:t>disease (CD) </a:t>
            </a:r>
            <a:r>
              <a:rPr dirty="0" sz="700">
                <a:latin typeface="Calibri"/>
                <a:cs typeface="Calibri"/>
              </a:rPr>
              <a:t>and </a:t>
            </a:r>
            <a:r>
              <a:rPr dirty="0" sz="700" spc="-10">
                <a:latin typeface="Calibri"/>
                <a:cs typeface="Calibri"/>
              </a:rPr>
              <a:t>ulcerative colitis  </a:t>
            </a:r>
            <a:r>
              <a:rPr dirty="0" sz="700" spc="-5">
                <a:latin typeface="Calibri"/>
                <a:cs typeface="Calibri"/>
              </a:rPr>
              <a:t>(UC). The diseases </a:t>
            </a:r>
            <a:r>
              <a:rPr dirty="0" sz="700" spc="-10">
                <a:latin typeface="Calibri"/>
                <a:cs typeface="Calibri"/>
              </a:rPr>
              <a:t>contributes </a:t>
            </a:r>
            <a:r>
              <a:rPr dirty="0" sz="700" spc="-5">
                <a:latin typeface="Calibri"/>
                <a:cs typeface="Calibri"/>
              </a:rPr>
              <a:t>to </a:t>
            </a:r>
            <a:r>
              <a:rPr dirty="0" sz="700" spc="-10">
                <a:latin typeface="Calibri"/>
                <a:cs typeface="Calibri"/>
              </a:rPr>
              <a:t>substantial </a:t>
            </a:r>
            <a:r>
              <a:rPr dirty="0" sz="700" spc="-5">
                <a:latin typeface="Calibri"/>
                <a:cs typeface="Calibri"/>
              </a:rPr>
              <a:t>morbidity  </a:t>
            </a:r>
            <a:r>
              <a:rPr dirty="0" sz="700">
                <a:latin typeface="Calibri"/>
                <a:cs typeface="Calibri"/>
              </a:rPr>
              <a:t>and </a:t>
            </a:r>
            <a:r>
              <a:rPr dirty="0" sz="700" spc="-5">
                <a:latin typeface="Calibri"/>
                <a:cs typeface="Calibri"/>
              </a:rPr>
              <a:t>in 2017 was shown to be the cause of </a:t>
            </a:r>
            <a:r>
              <a:rPr dirty="0" sz="700">
                <a:latin typeface="Calibri"/>
                <a:cs typeface="Calibri"/>
              </a:rPr>
              <a:t>2 </a:t>
            </a:r>
            <a:r>
              <a:rPr dirty="0" sz="700" spc="-5">
                <a:latin typeface="Calibri"/>
                <a:cs typeface="Calibri"/>
              </a:rPr>
              <a:t>million  </a:t>
            </a:r>
            <a:r>
              <a:rPr dirty="0" sz="700" spc="-10">
                <a:latin typeface="Calibri"/>
                <a:cs typeface="Calibri"/>
              </a:rPr>
              <a:t>disability-adjusted life years </a:t>
            </a:r>
            <a:r>
              <a:rPr dirty="0" sz="700" spc="-5">
                <a:latin typeface="Calibri"/>
                <a:cs typeface="Calibri"/>
              </a:rPr>
              <a:t>lost </a:t>
            </a:r>
            <a:r>
              <a:rPr dirty="0" sz="700" spc="-10">
                <a:latin typeface="Calibri"/>
                <a:cs typeface="Calibri"/>
              </a:rPr>
              <a:t>globally. </a:t>
            </a:r>
            <a:r>
              <a:rPr dirty="0" sz="700" spc="-5">
                <a:latin typeface="Calibri"/>
                <a:cs typeface="Calibri"/>
              </a:rPr>
              <a:t>IBD is  </a:t>
            </a:r>
            <a:r>
              <a:rPr dirty="0" sz="700" spc="-10">
                <a:latin typeface="Calibri"/>
                <a:cs typeface="Calibri"/>
              </a:rPr>
              <a:t>characterized </a:t>
            </a:r>
            <a:r>
              <a:rPr dirty="0" sz="700" spc="-5">
                <a:latin typeface="Calibri"/>
                <a:cs typeface="Calibri"/>
              </a:rPr>
              <a:t>by inflammation of the </a:t>
            </a:r>
            <a:r>
              <a:rPr dirty="0" sz="700" spc="-10">
                <a:latin typeface="Calibri"/>
                <a:cs typeface="Calibri"/>
              </a:rPr>
              <a:t>gastrointestinal  </a:t>
            </a:r>
            <a:r>
              <a:rPr dirty="0" sz="700" spc="-5">
                <a:latin typeface="Calibri"/>
                <a:cs typeface="Calibri"/>
              </a:rPr>
              <a:t>tract </a:t>
            </a:r>
            <a:r>
              <a:rPr dirty="0" sz="700">
                <a:latin typeface="Calibri"/>
                <a:cs typeface="Calibri"/>
              </a:rPr>
              <a:t>and </a:t>
            </a:r>
            <a:r>
              <a:rPr dirty="0" sz="700" spc="-10">
                <a:latin typeface="Calibri"/>
                <a:cs typeface="Calibri"/>
              </a:rPr>
              <a:t>dysregulation </a:t>
            </a:r>
            <a:r>
              <a:rPr dirty="0" sz="700" spc="-5">
                <a:latin typeface="Calibri"/>
                <a:cs typeface="Calibri"/>
              </a:rPr>
              <a:t>of immune responses, typically  with relapses </a:t>
            </a:r>
            <a:r>
              <a:rPr dirty="0" sz="700">
                <a:latin typeface="Calibri"/>
                <a:cs typeface="Calibri"/>
              </a:rPr>
              <a:t>and </a:t>
            </a:r>
            <a:r>
              <a:rPr dirty="0" sz="700" spc="-5">
                <a:latin typeface="Calibri"/>
                <a:cs typeface="Calibri"/>
              </a:rPr>
              <a:t>remissions. The diseases often </a:t>
            </a:r>
            <a:r>
              <a:rPr dirty="0" sz="700" spc="-10">
                <a:latin typeface="Calibri"/>
                <a:cs typeface="Calibri"/>
              </a:rPr>
              <a:t>require  </a:t>
            </a:r>
            <a:r>
              <a:rPr dirty="0" sz="700" spc="-5">
                <a:latin typeface="Calibri"/>
                <a:cs typeface="Calibri"/>
              </a:rPr>
              <a:t>long-term use of</a:t>
            </a:r>
            <a:r>
              <a:rPr dirty="0" sz="700" spc="-10">
                <a:latin typeface="Calibri"/>
                <a:cs typeface="Calibri"/>
              </a:rPr>
              <a:t> immunosuppressive,</a:t>
            </a:r>
            <a:endParaRPr sz="70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</a:pPr>
            <a:r>
              <a:rPr dirty="0" sz="700" spc="-10">
                <a:latin typeface="Calibri"/>
                <a:cs typeface="Calibri"/>
              </a:rPr>
              <a:t>anti-inflammatory, </a:t>
            </a:r>
            <a:r>
              <a:rPr dirty="0" sz="700" spc="-5">
                <a:latin typeface="Calibri"/>
                <a:cs typeface="Calibri"/>
              </a:rPr>
              <a:t>biological </a:t>
            </a:r>
            <a:r>
              <a:rPr dirty="0" sz="700">
                <a:latin typeface="Calibri"/>
                <a:cs typeface="Calibri"/>
              </a:rPr>
              <a:t>and </a:t>
            </a:r>
            <a:r>
              <a:rPr dirty="0" sz="700" spc="-5">
                <a:latin typeface="Calibri"/>
                <a:cs typeface="Calibri"/>
              </a:rPr>
              <a:t>immunomodulatory  </a:t>
            </a:r>
            <a:r>
              <a:rPr dirty="0" sz="700" spc="-10">
                <a:latin typeface="Calibri"/>
                <a:cs typeface="Calibri"/>
              </a:rPr>
              <a:t>treatment </a:t>
            </a:r>
            <a:r>
              <a:rPr dirty="0" sz="700" spc="-5">
                <a:latin typeface="Calibri"/>
                <a:cs typeface="Calibri"/>
              </a:rPr>
              <a:t>to manage </a:t>
            </a:r>
            <a:r>
              <a:rPr dirty="0" sz="700" spc="-10">
                <a:latin typeface="Calibri"/>
                <a:cs typeface="Calibri"/>
              </a:rPr>
              <a:t>symptoms. </a:t>
            </a:r>
            <a:r>
              <a:rPr dirty="0" sz="700" spc="-5">
                <a:latin typeface="Calibri"/>
                <a:cs typeface="Calibri"/>
              </a:rPr>
              <a:t>It has become clear in  </a:t>
            </a:r>
            <a:r>
              <a:rPr dirty="0" sz="700" spc="-10">
                <a:latin typeface="Calibri"/>
                <a:cs typeface="Calibri"/>
              </a:rPr>
              <a:t>recent years </a:t>
            </a:r>
            <a:r>
              <a:rPr dirty="0" sz="700" spc="-5">
                <a:latin typeface="Calibri"/>
                <a:cs typeface="Calibri"/>
              </a:rPr>
              <a:t>that diet </a:t>
            </a:r>
            <a:r>
              <a:rPr dirty="0" sz="700" spc="-10">
                <a:latin typeface="Calibri"/>
                <a:cs typeface="Calibri"/>
              </a:rPr>
              <a:t>may play </a:t>
            </a:r>
            <a:r>
              <a:rPr dirty="0" sz="700">
                <a:latin typeface="Calibri"/>
                <a:cs typeface="Calibri"/>
              </a:rPr>
              <a:t>a </a:t>
            </a:r>
            <a:r>
              <a:rPr dirty="0" sz="700" spc="-5">
                <a:latin typeface="Calibri"/>
                <a:cs typeface="Calibri"/>
              </a:rPr>
              <a:t>crucial </a:t>
            </a:r>
            <a:r>
              <a:rPr dirty="0" sz="700" spc="-10">
                <a:latin typeface="Calibri"/>
                <a:cs typeface="Calibri"/>
              </a:rPr>
              <a:t>role </a:t>
            </a:r>
            <a:r>
              <a:rPr dirty="0" sz="700" spc="-5">
                <a:latin typeface="Calibri"/>
                <a:cs typeface="Calibri"/>
              </a:rPr>
              <a:t>in disease  incidence </a:t>
            </a:r>
            <a:r>
              <a:rPr dirty="0" sz="700">
                <a:latin typeface="Calibri"/>
                <a:cs typeface="Calibri"/>
              </a:rPr>
              <a:t>and </a:t>
            </a:r>
            <a:r>
              <a:rPr dirty="0" sz="700" spc="-10">
                <a:latin typeface="Calibri"/>
                <a:cs typeface="Calibri"/>
              </a:rPr>
              <a:t>progression, </a:t>
            </a:r>
            <a:r>
              <a:rPr dirty="0" sz="700" spc="-5">
                <a:latin typeface="Calibri"/>
                <a:cs typeface="Calibri"/>
              </a:rPr>
              <a:t>but </a:t>
            </a:r>
            <a:r>
              <a:rPr dirty="0" sz="700">
                <a:latin typeface="Calibri"/>
                <a:cs typeface="Calibri"/>
              </a:rPr>
              <a:t>a </a:t>
            </a:r>
            <a:r>
              <a:rPr dirty="0" sz="700" spc="-10">
                <a:latin typeface="Calibri"/>
                <a:cs typeface="Calibri"/>
              </a:rPr>
              <a:t>comprehensive  </a:t>
            </a:r>
            <a:r>
              <a:rPr dirty="0" sz="700" spc="-5">
                <a:latin typeface="Calibri"/>
                <a:cs typeface="Calibri"/>
              </a:rPr>
              <a:t>overview was lacking. This umbrella review </a:t>
            </a:r>
            <a:r>
              <a:rPr dirty="0" sz="700" spc="-10">
                <a:latin typeface="Calibri"/>
                <a:cs typeface="Calibri"/>
              </a:rPr>
              <a:t>synthesizes  </a:t>
            </a:r>
            <a:r>
              <a:rPr dirty="0" sz="700" spc="-5">
                <a:latin typeface="Calibri"/>
                <a:cs typeface="Calibri"/>
              </a:rPr>
              <a:t>evidence </a:t>
            </a:r>
            <a:r>
              <a:rPr dirty="0" sz="700" spc="-10">
                <a:latin typeface="Calibri"/>
                <a:cs typeface="Calibri"/>
              </a:rPr>
              <a:t>from systematic reviews </a:t>
            </a:r>
            <a:r>
              <a:rPr dirty="0" sz="700">
                <a:latin typeface="Calibri"/>
                <a:cs typeface="Calibri"/>
              </a:rPr>
              <a:t>and </a:t>
            </a:r>
            <a:r>
              <a:rPr dirty="0" sz="700" spc="-5">
                <a:latin typeface="Calibri"/>
                <a:cs typeface="Calibri"/>
              </a:rPr>
              <a:t>meta analysis to  evaluate these </a:t>
            </a:r>
            <a:r>
              <a:rPr dirty="0" sz="700" spc="-10">
                <a:latin typeface="Calibri"/>
                <a:cs typeface="Calibri"/>
              </a:rPr>
              <a:t>complex </a:t>
            </a:r>
            <a:r>
              <a:rPr dirty="0" sz="700" spc="-5">
                <a:latin typeface="Calibri"/>
                <a:cs typeface="Calibri"/>
              </a:rPr>
              <a:t>associations. The findings of this  umbrella review could </a:t>
            </a:r>
            <a:r>
              <a:rPr dirty="0" sz="700" spc="-10">
                <a:latin typeface="Calibri"/>
                <a:cs typeface="Calibri"/>
              </a:rPr>
              <a:t>provide </a:t>
            </a:r>
            <a:r>
              <a:rPr dirty="0" sz="700" spc="-5">
                <a:latin typeface="Calibri"/>
                <a:cs typeface="Calibri"/>
              </a:rPr>
              <a:t>evidence </a:t>
            </a:r>
            <a:r>
              <a:rPr dirty="0" sz="700" spc="-10">
                <a:latin typeface="Calibri"/>
                <a:cs typeface="Calibri"/>
              </a:rPr>
              <a:t>for </a:t>
            </a:r>
            <a:r>
              <a:rPr dirty="0" sz="700" spc="-5">
                <a:latin typeface="Calibri"/>
                <a:cs typeface="Calibri"/>
              </a:rPr>
              <a:t>nutritional  counselling </a:t>
            </a:r>
            <a:r>
              <a:rPr dirty="0" sz="700">
                <a:latin typeface="Calibri"/>
                <a:cs typeface="Calibri"/>
              </a:rPr>
              <a:t>and </a:t>
            </a:r>
            <a:r>
              <a:rPr dirty="0" sz="700" spc="-5">
                <a:latin typeface="Calibri"/>
                <a:cs typeface="Calibri"/>
              </a:rPr>
              <a:t>be </a:t>
            </a:r>
            <a:r>
              <a:rPr dirty="0" sz="700">
                <a:latin typeface="Calibri"/>
                <a:cs typeface="Calibri"/>
              </a:rPr>
              <a:t>a </a:t>
            </a:r>
            <a:r>
              <a:rPr dirty="0" sz="700" spc="-5">
                <a:latin typeface="Calibri"/>
                <a:cs typeface="Calibri"/>
              </a:rPr>
              <a:t>valuable </a:t>
            </a:r>
            <a:r>
              <a:rPr dirty="0" sz="700">
                <a:latin typeface="Calibri"/>
                <a:cs typeface="Calibri"/>
              </a:rPr>
              <a:t>addition </a:t>
            </a:r>
            <a:r>
              <a:rPr dirty="0" sz="700" spc="-5">
                <a:latin typeface="Calibri"/>
                <a:cs typeface="Calibri"/>
              </a:rPr>
              <a:t>to the traditional  </a:t>
            </a:r>
            <a:r>
              <a:rPr dirty="0" sz="700" spc="-10">
                <a:latin typeface="Calibri"/>
                <a:cs typeface="Calibri"/>
              </a:rPr>
              <a:t>treatment </a:t>
            </a:r>
            <a:r>
              <a:rPr dirty="0" sz="700" spc="-5">
                <a:latin typeface="Calibri"/>
                <a:cs typeface="Calibri"/>
              </a:rPr>
              <a:t>of </a:t>
            </a:r>
            <a:r>
              <a:rPr dirty="0" sz="700" spc="-10">
                <a:latin typeface="Calibri"/>
                <a:cs typeface="Calibri"/>
              </a:rPr>
              <a:t>IBD.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5541" y="1312776"/>
            <a:ext cx="45148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262626"/>
                </a:solidFill>
                <a:latin typeface="Calibri"/>
                <a:cs typeface="Calibri"/>
              </a:rPr>
              <a:t>Eat</a:t>
            </a:r>
            <a:r>
              <a:rPr dirty="0" sz="900" spc="-5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262626"/>
                </a:solidFill>
                <a:latin typeface="Calibri"/>
                <a:cs typeface="Calibri"/>
              </a:rPr>
              <a:t>more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8987" y="2272896"/>
            <a:ext cx="94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262626"/>
                </a:solidFill>
                <a:latin typeface="Arial"/>
                <a:cs typeface="Arial"/>
              </a:rPr>
              <a:t>●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8987" y="1587096"/>
            <a:ext cx="1863725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9880" indent="-29781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09880" algn="l"/>
                <a:tab pos="310515" algn="l"/>
              </a:tabLst>
            </a:pPr>
            <a:r>
              <a:rPr dirty="0" sz="900" spc="-5">
                <a:solidFill>
                  <a:srgbClr val="262626"/>
                </a:solidFill>
                <a:latin typeface="Calibri"/>
                <a:cs typeface="Calibri"/>
              </a:rPr>
              <a:t>Fruits </a:t>
            </a:r>
            <a:r>
              <a:rPr dirty="0" sz="900">
                <a:solidFill>
                  <a:srgbClr val="262626"/>
                </a:solidFill>
                <a:latin typeface="Calibri"/>
                <a:cs typeface="Calibri"/>
              </a:rPr>
              <a:t>and</a:t>
            </a:r>
            <a:r>
              <a:rPr dirty="0" sz="900" spc="-1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262626"/>
                </a:solidFill>
                <a:latin typeface="Calibri"/>
                <a:cs typeface="Calibri"/>
              </a:rPr>
              <a:t>vegetables.</a:t>
            </a:r>
            <a:endParaRPr sz="90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buFont typeface="Arial"/>
              <a:buChar char="●"/>
              <a:tabLst>
                <a:tab pos="309880" algn="l"/>
                <a:tab pos="310515" algn="l"/>
              </a:tabLst>
            </a:pPr>
            <a:r>
              <a:rPr dirty="0" sz="900" spc="-5">
                <a:solidFill>
                  <a:srgbClr val="262626"/>
                </a:solidFill>
                <a:latin typeface="Calibri"/>
                <a:cs typeface="Calibri"/>
              </a:rPr>
              <a:t>Dietary</a:t>
            </a:r>
            <a:r>
              <a:rPr dirty="0" sz="900" spc="-10">
                <a:solidFill>
                  <a:srgbClr val="262626"/>
                </a:solidFill>
                <a:latin typeface="Calibri"/>
                <a:cs typeface="Calibri"/>
              </a:rPr>
              <a:t> fibers</a:t>
            </a:r>
            <a:endParaRPr sz="90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buFont typeface="Arial"/>
              <a:buChar char="●"/>
              <a:tabLst>
                <a:tab pos="309880" algn="l"/>
                <a:tab pos="310515" algn="l"/>
              </a:tabLst>
            </a:pPr>
            <a:r>
              <a:rPr dirty="0" sz="900" spc="-5">
                <a:solidFill>
                  <a:srgbClr val="262626"/>
                </a:solidFill>
                <a:latin typeface="Calibri"/>
                <a:cs typeface="Calibri"/>
              </a:rPr>
              <a:t>Mediterranean</a:t>
            </a:r>
            <a:r>
              <a:rPr dirty="0" sz="900" spc="-1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900" spc="-5">
                <a:solidFill>
                  <a:srgbClr val="262626"/>
                </a:solidFill>
                <a:latin typeface="Calibri"/>
                <a:cs typeface="Calibri"/>
              </a:rPr>
              <a:t>diets</a:t>
            </a:r>
            <a:endParaRPr sz="900">
              <a:latin typeface="Calibri"/>
              <a:cs typeface="Calibri"/>
            </a:endParaRPr>
          </a:p>
          <a:p>
            <a:pPr marL="309880" marR="5080" indent="-297815">
              <a:lnSpc>
                <a:spcPct val="100000"/>
              </a:lnSpc>
              <a:buFont typeface="Arial"/>
              <a:buChar char="●"/>
              <a:tabLst>
                <a:tab pos="309880" algn="l"/>
                <a:tab pos="310515" algn="l"/>
              </a:tabLst>
            </a:pPr>
            <a:r>
              <a:rPr dirty="0" sz="900" spc="-5">
                <a:solidFill>
                  <a:srgbClr val="262626"/>
                </a:solidFill>
                <a:latin typeface="Calibri"/>
                <a:cs typeface="Calibri"/>
              </a:rPr>
              <a:t>Specific </a:t>
            </a:r>
            <a:r>
              <a:rPr dirty="0" sz="900" spc="-10">
                <a:solidFill>
                  <a:srgbClr val="262626"/>
                </a:solidFill>
                <a:latin typeface="Calibri"/>
                <a:cs typeface="Calibri"/>
              </a:rPr>
              <a:t>carbohydrate </a:t>
            </a:r>
            <a:r>
              <a:rPr dirty="0" sz="900" spc="-5">
                <a:solidFill>
                  <a:srgbClr val="262626"/>
                </a:solidFill>
                <a:latin typeface="Calibri"/>
                <a:cs typeface="Calibri"/>
              </a:rPr>
              <a:t>diet (low in  grains, </a:t>
            </a:r>
            <a:r>
              <a:rPr dirty="0" sz="900" spc="-10">
                <a:solidFill>
                  <a:srgbClr val="262626"/>
                </a:solidFill>
                <a:latin typeface="Calibri"/>
                <a:cs typeface="Calibri"/>
              </a:rPr>
              <a:t>sugars </a:t>
            </a:r>
            <a:r>
              <a:rPr dirty="0" sz="900">
                <a:solidFill>
                  <a:srgbClr val="262626"/>
                </a:solidFill>
                <a:latin typeface="Calibri"/>
                <a:cs typeface="Calibri"/>
              </a:rPr>
              <a:t>and </a:t>
            </a:r>
            <a:r>
              <a:rPr dirty="0" sz="900" spc="-10">
                <a:solidFill>
                  <a:srgbClr val="262626"/>
                </a:solidFill>
                <a:latin typeface="Calibri"/>
                <a:cs typeface="Calibri"/>
              </a:rPr>
              <a:t>lactose)  Vegetarian </a:t>
            </a:r>
            <a:r>
              <a:rPr dirty="0" sz="900">
                <a:solidFill>
                  <a:srgbClr val="262626"/>
                </a:solidFill>
                <a:latin typeface="Calibri"/>
                <a:cs typeface="Calibri"/>
              </a:rPr>
              <a:t>and </a:t>
            </a:r>
            <a:r>
              <a:rPr dirty="0" sz="900" spc="-10">
                <a:solidFill>
                  <a:srgbClr val="262626"/>
                </a:solidFill>
                <a:latin typeface="Calibri"/>
                <a:cs typeface="Calibri"/>
              </a:rPr>
              <a:t>semivegeterian  </a:t>
            </a:r>
            <a:r>
              <a:rPr dirty="0" sz="900" spc="-5">
                <a:solidFill>
                  <a:srgbClr val="262626"/>
                </a:solidFill>
                <a:latin typeface="Calibri"/>
                <a:cs typeface="Calibri"/>
              </a:rPr>
              <a:t>diets.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58408" y="1022377"/>
            <a:ext cx="729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262626"/>
                </a:solidFill>
                <a:latin typeface="Calibri"/>
                <a:cs typeface="Calibri"/>
              </a:rPr>
              <a:t>OUR</a:t>
            </a:r>
            <a:r>
              <a:rPr dirty="0" sz="900" spc="-60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262626"/>
                </a:solidFill>
                <a:latin typeface="Calibri"/>
                <a:cs typeface="Calibri"/>
              </a:rPr>
              <a:t>FINDINGS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53395" y="1312778"/>
            <a:ext cx="3771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262626"/>
                </a:solidFill>
                <a:latin typeface="Calibri"/>
                <a:cs typeface="Calibri"/>
              </a:rPr>
              <a:t>Eat</a:t>
            </a:r>
            <a:r>
              <a:rPr dirty="0" sz="900" spc="-65" b="1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900" spc="-5" b="1">
                <a:solidFill>
                  <a:srgbClr val="262626"/>
                </a:solidFill>
                <a:latin typeface="Calibri"/>
                <a:cs typeface="Calibri"/>
              </a:rPr>
              <a:t>less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9037" y="1612498"/>
            <a:ext cx="143573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9880" indent="-29781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09880" algn="l"/>
                <a:tab pos="310515" algn="l"/>
              </a:tabLst>
            </a:pPr>
            <a:r>
              <a:rPr dirty="0" sz="900" spc="-15">
                <a:solidFill>
                  <a:srgbClr val="262626"/>
                </a:solidFill>
                <a:latin typeface="Calibri"/>
                <a:cs typeface="Calibri"/>
              </a:rPr>
              <a:t>Western </a:t>
            </a:r>
            <a:r>
              <a:rPr dirty="0" sz="900" spc="-5">
                <a:solidFill>
                  <a:srgbClr val="262626"/>
                </a:solidFill>
                <a:latin typeface="Calibri"/>
                <a:cs typeface="Calibri"/>
              </a:rPr>
              <a:t>dietary</a:t>
            </a:r>
            <a:r>
              <a:rPr dirty="0" sz="900" spc="-3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62626"/>
                </a:solidFill>
                <a:latin typeface="Calibri"/>
                <a:cs typeface="Calibri"/>
              </a:rPr>
              <a:t>pattern</a:t>
            </a:r>
            <a:endParaRPr sz="90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buFont typeface="Arial"/>
              <a:buChar char="●"/>
              <a:tabLst>
                <a:tab pos="309880" algn="l"/>
                <a:tab pos="310515" algn="l"/>
              </a:tabLst>
            </a:pPr>
            <a:r>
              <a:rPr dirty="0" sz="900" spc="-5">
                <a:solidFill>
                  <a:srgbClr val="262626"/>
                </a:solidFill>
                <a:latin typeface="Calibri"/>
                <a:cs typeface="Calibri"/>
              </a:rPr>
              <a:t>Meat</a:t>
            </a:r>
            <a:endParaRPr sz="90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buFont typeface="Arial"/>
              <a:buChar char="●"/>
              <a:tabLst>
                <a:tab pos="309880" algn="l"/>
                <a:tab pos="310515" algn="l"/>
              </a:tabLst>
            </a:pPr>
            <a:r>
              <a:rPr dirty="0" sz="900" spc="-10">
                <a:solidFill>
                  <a:srgbClr val="262626"/>
                </a:solidFill>
                <a:latin typeface="Calibri"/>
                <a:cs typeface="Calibri"/>
              </a:rPr>
              <a:t>Ultraprocessed food</a:t>
            </a:r>
            <a:endParaRPr sz="90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buFont typeface="Arial"/>
              <a:buChar char="●"/>
              <a:tabLst>
                <a:tab pos="309880" algn="l"/>
                <a:tab pos="310515" algn="l"/>
              </a:tabLst>
            </a:pPr>
            <a:r>
              <a:rPr dirty="0" sz="900" spc="-5">
                <a:solidFill>
                  <a:srgbClr val="262626"/>
                </a:solidFill>
                <a:latin typeface="Calibri"/>
                <a:cs typeface="Calibri"/>
              </a:rPr>
              <a:t>Dietary</a:t>
            </a:r>
            <a:r>
              <a:rPr dirty="0" sz="900" spc="-10">
                <a:solidFill>
                  <a:srgbClr val="262626"/>
                </a:solidFill>
                <a:latin typeface="Calibri"/>
                <a:cs typeface="Calibri"/>
              </a:rPr>
              <a:t> fats</a:t>
            </a:r>
            <a:endParaRPr sz="90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buFont typeface="Arial"/>
              <a:buChar char="●"/>
              <a:tabLst>
                <a:tab pos="309880" algn="l"/>
                <a:tab pos="310515" algn="l"/>
              </a:tabLst>
            </a:pPr>
            <a:r>
              <a:rPr dirty="0" sz="900" spc="-10">
                <a:solidFill>
                  <a:srgbClr val="262626"/>
                </a:solidFill>
                <a:latin typeface="Calibri"/>
                <a:cs typeface="Calibri"/>
              </a:rPr>
              <a:t>Refined sugars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15919" y="1296046"/>
            <a:ext cx="6083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262626"/>
                </a:solidFill>
                <a:latin typeface="Calibri"/>
                <a:cs typeface="Calibri"/>
              </a:rPr>
              <a:t>Inconclusi</a:t>
            </a:r>
            <a:r>
              <a:rPr dirty="0" sz="900" spc="-10" b="1">
                <a:solidFill>
                  <a:srgbClr val="262626"/>
                </a:solidFill>
                <a:latin typeface="Calibri"/>
                <a:cs typeface="Calibri"/>
              </a:rPr>
              <a:t>v</a:t>
            </a:r>
            <a:r>
              <a:rPr dirty="0" sz="900" b="1">
                <a:solidFill>
                  <a:srgbClr val="262626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16285" y="1621166"/>
            <a:ext cx="1746250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9880" indent="-29781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09880" algn="l"/>
                <a:tab pos="310515" algn="l"/>
              </a:tabLst>
            </a:pPr>
            <a:r>
              <a:rPr dirty="0" sz="900" spc="-5">
                <a:solidFill>
                  <a:srgbClr val="262626"/>
                </a:solidFill>
                <a:latin typeface="Calibri"/>
                <a:cs typeface="Calibri"/>
              </a:rPr>
              <a:t>Fish</a:t>
            </a:r>
            <a:endParaRPr sz="90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buFont typeface="Arial"/>
              <a:buChar char="●"/>
              <a:tabLst>
                <a:tab pos="309880" algn="l"/>
                <a:tab pos="310515" algn="l"/>
              </a:tabLst>
            </a:pPr>
            <a:r>
              <a:rPr dirty="0" sz="900" spc="-5">
                <a:solidFill>
                  <a:srgbClr val="262626"/>
                </a:solidFill>
                <a:latin typeface="Calibri"/>
                <a:cs typeface="Calibri"/>
              </a:rPr>
              <a:t>Dietary n-3 PUfA </a:t>
            </a:r>
            <a:r>
              <a:rPr dirty="0" sz="900">
                <a:solidFill>
                  <a:srgbClr val="262626"/>
                </a:solidFill>
                <a:latin typeface="Calibri"/>
                <a:cs typeface="Calibri"/>
              </a:rPr>
              <a:t>and </a:t>
            </a:r>
            <a:r>
              <a:rPr dirty="0" sz="900" spc="-5">
                <a:solidFill>
                  <a:srgbClr val="262626"/>
                </a:solidFill>
                <a:latin typeface="Calibri"/>
                <a:cs typeface="Calibri"/>
              </a:rPr>
              <a:t>n-6</a:t>
            </a:r>
            <a:r>
              <a:rPr dirty="0" sz="900" spc="-6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900" spc="-20">
                <a:solidFill>
                  <a:srgbClr val="262626"/>
                </a:solidFill>
                <a:latin typeface="Calibri"/>
                <a:cs typeface="Calibri"/>
              </a:rPr>
              <a:t>PUFA</a:t>
            </a:r>
            <a:endParaRPr sz="90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buFont typeface="Arial"/>
              <a:buChar char="●"/>
              <a:tabLst>
                <a:tab pos="309880" algn="l"/>
                <a:tab pos="310515" algn="l"/>
              </a:tabLst>
            </a:pPr>
            <a:r>
              <a:rPr dirty="0" sz="900" spc="-5">
                <a:solidFill>
                  <a:srgbClr val="262626"/>
                </a:solidFill>
                <a:latin typeface="Calibri"/>
                <a:cs typeface="Calibri"/>
              </a:rPr>
              <a:t>Dairy</a:t>
            </a:r>
            <a:endParaRPr sz="90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buFont typeface="Arial"/>
              <a:buChar char="●"/>
              <a:tabLst>
                <a:tab pos="309880" algn="l"/>
                <a:tab pos="310515" algn="l"/>
              </a:tabLst>
            </a:pPr>
            <a:r>
              <a:rPr dirty="0" sz="900" spc="-5">
                <a:solidFill>
                  <a:srgbClr val="262626"/>
                </a:solidFill>
                <a:latin typeface="Calibri"/>
                <a:cs typeface="Calibri"/>
              </a:rPr>
              <a:t>Eggs</a:t>
            </a:r>
            <a:endParaRPr sz="90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buFont typeface="Arial"/>
              <a:buChar char="●"/>
              <a:tabLst>
                <a:tab pos="309880" algn="l"/>
                <a:tab pos="310515" algn="l"/>
              </a:tabLst>
            </a:pPr>
            <a:r>
              <a:rPr dirty="0" sz="900" spc="-10">
                <a:solidFill>
                  <a:srgbClr val="262626"/>
                </a:solidFill>
                <a:latin typeface="Calibri"/>
                <a:cs typeface="Calibri"/>
              </a:rPr>
              <a:t>Alcohol</a:t>
            </a:r>
            <a:endParaRPr sz="90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buFont typeface="Arial"/>
              <a:buChar char="●"/>
              <a:tabLst>
                <a:tab pos="309880" algn="l"/>
                <a:tab pos="310515" algn="l"/>
              </a:tabLst>
            </a:pPr>
            <a:r>
              <a:rPr dirty="0" sz="900" spc="-10">
                <a:solidFill>
                  <a:srgbClr val="262626"/>
                </a:solidFill>
                <a:latin typeface="Calibri"/>
                <a:cs typeface="Calibri"/>
              </a:rPr>
              <a:t>Carbohydrates</a:t>
            </a:r>
            <a:endParaRPr sz="900">
              <a:latin typeface="Calibri"/>
              <a:cs typeface="Calibri"/>
            </a:endParaRPr>
          </a:p>
          <a:p>
            <a:pPr marL="309880" indent="-297815">
              <a:lnSpc>
                <a:spcPct val="100000"/>
              </a:lnSpc>
              <a:buFont typeface="Arial"/>
              <a:buChar char="●"/>
              <a:tabLst>
                <a:tab pos="309880" algn="l"/>
                <a:tab pos="310515" algn="l"/>
              </a:tabLst>
            </a:pPr>
            <a:r>
              <a:rPr dirty="0" sz="900" spc="-10">
                <a:solidFill>
                  <a:srgbClr val="262626"/>
                </a:solidFill>
                <a:latin typeface="Calibri"/>
                <a:cs typeface="Calibri"/>
              </a:rPr>
              <a:t>Cholesterol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50449" y="4833454"/>
            <a:ext cx="2055495" cy="300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5" b="1">
                <a:solidFill>
                  <a:srgbClr val="262626"/>
                </a:solidFill>
                <a:latin typeface="Calibri"/>
                <a:cs typeface="Calibri"/>
              </a:rPr>
              <a:t>REFERENCES</a:t>
            </a:r>
            <a:endParaRPr sz="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C. Christensen et </a:t>
            </a:r>
            <a:r>
              <a:rPr dirty="0" sz="400">
                <a:solidFill>
                  <a:srgbClr val="262626"/>
                </a:solidFill>
                <a:latin typeface="Calibri"/>
                <a:cs typeface="Calibri"/>
              </a:rPr>
              <a:t>al. </a:t>
            </a: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Diet, Food, </a:t>
            </a:r>
            <a:r>
              <a:rPr dirty="0" sz="400">
                <a:solidFill>
                  <a:srgbClr val="262626"/>
                </a:solidFill>
                <a:latin typeface="Calibri"/>
                <a:cs typeface="Calibri"/>
              </a:rPr>
              <a:t>and </a:t>
            </a: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Nutritional Exposures </a:t>
            </a:r>
            <a:r>
              <a:rPr dirty="0" sz="400">
                <a:solidFill>
                  <a:srgbClr val="262626"/>
                </a:solidFill>
                <a:latin typeface="Calibri"/>
                <a:cs typeface="Calibri"/>
              </a:rPr>
              <a:t>and </a:t>
            </a: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Inflammatory Bowel Disease or  </a:t>
            </a:r>
            <a:r>
              <a:rPr dirty="0" sz="400" spc="-10">
                <a:solidFill>
                  <a:srgbClr val="262626"/>
                </a:solidFill>
                <a:latin typeface="Calibri"/>
                <a:cs typeface="Calibri"/>
              </a:rPr>
              <a:t>Progression </a:t>
            </a: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of Disease: </a:t>
            </a:r>
            <a:r>
              <a:rPr dirty="0" sz="400">
                <a:solidFill>
                  <a:srgbClr val="262626"/>
                </a:solidFill>
                <a:latin typeface="Calibri"/>
                <a:cs typeface="Calibri"/>
              </a:rPr>
              <a:t>an </a:t>
            </a: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Umbrella </a:t>
            </a:r>
            <a:r>
              <a:rPr dirty="0" sz="400" spc="-10">
                <a:solidFill>
                  <a:srgbClr val="262626"/>
                </a:solidFill>
                <a:latin typeface="Calibri"/>
                <a:cs typeface="Calibri"/>
              </a:rPr>
              <a:t>Review, </a:t>
            </a: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Advances in Nutrition, </a:t>
            </a:r>
            <a:r>
              <a:rPr dirty="0" u="sng" sz="400" spc="-5">
                <a:solidFill>
                  <a:srgbClr val="009FEE"/>
                </a:solidFill>
                <a:uFill>
                  <a:solidFill>
                    <a:srgbClr val="009FEE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400" spc="-10">
                <a:solidFill>
                  <a:srgbClr val="009FEE"/>
                </a:solidFill>
                <a:uFill>
                  <a:solidFill>
                    <a:srgbClr val="009FEE"/>
                  </a:solidFill>
                </a:uFill>
                <a:latin typeface="Arial"/>
                <a:cs typeface="Arial"/>
                <a:hlinkClick r:id="rId3"/>
              </a:rPr>
              <a:t>https://www.sciencedirect.com/science/article/pii/S216183132400053X?via%3Dihub</a:t>
            </a:r>
            <a:r>
              <a:rPr dirty="0" sz="400" spc="35">
                <a:solidFill>
                  <a:srgbClr val="009FEE"/>
                </a:solidFill>
                <a:latin typeface="Arial"/>
                <a:cs typeface="Arial"/>
                <a:hlinkClick r:id="rId3"/>
              </a:rPr>
              <a:t> </a:t>
            </a: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(2024)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71458" y="4833444"/>
            <a:ext cx="1976755" cy="300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 b="1">
                <a:solidFill>
                  <a:srgbClr val="262626"/>
                </a:solidFill>
                <a:latin typeface="Calibri"/>
                <a:cs typeface="Calibri"/>
              </a:rPr>
              <a:t>ACKNOWLEDGEMENTS</a:t>
            </a:r>
            <a:endParaRPr sz="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Andrea Knudsen </a:t>
            </a:r>
            <a:r>
              <a:rPr dirty="0" sz="400">
                <a:solidFill>
                  <a:srgbClr val="262626"/>
                </a:solidFill>
                <a:latin typeface="Calibri"/>
                <a:cs typeface="Calibri"/>
              </a:rPr>
              <a:t>and </a:t>
            </a: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Camilla Christensen contributed equal to this poster </a:t>
            </a:r>
            <a:r>
              <a:rPr dirty="0" sz="400">
                <a:solidFill>
                  <a:srgbClr val="262626"/>
                </a:solidFill>
                <a:latin typeface="Calibri"/>
                <a:cs typeface="Calibri"/>
              </a:rPr>
              <a:t>and </a:t>
            </a: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the</a:t>
            </a:r>
            <a:r>
              <a:rPr dirty="0" sz="400" spc="-3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400">
                <a:solidFill>
                  <a:srgbClr val="262626"/>
                </a:solidFill>
                <a:latin typeface="Calibri"/>
                <a:cs typeface="Calibri"/>
              </a:rPr>
              <a:t>article.</a:t>
            </a:r>
            <a:endParaRPr sz="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Lars </a:t>
            </a:r>
            <a:r>
              <a:rPr dirty="0" sz="400">
                <a:solidFill>
                  <a:srgbClr val="262626"/>
                </a:solidFill>
                <a:latin typeface="Calibri"/>
                <a:cs typeface="Calibri"/>
              </a:rPr>
              <a:t>T </a:t>
            </a: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Fadnes, Erik </a:t>
            </a:r>
            <a:r>
              <a:rPr dirty="0" sz="400">
                <a:solidFill>
                  <a:srgbClr val="262626"/>
                </a:solidFill>
                <a:latin typeface="Calibri"/>
                <a:cs typeface="Calibri"/>
              </a:rPr>
              <a:t>K </a:t>
            </a: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Arnesen, Jan Gunnar Hatlebakk </a:t>
            </a:r>
            <a:r>
              <a:rPr dirty="0" sz="400">
                <a:solidFill>
                  <a:srgbClr val="262626"/>
                </a:solidFill>
                <a:latin typeface="Calibri"/>
                <a:cs typeface="Calibri"/>
              </a:rPr>
              <a:t>and </a:t>
            </a: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Ida Sofie Sletten </a:t>
            </a:r>
            <a:r>
              <a:rPr dirty="0" sz="400">
                <a:solidFill>
                  <a:srgbClr val="262626"/>
                </a:solidFill>
                <a:latin typeface="Calibri"/>
                <a:cs typeface="Calibri"/>
              </a:rPr>
              <a:t>all </a:t>
            </a: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contributed to the  </a:t>
            </a:r>
            <a:r>
              <a:rPr dirty="0" sz="400">
                <a:solidFill>
                  <a:srgbClr val="262626"/>
                </a:solidFill>
                <a:latin typeface="Calibri"/>
                <a:cs typeface="Calibri"/>
              </a:rPr>
              <a:t>article as</a:t>
            </a:r>
            <a:r>
              <a:rPr dirty="0" sz="400" spc="-5">
                <a:solidFill>
                  <a:srgbClr val="262626"/>
                </a:solidFill>
                <a:latin typeface="Calibri"/>
                <a:cs typeface="Calibri"/>
              </a:rPr>
              <a:t> well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12004" y="54667"/>
            <a:ext cx="8058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Andrea</a:t>
            </a:r>
            <a:r>
              <a:rPr dirty="0" sz="9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900" spc="-10" b="1">
                <a:solidFill>
                  <a:srgbClr val="FFFFFF"/>
                </a:solidFill>
                <a:latin typeface="Calibri"/>
                <a:cs typeface="Calibri"/>
              </a:rPr>
              <a:t>Knudsen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62308" y="192843"/>
            <a:ext cx="7562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8910" marR="5080" indent="-156845">
              <a:lnSpc>
                <a:spcPct val="100000"/>
              </a:lnSpc>
              <a:spcBef>
                <a:spcPts val="100"/>
              </a:spcBef>
            </a:pP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University </a:t>
            </a:r>
            <a:r>
              <a:rPr dirty="0" sz="700" spc="-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700" spc="-10">
                <a:solidFill>
                  <a:srgbClr val="FFFFFF"/>
                </a:solidFill>
                <a:latin typeface="Calibri"/>
                <a:cs typeface="Calibri"/>
              </a:rPr>
              <a:t>Bergen  </a:t>
            </a:r>
            <a:r>
              <a:rPr dirty="0" sz="700">
                <a:solidFill>
                  <a:srgbClr val="FFFFFF"/>
                </a:solidFill>
                <a:latin typeface="Calibri"/>
                <a:cs typeface="Calibri"/>
                <a:hlinkClick r:id="rId4"/>
              </a:rPr>
              <a:t>akn019@uib.no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3174" y="3337535"/>
            <a:ext cx="887701" cy="1689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093324" y="3303699"/>
            <a:ext cx="923224" cy="17576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34825" y="4661887"/>
            <a:ext cx="130810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262626"/>
                </a:solidFill>
                <a:latin typeface="Calibri"/>
                <a:cs typeface="Calibri"/>
              </a:rPr>
              <a:t>UC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09499" y="4661887"/>
            <a:ext cx="128905" cy="132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" spc="-5" b="1">
                <a:solidFill>
                  <a:srgbClr val="262626"/>
                </a:solidFill>
                <a:latin typeface="Calibri"/>
                <a:cs typeface="Calibri"/>
              </a:rPr>
              <a:t>CD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85498" y="2370847"/>
            <a:ext cx="1163177" cy="9395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467263" y="2213763"/>
            <a:ext cx="1369549" cy="11011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116599" y="2571750"/>
            <a:ext cx="1757630" cy="17576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661112" y="3337500"/>
            <a:ext cx="1101149" cy="11011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12575" y="2437262"/>
            <a:ext cx="2624125" cy="18450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259947" y="3577475"/>
            <a:ext cx="1722301" cy="12909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872474" y="2800969"/>
            <a:ext cx="1010399" cy="10104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222773" y="3879070"/>
            <a:ext cx="1520542" cy="10136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105473" y="2899101"/>
            <a:ext cx="923225" cy="9213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6158037" y="3141675"/>
            <a:ext cx="442216" cy="13491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467250" y="3620953"/>
            <a:ext cx="817700" cy="81769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7768476" y="2321725"/>
            <a:ext cx="1209274" cy="13754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144812" y="4031487"/>
            <a:ext cx="611753" cy="8177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249462" y="3735227"/>
            <a:ext cx="1301400" cy="130137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661098" y="2497212"/>
            <a:ext cx="542088" cy="8177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832723" y="4282323"/>
            <a:ext cx="542100" cy="5421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030847" y="3879079"/>
            <a:ext cx="1791333" cy="12644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hovedoppgave</dc:title>
  <dcterms:created xsi:type="dcterms:W3CDTF">2024-11-27T14:36:19Z</dcterms:created>
  <dcterms:modified xsi:type="dcterms:W3CDTF">2024-11-27T14:36:19Z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