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3640"/>
            <a:ext cx="20103465" cy="11576685"/>
          </a:xfrm>
          <a:custGeom>
            <a:avLst/>
            <a:gdLst/>
            <a:ahLst/>
            <a:cxnLst/>
            <a:rect l="l" t="t" r="r" b="b"/>
            <a:pathLst>
              <a:path w="20103465" h="11576685">
                <a:moveTo>
                  <a:pt x="20103384" y="11576658"/>
                </a:moveTo>
                <a:lnTo>
                  <a:pt x="20103384" y="0"/>
                </a:lnTo>
                <a:lnTo>
                  <a:pt x="0" y="0"/>
                </a:lnTo>
                <a:lnTo>
                  <a:pt x="0" y="11576658"/>
                </a:lnTo>
                <a:lnTo>
                  <a:pt x="20103384" y="11576658"/>
                </a:lnTo>
                <a:close/>
              </a:path>
            </a:pathLst>
          </a:custGeom>
          <a:solidFill>
            <a:srgbClr val="FDF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20104100" cy="2630805"/>
          </a:xfrm>
          <a:custGeom>
            <a:avLst/>
            <a:gdLst/>
            <a:ahLst/>
            <a:cxnLst/>
            <a:rect l="l" t="t" r="r" b="b"/>
            <a:pathLst>
              <a:path w="20104100" h="2630805">
                <a:moveTo>
                  <a:pt x="0" y="2630208"/>
                </a:moveTo>
                <a:lnTo>
                  <a:pt x="20103802" y="2630208"/>
                </a:lnTo>
                <a:lnTo>
                  <a:pt x="20103802" y="0"/>
                </a:lnTo>
                <a:lnTo>
                  <a:pt x="0" y="0"/>
                </a:lnTo>
                <a:lnTo>
                  <a:pt x="0" y="2630208"/>
                </a:lnTo>
                <a:close/>
              </a:path>
            </a:pathLst>
          </a:custGeom>
          <a:solidFill>
            <a:srgbClr val="761A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553953" y="13358097"/>
            <a:ext cx="3683772" cy="16985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557640" y="13039466"/>
            <a:ext cx="809746" cy="81152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685" y="502487"/>
            <a:ext cx="19018728" cy="1792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go030@uib.no" TargetMode="Externa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685" y="502487"/>
            <a:ext cx="15991205" cy="179260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5"/>
              </a:spcBef>
            </a:pPr>
            <a:r>
              <a:rPr dirty="0" spc="-20"/>
              <a:t>Transfusjonsassosiert </a:t>
            </a:r>
            <a:r>
              <a:rPr dirty="0" spc="-10"/>
              <a:t>overbelastning </a:t>
            </a:r>
            <a:r>
              <a:rPr dirty="0" spc="-30"/>
              <a:t>av </a:t>
            </a:r>
            <a:r>
              <a:rPr dirty="0" spc="-10"/>
              <a:t>kretsløpet </a:t>
            </a:r>
            <a:r>
              <a:rPr dirty="0" spc="-75"/>
              <a:t>(TACO) </a:t>
            </a:r>
            <a:r>
              <a:rPr dirty="0" spc="-15"/>
              <a:t>ved  Haukeland </a:t>
            </a:r>
            <a:r>
              <a:rPr dirty="0" spc="-20"/>
              <a:t>universitetssykehus </a:t>
            </a:r>
            <a:r>
              <a:rPr dirty="0"/>
              <a:t>- </a:t>
            </a:r>
            <a:r>
              <a:rPr dirty="0" spc="-25"/>
              <a:t>karakteristika </a:t>
            </a:r>
            <a:r>
              <a:rPr dirty="0"/>
              <a:t>og</a:t>
            </a:r>
            <a:r>
              <a:rPr dirty="0" spc="85"/>
              <a:t> </a:t>
            </a:r>
            <a:r>
              <a:rPr dirty="0" spc="-5"/>
              <a:t>underdiagnostikk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sz="2150"/>
              <a:t>En </a:t>
            </a:r>
            <a:r>
              <a:rPr dirty="0" sz="2150" spc="-15"/>
              <a:t>retrospektiv, </a:t>
            </a:r>
            <a:r>
              <a:rPr dirty="0" sz="2150"/>
              <a:t>deskriptiv </a:t>
            </a:r>
            <a:r>
              <a:rPr dirty="0" sz="2150" spc="-5"/>
              <a:t>studie </a:t>
            </a:r>
            <a:r>
              <a:rPr dirty="0" sz="2150"/>
              <a:t>basert på periodene 2002-2011 og</a:t>
            </a:r>
            <a:r>
              <a:rPr dirty="0" sz="2150" spc="20"/>
              <a:t> </a:t>
            </a:r>
            <a:r>
              <a:rPr dirty="0" sz="2150"/>
              <a:t>2019-2021</a:t>
            </a:r>
            <a:endParaRPr sz="2150"/>
          </a:p>
        </p:txBody>
      </p:sp>
      <p:sp>
        <p:nvSpPr>
          <p:cNvPr id="3" name="object 3"/>
          <p:cNvSpPr txBox="1"/>
          <p:nvPr/>
        </p:nvSpPr>
        <p:spPr>
          <a:xfrm>
            <a:off x="17526438" y="1219860"/>
            <a:ext cx="2044700" cy="8597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r" marL="144145" marR="5080" indent="-132080">
              <a:lnSpc>
                <a:spcPct val="100099"/>
              </a:lnSpc>
              <a:spcBef>
                <a:spcPts val="114"/>
              </a:spcBef>
            </a:pP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Marie</a:t>
            </a:r>
            <a:r>
              <a:rPr dirty="0" sz="205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10" b="1">
                <a:solidFill>
                  <a:srgbClr val="FFFFFF"/>
                </a:solidFill>
                <a:latin typeface="Calibri"/>
                <a:cs typeface="Calibri"/>
              </a:rPr>
              <a:t>Lømo</a:t>
            </a:r>
            <a:r>
              <a:rPr dirty="0" sz="2050" spc="-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Godal </a:t>
            </a:r>
            <a:r>
              <a:rPr dirty="0" sz="205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Universitetet</a:t>
            </a:r>
            <a:r>
              <a:rPr dirty="0" sz="1700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7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m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g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o030@uib.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no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2685" y="2767901"/>
            <a:ext cx="4912995" cy="5407660"/>
          </a:xfrm>
          <a:prstGeom prst="rect">
            <a:avLst/>
          </a:prstGeom>
        </p:spPr>
        <p:txBody>
          <a:bodyPr wrap="square" lIns="0" tIns="164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2050" spc="5" b="1">
                <a:solidFill>
                  <a:srgbClr val="252525"/>
                </a:solidFill>
                <a:latin typeface="Calibri"/>
                <a:cs typeface="Calibri"/>
              </a:rPr>
              <a:t>Bakgrunn</a:t>
            </a:r>
            <a:endParaRPr sz="2050">
              <a:latin typeface="Calibri"/>
              <a:cs typeface="Calibri"/>
            </a:endParaRPr>
          </a:p>
          <a:p>
            <a:pPr algn="just" marL="12700" marR="238125">
              <a:lnSpc>
                <a:spcPts val="2030"/>
              </a:lnSpc>
              <a:spcBef>
                <a:spcPts val="1030"/>
              </a:spcBef>
            </a:pP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Transfusjonsreaksjonen </a:t>
            </a:r>
            <a:r>
              <a:rPr dirty="0" sz="1700" spc="-50">
                <a:solidFill>
                  <a:srgbClr val="252525"/>
                </a:solidFill>
                <a:latin typeface="Calibri"/>
                <a:cs typeface="Calibri"/>
              </a:rPr>
              <a:t>TACO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er en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vanligste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 mest alvorlige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formene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transfusjonsreaksjon,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men  den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er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fortsatt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underrapportert.</a:t>
            </a:r>
            <a:endParaRPr sz="1700">
              <a:latin typeface="Calibri"/>
              <a:cs typeface="Calibri"/>
            </a:endParaRPr>
          </a:p>
          <a:p>
            <a:pPr marL="12700" marR="59055">
              <a:lnSpc>
                <a:spcPts val="2030"/>
              </a:lnSpc>
              <a:spcBef>
                <a:spcPts val="935"/>
              </a:spcBef>
            </a:pP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Formålet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med studien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var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å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undersøke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omfanget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udiagnostiserte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TACO-tilfeller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periodene 2009-2011 og  2019-2021 ved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Haukeland universitetssykehus, samt  vurdere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insidensraten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50">
                <a:solidFill>
                  <a:srgbClr val="252525"/>
                </a:solidFill>
                <a:latin typeface="Calibri"/>
                <a:cs typeface="Calibri"/>
              </a:rPr>
              <a:t>TACO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pasientens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generelle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karakteristika.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Materiale </a:t>
            </a:r>
            <a:r>
              <a:rPr dirty="0" sz="2050" spc="5" b="1">
                <a:solidFill>
                  <a:srgbClr val="252525"/>
                </a:solidFill>
                <a:latin typeface="Calibri"/>
                <a:cs typeface="Calibri"/>
              </a:rPr>
              <a:t>og</a:t>
            </a:r>
            <a:r>
              <a:rPr dirty="0" sz="2050" spc="-1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metode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ts val="2030"/>
              </a:lnSpc>
              <a:spcBef>
                <a:spcPts val="1035"/>
              </a:spcBef>
            </a:pP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Udiagnostiserte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TACO-tilfeller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ble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identifisert gjennom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søk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etter nøkkelord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(basert på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2018-kriteriene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40">
                <a:solidFill>
                  <a:srgbClr val="252525"/>
                </a:solidFill>
                <a:latin typeface="Calibri"/>
                <a:cs typeface="Calibri"/>
              </a:rPr>
              <a:t>TACO) 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kliniske transfusjonsreaksjonsrapporter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 hemovigilansrapporter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Avdeling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immunologi og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transfusjonsmedisin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(AIT),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samt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gjennomgang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DIPS,  Meona og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Prosang.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Det ble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ekstrahert informasjon om 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TACO-tilfellenes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generelle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karakteristika, komorbiditeter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antall/type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transfunderte</a:t>
            </a:r>
            <a:r>
              <a:rPr dirty="0" sz="1700" spc="-3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blodprodukter.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85097" y="2762892"/>
            <a:ext cx="4712970" cy="8442325"/>
          </a:xfrm>
          <a:prstGeom prst="rect">
            <a:avLst/>
          </a:prstGeom>
        </p:spPr>
        <p:txBody>
          <a:bodyPr wrap="square" lIns="0" tIns="164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Diskusjon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dirty="0" sz="1700" spc="-10" b="1" i="1">
                <a:solidFill>
                  <a:srgbClr val="252525"/>
                </a:solidFill>
                <a:latin typeface="Calibri"/>
                <a:cs typeface="Calibri"/>
              </a:rPr>
              <a:t>Underdiagnostikk</a:t>
            </a:r>
            <a:endParaRPr sz="1700">
              <a:latin typeface="Calibri"/>
              <a:cs typeface="Calibri"/>
            </a:endParaRPr>
          </a:p>
          <a:p>
            <a:pPr marL="12700" marR="53340">
              <a:lnSpc>
                <a:spcPts val="2030"/>
              </a:lnSpc>
              <a:spcBef>
                <a:spcPts val="1005"/>
              </a:spcBef>
            </a:pP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Resultatene våre indikerer at </a:t>
            </a:r>
            <a:r>
              <a:rPr dirty="0" sz="1700" spc="-50">
                <a:solidFill>
                  <a:srgbClr val="252525"/>
                </a:solidFill>
                <a:latin typeface="Calibri"/>
                <a:cs typeface="Calibri"/>
              </a:rPr>
              <a:t>TACO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er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underdiagnostisert, men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hovedsakelig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lenger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tilbake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 tid.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Dette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skyldes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trolig et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økt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fokus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på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dokumentasjon, innrapportering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selve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diagnosen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nyere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tid.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Hypotesen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støttes av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signifikant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økt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insidensrate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50">
                <a:solidFill>
                  <a:srgbClr val="252525"/>
                </a:solidFill>
                <a:latin typeface="Calibri"/>
                <a:cs typeface="Calibri"/>
              </a:rPr>
              <a:t>TACO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første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periode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til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andre  periode,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til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tross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et stabilt antall transfunderte 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blodprodukter.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Det var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noe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strengere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TACO-kriterier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tidligere, der lungeødem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kun kunne bekreftes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ved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røntgen thorax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ikke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auskultasjon, men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til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tross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 dette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hadde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majoriteten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 udiagnostiserte  tilfellene positive funn på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røntgen thorax uten at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diagnosen ble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mistenkt.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dirty="0" sz="1700" spc="-15" b="1" i="1">
                <a:solidFill>
                  <a:srgbClr val="252525"/>
                </a:solidFill>
                <a:latin typeface="Calibri"/>
                <a:cs typeface="Calibri"/>
              </a:rPr>
              <a:t>Karakteristika </a:t>
            </a:r>
            <a:r>
              <a:rPr dirty="0" sz="1700" spc="-10" b="1" i="1">
                <a:solidFill>
                  <a:srgbClr val="252525"/>
                </a:solidFill>
                <a:latin typeface="Calibri"/>
                <a:cs typeface="Calibri"/>
              </a:rPr>
              <a:t>og veien</a:t>
            </a:r>
            <a:r>
              <a:rPr dirty="0" sz="1700" spc="-5" b="1" i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700" spc="-10" b="1" i="1">
                <a:solidFill>
                  <a:srgbClr val="252525"/>
                </a:solidFill>
                <a:latin typeface="Calibri"/>
                <a:cs typeface="Calibri"/>
              </a:rPr>
              <a:t>videre</a:t>
            </a:r>
            <a:endParaRPr sz="1700">
              <a:latin typeface="Calibri"/>
              <a:cs typeface="Calibri"/>
            </a:endParaRPr>
          </a:p>
          <a:p>
            <a:pPr marL="12700" marR="5080">
              <a:lnSpc>
                <a:spcPct val="99500"/>
              </a:lnSpc>
              <a:spcBef>
                <a:spcPts val="935"/>
              </a:spcBef>
            </a:pP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Vi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presenterer kasuistikker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nyere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tid,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som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tyder på 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fortsatt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manglende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kunnskap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rundt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diagnosen.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Det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er 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fortsatt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et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behov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videre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forskning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på </a:t>
            </a:r>
            <a:r>
              <a:rPr dirty="0" sz="1700" spc="-50">
                <a:solidFill>
                  <a:srgbClr val="252525"/>
                </a:solidFill>
                <a:latin typeface="Calibri"/>
                <a:cs typeface="Calibri"/>
              </a:rPr>
              <a:t>TACO,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samt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å  </a:t>
            </a:r>
            <a:r>
              <a:rPr dirty="0" sz="1700" spc="-30">
                <a:solidFill>
                  <a:srgbClr val="252525"/>
                </a:solidFill>
                <a:latin typeface="Calibri"/>
                <a:cs typeface="Calibri"/>
              </a:rPr>
              <a:t>øke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kunnskapen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blant klinikerne om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diagnosen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hvordan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forhindre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behandle den.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Pasientenes  karakteristika stemmer overens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litteraturen,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bl.a.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at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kvinner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har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økt risiko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50">
                <a:solidFill>
                  <a:srgbClr val="252525"/>
                </a:solidFill>
                <a:latin typeface="Calibri"/>
                <a:cs typeface="Calibri"/>
              </a:rPr>
              <a:t>TACO,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motsetning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til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andre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transfusjonsreaksjoner.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Det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bør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forskes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videre  på om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nøyere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vurdering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bl.a.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transfusjonens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hastighet og volum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kan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endre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kjønnsfordelingen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 redusere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antall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TACO-tilfeller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generelt.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tillegg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bør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ytterligere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spesifisering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kriteriene,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samt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bruk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diagnostiske verktøy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som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røntgen thorax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NT-  </a:t>
            </a:r>
            <a:r>
              <a:rPr dirty="0" sz="1700" spc="-45">
                <a:solidFill>
                  <a:srgbClr val="252525"/>
                </a:solidFill>
                <a:latin typeface="Calibri"/>
                <a:cs typeface="Calibri"/>
              </a:rPr>
              <a:t>proBNP,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vurderes.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2685" y="8205336"/>
            <a:ext cx="4904740" cy="4735195"/>
          </a:xfrm>
          <a:prstGeom prst="rect">
            <a:avLst/>
          </a:prstGeom>
        </p:spPr>
        <p:txBody>
          <a:bodyPr wrap="square" lIns="0" tIns="164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2050" spc="-10" b="1">
                <a:solidFill>
                  <a:srgbClr val="252525"/>
                </a:solidFill>
                <a:latin typeface="Calibri"/>
                <a:cs typeface="Calibri"/>
              </a:rPr>
              <a:t>Resultater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99500"/>
              </a:lnSpc>
              <a:spcBef>
                <a:spcPts val="965"/>
              </a:spcBef>
            </a:pP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208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hendelsene som oppfylte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et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nøkkelord,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identifiserte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vi 8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udiagnostiserte </a:t>
            </a:r>
            <a:r>
              <a:rPr dirty="0" sz="1700" spc="-30">
                <a:solidFill>
                  <a:srgbClr val="252525"/>
                </a:solidFill>
                <a:latin typeface="Calibri"/>
                <a:cs typeface="Calibri"/>
              </a:rPr>
              <a:t>TACO-tilfeller.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Vi  verifiserte videre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24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kjente </a:t>
            </a:r>
            <a:r>
              <a:rPr dirty="0" sz="1700" spc="-50">
                <a:solidFill>
                  <a:srgbClr val="252525"/>
                </a:solidFill>
                <a:latin typeface="Calibri"/>
                <a:cs typeface="Calibri"/>
              </a:rPr>
              <a:t>TACO </a:t>
            </a:r>
            <a:r>
              <a:rPr dirty="0" sz="1700" spc="-30">
                <a:solidFill>
                  <a:srgbClr val="252525"/>
                </a:solidFill>
                <a:latin typeface="Calibri"/>
                <a:cs typeface="Calibri"/>
              </a:rPr>
              <a:t>tilfeller.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fleste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udiagnostiserte tilfellene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var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den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første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perioden,  mens de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fleste kjente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tilfellene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var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den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siste.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Vi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fant 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signifikant økning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gjennomsnittlig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antall  innrapporterte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transfusjonsreaksjoner,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antall kasus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med  oppfylt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nøkkelord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insidensrater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50">
                <a:solidFill>
                  <a:srgbClr val="252525"/>
                </a:solidFill>
                <a:latin typeface="Calibri"/>
                <a:cs typeface="Calibri"/>
              </a:rPr>
              <a:t>TACO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som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økte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fra  </a:t>
            </a:r>
            <a:r>
              <a:rPr dirty="0" sz="1700" spc="-50">
                <a:solidFill>
                  <a:srgbClr val="252525"/>
                </a:solidFill>
                <a:latin typeface="Calibri"/>
                <a:cs typeface="Calibri"/>
              </a:rPr>
              <a:t>hhv.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4,0/100.000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transfusjoner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den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første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perioden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til  31,3/100.000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transfusjoner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den andre.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Majoriteten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av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pasientene var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eldre,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kvinner,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transfundert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flere  blodprodukter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de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hadde minst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kjent komorbiditet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med økt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risiko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45">
                <a:solidFill>
                  <a:srgbClr val="252525"/>
                </a:solidFill>
                <a:latin typeface="Calibri"/>
                <a:cs typeface="Calibri"/>
              </a:rPr>
              <a:t>TACO.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Ikke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alle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pasientene var utredet  tilstrekkelig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å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vurdere nøyaktig antall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oppfylte 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kriterier,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men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vi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så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større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andel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oppfylte kriterier  blant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pasienter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målt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NT-proBNP og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røntgen</a:t>
            </a:r>
            <a:r>
              <a:rPr dirty="0" sz="1700" spc="-4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thorax.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921160" y="12684707"/>
            <a:ext cx="4171315" cy="5435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b="1">
                <a:solidFill>
                  <a:srgbClr val="252525"/>
                </a:solidFill>
                <a:latin typeface="Calibri"/>
                <a:cs typeface="Calibri"/>
              </a:rPr>
              <a:t>Kilder</a:t>
            </a:r>
            <a:endParaRPr sz="1300">
              <a:latin typeface="Calibri"/>
              <a:cs typeface="Calibri"/>
            </a:endParaRPr>
          </a:p>
          <a:p>
            <a:pPr marL="12700" marR="5080">
              <a:lnSpc>
                <a:spcPct val="103299"/>
              </a:lnSpc>
              <a:spcBef>
                <a:spcPts val="20"/>
              </a:spcBef>
            </a:pPr>
            <a:r>
              <a:rPr dirty="0" sz="1000" spc="10">
                <a:solidFill>
                  <a:srgbClr val="252525"/>
                </a:solidFill>
                <a:latin typeface="Calibri"/>
                <a:cs typeface="Calibri"/>
              </a:rPr>
              <a:t>Viser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til hovedoppgaven Tranfusjonsassosiert </a:t>
            </a:r>
            <a:r>
              <a:rPr dirty="0" sz="1000" spc="10">
                <a:solidFill>
                  <a:srgbClr val="252525"/>
                </a:solidFill>
                <a:latin typeface="Calibri"/>
                <a:cs typeface="Calibri"/>
              </a:rPr>
              <a:t>overbelastning </a:t>
            </a:r>
            <a:r>
              <a:rPr dirty="0" sz="100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kretsløpet </a:t>
            </a:r>
            <a:r>
              <a:rPr dirty="0" sz="1000" spc="10">
                <a:solidFill>
                  <a:srgbClr val="252525"/>
                </a:solidFill>
                <a:latin typeface="Calibri"/>
                <a:cs typeface="Calibri"/>
              </a:rPr>
              <a:t>ved  Haukeland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universitetssykehus </a:t>
            </a:r>
            <a:r>
              <a:rPr dirty="0" sz="1000">
                <a:solidFill>
                  <a:srgbClr val="252525"/>
                </a:solidFill>
                <a:latin typeface="Calibri"/>
                <a:cs typeface="Calibri"/>
              </a:rPr>
              <a:t>for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000" spc="-5">
                <a:solidFill>
                  <a:srgbClr val="252525"/>
                </a:solidFill>
                <a:latin typeface="Calibri"/>
                <a:cs typeface="Calibri"/>
              </a:rPr>
              <a:t>kilder.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947224" y="13391286"/>
            <a:ext cx="3603625" cy="3860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-20" b="1">
                <a:solidFill>
                  <a:srgbClr val="252525"/>
                </a:solidFill>
                <a:latin typeface="Calibri"/>
                <a:cs typeface="Calibri"/>
              </a:rPr>
              <a:t>Takk</a:t>
            </a:r>
            <a:r>
              <a:rPr dirty="0" sz="1300" spc="1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252525"/>
                </a:solidFill>
                <a:latin typeface="Calibri"/>
                <a:cs typeface="Calibri"/>
              </a:rPr>
              <a:t>til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1000" spc="10">
                <a:solidFill>
                  <a:srgbClr val="252525"/>
                </a:solidFill>
                <a:latin typeface="Calibri"/>
                <a:cs typeface="Calibri"/>
              </a:rPr>
              <a:t>Hovedveileder Bjarte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S. Erikstein </a:t>
            </a:r>
            <a:r>
              <a:rPr dirty="0" sz="1000" spc="15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biveileder </a:t>
            </a:r>
            <a:r>
              <a:rPr dirty="0" sz="1000" spc="10">
                <a:solidFill>
                  <a:srgbClr val="252525"/>
                </a:solidFill>
                <a:latin typeface="Calibri"/>
                <a:cs typeface="Calibri"/>
              </a:rPr>
              <a:t>Einar K. </a:t>
            </a:r>
            <a:r>
              <a:rPr dirty="0" sz="1000">
                <a:solidFill>
                  <a:srgbClr val="252525"/>
                </a:solidFill>
                <a:latin typeface="Calibri"/>
                <a:cs typeface="Calibri"/>
              </a:rPr>
              <a:t>Kristoffersen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924687" y="3014063"/>
            <a:ext cx="7474584" cy="4403725"/>
          </a:xfrm>
          <a:custGeom>
            <a:avLst/>
            <a:gdLst/>
            <a:ahLst/>
            <a:cxnLst/>
            <a:rect l="l" t="t" r="r" b="b"/>
            <a:pathLst>
              <a:path w="7474584" h="4403725">
                <a:moveTo>
                  <a:pt x="0" y="4403243"/>
                </a:moveTo>
                <a:lnTo>
                  <a:pt x="7474430" y="4403243"/>
                </a:lnTo>
                <a:lnTo>
                  <a:pt x="7474430" y="0"/>
                </a:lnTo>
                <a:lnTo>
                  <a:pt x="0" y="0"/>
                </a:lnTo>
                <a:lnTo>
                  <a:pt x="0" y="44032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619505" y="3203184"/>
            <a:ext cx="6592546" cy="34247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619505" y="3196726"/>
            <a:ext cx="6592570" cy="13335"/>
          </a:xfrm>
          <a:custGeom>
            <a:avLst/>
            <a:gdLst/>
            <a:ahLst/>
            <a:cxnLst/>
            <a:rect l="l" t="t" r="r" b="b"/>
            <a:pathLst>
              <a:path w="6592569" h="13335">
                <a:moveTo>
                  <a:pt x="0" y="12848"/>
                </a:moveTo>
                <a:lnTo>
                  <a:pt x="6592546" y="12847"/>
                </a:lnTo>
                <a:lnTo>
                  <a:pt x="6592546" y="0"/>
                </a:lnTo>
                <a:lnTo>
                  <a:pt x="0" y="0"/>
                </a:lnTo>
                <a:lnTo>
                  <a:pt x="0" y="1284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6613081" y="3577025"/>
          <a:ext cx="6612255" cy="3057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"/>
                <a:gridCol w="203835"/>
                <a:gridCol w="304799"/>
                <a:gridCol w="201930"/>
                <a:gridCol w="304800"/>
                <a:gridCol w="203834"/>
                <a:gridCol w="304800"/>
                <a:gridCol w="203835"/>
                <a:gridCol w="810260"/>
                <a:gridCol w="203835"/>
                <a:gridCol w="812164"/>
                <a:gridCol w="201929"/>
                <a:gridCol w="304800"/>
                <a:gridCol w="203835"/>
                <a:gridCol w="304800"/>
                <a:gridCol w="203835"/>
                <a:gridCol w="304800"/>
                <a:gridCol w="201929"/>
                <a:gridCol w="304800"/>
                <a:gridCol w="203835"/>
                <a:gridCol w="304800"/>
                <a:gridCol w="203835"/>
                <a:gridCol w="152400"/>
              </a:tblGrid>
              <a:tr h="380298">
                <a:tc grid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0298">
                <a:tc grid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382354">
                <a:tc grid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380298">
                <a:tc grid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380298">
                <a:tc grid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380298">
                <a:tc gridSpan="1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380298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3803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object 13"/>
          <p:cNvSpPr txBox="1"/>
          <p:nvPr/>
        </p:nvSpPr>
        <p:spPr>
          <a:xfrm>
            <a:off x="6385991" y="6505868"/>
            <a:ext cx="104139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85991" y="6124747"/>
            <a:ext cx="104139" cy="21145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85991" y="5744791"/>
            <a:ext cx="104139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85991" y="5364150"/>
            <a:ext cx="104139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85991" y="4983508"/>
            <a:ext cx="104139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85991" y="4602695"/>
            <a:ext cx="104139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85991" y="4222054"/>
            <a:ext cx="104139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85991" y="3840831"/>
            <a:ext cx="104139" cy="21145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85991" y="3460943"/>
            <a:ext cx="104139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8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385991" y="3080301"/>
            <a:ext cx="104139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160210" y="4000655"/>
            <a:ext cx="196215" cy="183261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380"/>
              </a:lnSpc>
            </a:pPr>
            <a:r>
              <a:rPr dirty="0" sz="1350" spc="-5">
                <a:solidFill>
                  <a:srgbClr val="585858"/>
                </a:solidFill>
                <a:latin typeface="Calibri"/>
                <a:cs typeface="Calibri"/>
              </a:rPr>
              <a:t>Totalt antall</a:t>
            </a:r>
            <a:r>
              <a:rPr dirty="0" sz="1350" spc="-10">
                <a:solidFill>
                  <a:srgbClr val="585858"/>
                </a:solidFill>
                <a:latin typeface="Calibri"/>
                <a:cs typeface="Calibri"/>
              </a:rPr>
              <a:t> TACO-tilfeller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340104" y="7127457"/>
            <a:ext cx="84455" cy="84455"/>
          </a:xfrm>
          <a:custGeom>
            <a:avLst/>
            <a:gdLst/>
            <a:ahLst/>
            <a:cxnLst/>
            <a:rect l="l" t="t" r="r" b="b"/>
            <a:pathLst>
              <a:path w="84454" h="84454">
                <a:moveTo>
                  <a:pt x="0" y="84282"/>
                </a:moveTo>
                <a:lnTo>
                  <a:pt x="84282" y="84282"/>
                </a:lnTo>
                <a:lnTo>
                  <a:pt x="84282" y="0"/>
                </a:lnTo>
                <a:lnTo>
                  <a:pt x="0" y="0"/>
                </a:lnTo>
                <a:lnTo>
                  <a:pt x="0" y="84282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0295050" y="7169598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 h="0">
                <a:moveTo>
                  <a:pt x="0" y="0"/>
                </a:moveTo>
                <a:lnTo>
                  <a:pt x="86338" y="0"/>
                </a:lnTo>
              </a:path>
            </a:pathLst>
          </a:custGeom>
          <a:ln w="84282">
            <a:solidFill>
              <a:srgbClr val="FFC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6704621" y="6706501"/>
            <a:ext cx="6423660" cy="55245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19430" algn="l"/>
                <a:tab pos="1026794" algn="l"/>
                <a:tab pos="1533525" algn="l"/>
                <a:tab pos="2040889" algn="l"/>
                <a:tab pos="2547620" algn="l"/>
                <a:tab pos="3054985" algn="l"/>
                <a:tab pos="3562350" algn="l"/>
                <a:tab pos="4069079" algn="l"/>
                <a:tab pos="4576445" algn="l"/>
                <a:tab pos="5083175" algn="l"/>
                <a:tab pos="5590540" algn="l"/>
                <a:tab pos="6097905" algn="l"/>
              </a:tabLst>
            </a:pP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200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200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200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4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200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200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6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200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200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8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200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9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201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201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201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9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202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2021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Calibri"/>
              <a:cs typeface="Calibri"/>
            </a:endParaRPr>
          </a:p>
          <a:p>
            <a:pPr marL="1755775">
              <a:lnSpc>
                <a:spcPct val="100000"/>
              </a:lnSpc>
              <a:tabLst>
                <a:tab pos="3712210" algn="l"/>
              </a:tabLst>
            </a:pP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TACO 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diagnostisert</a:t>
            </a:r>
            <a:r>
              <a:rPr dirty="0" sz="12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alibri"/>
                <a:cs typeface="Calibri"/>
              </a:rPr>
              <a:t>av</a:t>
            </a:r>
            <a:r>
              <a:rPr dirty="0" sz="12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AIT	Nye</a:t>
            </a:r>
            <a:r>
              <a:rPr dirty="0" sz="120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585858"/>
                </a:solidFill>
                <a:latin typeface="Calibri"/>
                <a:cs typeface="Calibri"/>
              </a:rPr>
              <a:t>TACO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924687" y="3014063"/>
            <a:ext cx="7474584" cy="4403725"/>
          </a:xfrm>
          <a:custGeom>
            <a:avLst/>
            <a:gdLst/>
            <a:ahLst/>
            <a:cxnLst/>
            <a:rect l="l" t="t" r="r" b="b"/>
            <a:pathLst>
              <a:path w="7474584" h="4403725">
                <a:moveTo>
                  <a:pt x="0" y="4403243"/>
                </a:moveTo>
                <a:lnTo>
                  <a:pt x="7474430" y="4403243"/>
                </a:lnTo>
                <a:lnTo>
                  <a:pt x="7474430" y="0"/>
                </a:lnTo>
                <a:lnTo>
                  <a:pt x="0" y="0"/>
                </a:lnTo>
                <a:lnTo>
                  <a:pt x="0" y="4403243"/>
                </a:lnTo>
                <a:close/>
              </a:path>
            </a:pathLst>
          </a:custGeom>
          <a:ln w="1284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5969265" y="7423753"/>
            <a:ext cx="7364730" cy="5410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2499"/>
              </a:lnSpc>
              <a:spcBef>
                <a:spcPts val="95"/>
              </a:spcBef>
            </a:pP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Det stablede søylediagrammet illustrerer det totale antallet </a:t>
            </a:r>
            <a:r>
              <a:rPr dirty="0" sz="1100" spc="-5">
                <a:solidFill>
                  <a:srgbClr val="252525"/>
                </a:solidFill>
                <a:latin typeface="Calibri"/>
                <a:cs typeface="Calibri"/>
              </a:rPr>
              <a:t>TACO-tilfeller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periodene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2002-2011 (hvit bakgrunn)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2019-2021  (grå bakgrunn), bestående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summen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antall tilfeller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100" spc="-15">
                <a:solidFill>
                  <a:srgbClr val="252525"/>
                </a:solidFill>
                <a:latin typeface="Calibri"/>
                <a:cs typeface="Calibri"/>
              </a:rPr>
              <a:t>TACO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diagnostisert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av Avdeling for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immunologi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og  transfusjonsmedisin (AIT)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(gul) og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nye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tilfeller oppdaget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som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del av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arbeidet </a:t>
            </a:r>
            <a:r>
              <a:rPr dirty="0" sz="1100" spc="15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hovedoppgaven</a:t>
            </a:r>
            <a:r>
              <a:rPr dirty="0" sz="1100" spc="-4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(oransje).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893878" y="13011532"/>
            <a:ext cx="7268209" cy="112268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44780" indent="-132715">
              <a:lnSpc>
                <a:spcPct val="100000"/>
              </a:lnSpc>
              <a:spcBef>
                <a:spcPts val="555"/>
              </a:spcBef>
              <a:buAutoNum type="alphaUcParenR"/>
              <a:tabLst>
                <a:tab pos="145415" algn="l"/>
              </a:tabLst>
            </a:pP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Sektordiagrammet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illustrerer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andelen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TACO-tilfeller fordelt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på kvinner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(gul)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og menn</a:t>
            </a:r>
            <a:r>
              <a:rPr dirty="0" sz="950" spc="6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(oransje).</a:t>
            </a:r>
            <a:endParaRPr sz="950">
              <a:latin typeface="Calibri"/>
              <a:cs typeface="Calibri"/>
            </a:endParaRPr>
          </a:p>
          <a:p>
            <a:pPr marL="140335" indent="-128270">
              <a:lnSpc>
                <a:spcPct val="100000"/>
              </a:lnSpc>
              <a:spcBef>
                <a:spcPts val="455"/>
              </a:spcBef>
              <a:buAutoNum type="alphaUcParenR"/>
              <a:tabLst>
                <a:tab pos="140970" algn="l"/>
              </a:tabLst>
            </a:pP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Histogrammet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illustrerer antall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TACO-tilfeller fordelt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på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ulike</a:t>
            </a:r>
            <a:r>
              <a:rPr dirty="0" sz="950" spc="7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aldersgrupper.</a:t>
            </a:r>
            <a:endParaRPr sz="950">
              <a:latin typeface="Calibri"/>
              <a:cs typeface="Calibri"/>
            </a:endParaRPr>
          </a:p>
          <a:p>
            <a:pPr marL="12700" marR="5080">
              <a:lnSpc>
                <a:spcPts val="1130"/>
              </a:lnSpc>
              <a:spcBef>
                <a:spcPts val="505"/>
              </a:spcBef>
              <a:buAutoNum type="alphaUcParenR"/>
              <a:tabLst>
                <a:tab pos="113664" algn="l"/>
              </a:tabLst>
            </a:pP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Søylediagrammet illustrerer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type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og antall blodprodukt som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har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ført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til en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TACO-reaksjon.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Søylene representerer tilfeller der det har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forekommet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en 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reaksjon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etter </a:t>
            </a:r>
            <a:r>
              <a:rPr dirty="0" sz="950" spc="-35">
                <a:solidFill>
                  <a:srgbClr val="252525"/>
                </a:solidFill>
                <a:latin typeface="Calibri"/>
                <a:cs typeface="Calibri"/>
              </a:rPr>
              <a:t>hhv.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1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enhet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erytrocyttkonsentrat,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1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enhet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trombocyttkonsentrat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eller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etter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transfusjon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flere </a:t>
            </a:r>
            <a:r>
              <a:rPr dirty="0" sz="950" spc="-20">
                <a:solidFill>
                  <a:srgbClr val="252525"/>
                </a:solidFill>
                <a:latin typeface="Calibri"/>
                <a:cs typeface="Calibri"/>
              </a:rPr>
              <a:t>blodprodukter.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Det var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ingen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funn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av 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tilfeller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950" spc="-20">
                <a:solidFill>
                  <a:srgbClr val="252525"/>
                </a:solidFill>
                <a:latin typeface="Calibri"/>
                <a:cs typeface="Calibri"/>
              </a:rPr>
              <a:t>TACO-reaksjon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etter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transfusjon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1</a:t>
            </a:r>
            <a:r>
              <a:rPr dirty="0" sz="950" spc="5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plasmaprodukt.</a:t>
            </a:r>
            <a:endParaRPr sz="950">
              <a:latin typeface="Calibri"/>
              <a:cs typeface="Calibri"/>
            </a:endParaRPr>
          </a:p>
          <a:p>
            <a:pPr marL="123189" indent="-111125">
              <a:lnSpc>
                <a:spcPct val="100000"/>
              </a:lnSpc>
              <a:spcBef>
                <a:spcPts val="415"/>
              </a:spcBef>
              <a:buAutoNum type="alphaUcParenR"/>
              <a:tabLst>
                <a:tab pos="123825" algn="l"/>
              </a:tabLst>
            </a:pP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Det horisontale søylediagrammet illustrerer antall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TACO-pasienter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som har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komorbiditeter </a:t>
            </a:r>
            <a:r>
              <a:rPr dirty="0" sz="950" spc="-10">
                <a:solidFill>
                  <a:srgbClr val="252525"/>
                </a:solidFill>
                <a:latin typeface="Calibri"/>
                <a:cs typeface="Calibri"/>
              </a:rPr>
              <a:t>assosiert med økt </a:t>
            </a:r>
            <a:r>
              <a:rPr dirty="0" sz="950" spc="-15">
                <a:solidFill>
                  <a:srgbClr val="252525"/>
                </a:solidFill>
                <a:latin typeface="Calibri"/>
                <a:cs typeface="Calibri"/>
              </a:rPr>
              <a:t>risiko for </a:t>
            </a:r>
            <a:r>
              <a:rPr dirty="0" sz="950" spc="-5">
                <a:solidFill>
                  <a:srgbClr val="252525"/>
                </a:solidFill>
                <a:latin typeface="Calibri"/>
                <a:cs typeface="Calibri"/>
              </a:rPr>
              <a:t>å utvikle</a:t>
            </a:r>
            <a:r>
              <a:rPr dirty="0" sz="950" spc="18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252525"/>
                </a:solidFill>
                <a:latin typeface="Calibri"/>
                <a:cs typeface="Calibri"/>
              </a:rPr>
              <a:t>TACO.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876280" y="8362752"/>
            <a:ext cx="3677401" cy="22415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9901334" y="8362752"/>
            <a:ext cx="3611497" cy="224158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845981" y="10734055"/>
            <a:ext cx="3726367" cy="23699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9938432" y="10750158"/>
            <a:ext cx="3611497" cy="236683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Helge Grønhaug</dc:creator>
  <dc:title>Lysbilde 1</dc:title>
  <dcterms:created xsi:type="dcterms:W3CDTF">2024-11-27T14:23:51Z</dcterms:created>
  <dcterms:modified xsi:type="dcterms:W3CDTF">2024-11-27T14:23:51Z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2024-11-27T00:00:00Z</vt:filetime>
  </property>
</Properties>
</file>