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4224000"/>
  <p:notesSz cx="20104100" cy="1422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875BF9-156C-4CBD-90EF-6C8E3480B464}" v="1" dt="2024-11-27T14:22:38.25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10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irik Dalheim" userId="f4cbcee8-a52d-4439-92e4-0606293a6078" providerId="ADAL" clId="{60875BF9-156C-4CBD-90EF-6C8E3480B464}"/>
    <pc:docChg chg="undo custSel modSld">
      <pc:chgData name="Eirik Dalheim" userId="f4cbcee8-a52d-4439-92e4-0606293a6078" providerId="ADAL" clId="{60875BF9-156C-4CBD-90EF-6C8E3480B464}" dt="2024-12-13T08:28:22.485" v="8" actId="478"/>
      <pc:docMkLst>
        <pc:docMk/>
      </pc:docMkLst>
      <pc:sldChg chg="addSp delSp modSp mod delAnim modAnim">
        <pc:chgData name="Eirik Dalheim" userId="f4cbcee8-a52d-4439-92e4-0606293a6078" providerId="ADAL" clId="{60875BF9-156C-4CBD-90EF-6C8E3480B464}" dt="2024-12-13T08:28:22.485" v="8" actId="478"/>
        <pc:sldMkLst>
          <pc:docMk/>
          <pc:sldMk cId="0" sldId="256"/>
        </pc:sldMkLst>
        <pc:spChg chg="mod">
          <ac:chgData name="Eirik Dalheim" userId="f4cbcee8-a52d-4439-92e4-0606293a6078" providerId="ADAL" clId="{60875BF9-156C-4CBD-90EF-6C8E3480B464}" dt="2024-11-27T14:22:45.982" v="2" actId="1076"/>
          <ac:spMkLst>
            <pc:docMk/>
            <pc:sldMk cId="0" sldId="256"/>
            <ac:spMk id="16" creationId="{00000000-0000-0000-0000-000000000000}"/>
          </ac:spMkLst>
        </pc:spChg>
        <pc:spChg chg="del">
          <ac:chgData name="Eirik Dalheim" userId="f4cbcee8-a52d-4439-92e4-0606293a6078" providerId="ADAL" clId="{60875BF9-156C-4CBD-90EF-6C8E3480B464}" dt="2024-12-13T08:28:18.921" v="7" actId="478"/>
          <ac:spMkLst>
            <pc:docMk/>
            <pc:sldMk cId="0" sldId="256"/>
            <ac:spMk id="22" creationId="{00000000-0000-0000-0000-000000000000}"/>
          </ac:spMkLst>
        </pc:spChg>
        <pc:picChg chg="add del mod">
          <ac:chgData name="Eirik Dalheim" userId="f4cbcee8-a52d-4439-92e4-0606293a6078" providerId="ADAL" clId="{60875BF9-156C-4CBD-90EF-6C8E3480B464}" dt="2024-12-13T08:28:22.485" v="8" actId="478"/>
          <ac:picMkLst>
            <pc:docMk/>
            <pc:sldMk cId="0" sldId="256"/>
            <ac:picMk id="23" creationId="{1319425F-08BB-C9DD-635B-73494B6CB57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8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4083"/>
            <a:ext cx="20104100" cy="11577320"/>
          </a:xfrm>
          <a:custGeom>
            <a:avLst/>
            <a:gdLst/>
            <a:ahLst/>
            <a:cxnLst/>
            <a:rect l="l" t="t" r="r" b="b"/>
            <a:pathLst>
              <a:path w="20104100" h="11577319">
                <a:moveTo>
                  <a:pt x="20104099" y="11577302"/>
                </a:moveTo>
                <a:lnTo>
                  <a:pt x="20104099" y="0"/>
                </a:lnTo>
                <a:lnTo>
                  <a:pt x="0" y="0"/>
                </a:lnTo>
                <a:lnTo>
                  <a:pt x="0" y="11577302"/>
                </a:lnTo>
                <a:lnTo>
                  <a:pt x="20104099" y="11577302"/>
                </a:lnTo>
                <a:close/>
              </a:path>
            </a:pathLst>
          </a:custGeom>
          <a:solidFill>
            <a:srgbClr val="FDF8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20104100" cy="2630805"/>
          </a:xfrm>
          <a:custGeom>
            <a:avLst/>
            <a:gdLst/>
            <a:ahLst/>
            <a:cxnLst/>
            <a:rect l="l" t="t" r="r" b="b"/>
            <a:pathLst>
              <a:path w="20104100" h="2630805">
                <a:moveTo>
                  <a:pt x="0" y="2630621"/>
                </a:moveTo>
                <a:lnTo>
                  <a:pt x="20104099" y="2630621"/>
                </a:lnTo>
                <a:lnTo>
                  <a:pt x="20104099" y="0"/>
                </a:lnTo>
                <a:lnTo>
                  <a:pt x="0" y="0"/>
                </a:lnTo>
                <a:lnTo>
                  <a:pt x="0" y="2630621"/>
                </a:lnTo>
                <a:close/>
              </a:path>
            </a:pathLst>
          </a:custGeom>
          <a:solidFill>
            <a:srgbClr val="761A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555179" y="13358903"/>
            <a:ext cx="3681291" cy="17037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559537" y="13039242"/>
            <a:ext cx="809201" cy="8140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914" y="516668"/>
            <a:ext cx="19018271" cy="911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800" b="1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isk039@uib.no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2914" y="516668"/>
            <a:ext cx="16344900" cy="91186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pc="5" dirty="0"/>
              <a:t>Strålebehandling </a:t>
            </a:r>
            <a:r>
              <a:rPr spc="10" dirty="0"/>
              <a:t>av </a:t>
            </a:r>
            <a:r>
              <a:rPr spc="-20" dirty="0"/>
              <a:t>store</a:t>
            </a:r>
            <a:r>
              <a:rPr spc="125" dirty="0"/>
              <a:t> </a:t>
            </a:r>
            <a:r>
              <a:rPr spc="5" dirty="0"/>
              <a:t>vestibularisschwannomer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101404" y="1228588"/>
            <a:ext cx="2475230" cy="9144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 indent="353060">
              <a:lnSpc>
                <a:spcPct val="100000"/>
              </a:lnSpc>
              <a:spcBef>
                <a:spcPts val="130"/>
              </a:spcBef>
            </a:pPr>
            <a:r>
              <a:rPr sz="2050" b="1" dirty="0">
                <a:solidFill>
                  <a:srgbClr val="FFFFFF"/>
                </a:solidFill>
                <a:latin typeface="Times New Roman"/>
                <a:cs typeface="Times New Roman"/>
              </a:rPr>
              <a:t>Ida </a:t>
            </a:r>
            <a:r>
              <a:rPr sz="2050" b="1" spc="15" dirty="0">
                <a:solidFill>
                  <a:srgbClr val="FFFFFF"/>
                </a:solidFill>
                <a:latin typeface="Times New Roman"/>
                <a:cs typeface="Times New Roman"/>
              </a:rPr>
              <a:t>K.</a:t>
            </a:r>
            <a:r>
              <a:rPr sz="2050" b="1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50" b="1" spc="10" dirty="0">
                <a:solidFill>
                  <a:srgbClr val="FFFFFF"/>
                </a:solidFill>
                <a:latin typeface="Times New Roman"/>
                <a:cs typeface="Times New Roman"/>
              </a:rPr>
              <a:t>Skaldehaug  </a:t>
            </a:r>
            <a:r>
              <a:rPr sz="2050" b="1" dirty="0">
                <a:solidFill>
                  <a:srgbClr val="FFFFFF"/>
                </a:solidFill>
                <a:latin typeface="Times New Roman"/>
                <a:cs typeface="Times New Roman"/>
              </a:rPr>
              <a:t>Universitetet </a:t>
            </a:r>
            <a:r>
              <a:rPr sz="205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i</a:t>
            </a:r>
            <a:r>
              <a:rPr sz="2050" b="1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50" b="1" dirty="0">
                <a:solidFill>
                  <a:srgbClr val="FFFFFF"/>
                </a:solidFill>
                <a:latin typeface="Times New Roman"/>
                <a:cs typeface="Times New Roman"/>
              </a:rPr>
              <a:t>Bergen</a:t>
            </a:r>
            <a:endParaRPr sz="2050">
              <a:latin typeface="Times New Roman"/>
              <a:cs typeface="Times New Roman"/>
            </a:endParaRPr>
          </a:p>
          <a:p>
            <a:pPr marL="1147445">
              <a:lnSpc>
                <a:spcPct val="100000"/>
              </a:lnSpc>
              <a:spcBef>
                <a:spcPts val="10"/>
              </a:spcBef>
            </a:pPr>
            <a:r>
              <a:rPr sz="1700" spc="-10" dirty="0">
                <a:solidFill>
                  <a:srgbClr val="FFFFFF"/>
                </a:solidFill>
                <a:latin typeface="Times New Roman"/>
                <a:cs typeface="Times New Roman"/>
                <a:hlinkClick r:id="rId2"/>
              </a:rPr>
              <a:t>isk039@uib.no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2914" y="3371385"/>
            <a:ext cx="4780280" cy="2404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b="1" dirty="0">
                <a:latin typeface="Times New Roman"/>
                <a:cs typeface="Times New Roman"/>
              </a:rPr>
              <a:t>Abstrakt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99500"/>
              </a:lnSpc>
              <a:spcBef>
                <a:spcPts val="15"/>
              </a:spcBef>
            </a:pPr>
            <a:r>
              <a:rPr sz="1700" spc="-5" dirty="0">
                <a:latin typeface="Times New Roman"/>
                <a:cs typeface="Times New Roman"/>
              </a:rPr>
              <a:t>Vestibulære </a:t>
            </a:r>
            <a:r>
              <a:rPr sz="1700" spc="-10" dirty="0">
                <a:latin typeface="Times New Roman"/>
                <a:cs typeface="Times New Roman"/>
              </a:rPr>
              <a:t>schwannomer </a:t>
            </a:r>
            <a:r>
              <a:rPr sz="1700" spc="-15" dirty="0">
                <a:latin typeface="Times New Roman"/>
                <a:cs typeface="Times New Roman"/>
              </a:rPr>
              <a:t>er </a:t>
            </a:r>
            <a:r>
              <a:rPr sz="1700" spc="-5" dirty="0">
                <a:latin typeface="Times New Roman"/>
                <a:cs typeface="Times New Roman"/>
              </a:rPr>
              <a:t>godartede </a:t>
            </a:r>
            <a:r>
              <a:rPr sz="1700" spc="-10" dirty="0">
                <a:latin typeface="Times New Roman"/>
                <a:cs typeface="Times New Roman"/>
              </a:rPr>
              <a:t>svulster </a:t>
            </a:r>
            <a:r>
              <a:rPr sz="1700" spc="-5" dirty="0">
                <a:latin typeface="Times New Roman"/>
                <a:cs typeface="Times New Roman"/>
              </a:rPr>
              <a:t>som  </a:t>
            </a:r>
            <a:r>
              <a:rPr sz="1700" spc="-10" dirty="0">
                <a:latin typeface="Times New Roman"/>
                <a:cs typeface="Times New Roman"/>
              </a:rPr>
              <a:t>utvikler seg </a:t>
            </a:r>
            <a:r>
              <a:rPr sz="1700" spc="-5" dirty="0">
                <a:latin typeface="Times New Roman"/>
                <a:cs typeface="Times New Roman"/>
              </a:rPr>
              <a:t>fra </a:t>
            </a:r>
            <a:r>
              <a:rPr sz="1700" spc="-10" dirty="0">
                <a:latin typeface="Times New Roman"/>
                <a:cs typeface="Times New Roman"/>
              </a:rPr>
              <a:t>den vestibulære </a:t>
            </a:r>
            <a:r>
              <a:rPr sz="1700" spc="-5" dirty="0">
                <a:latin typeface="Times New Roman"/>
                <a:cs typeface="Times New Roman"/>
              </a:rPr>
              <a:t>grenen </a:t>
            </a:r>
            <a:r>
              <a:rPr sz="1700" spc="-15" dirty="0">
                <a:latin typeface="Times New Roman"/>
                <a:cs typeface="Times New Roman"/>
              </a:rPr>
              <a:t>av </a:t>
            </a:r>
            <a:r>
              <a:rPr sz="1700" spc="-10" dirty="0">
                <a:latin typeface="Times New Roman"/>
                <a:cs typeface="Times New Roman"/>
              </a:rPr>
              <a:t>den </a:t>
            </a:r>
            <a:r>
              <a:rPr sz="1700" spc="-5" dirty="0">
                <a:latin typeface="Times New Roman"/>
                <a:cs typeface="Times New Roman"/>
              </a:rPr>
              <a:t>8.  kranienerven. De utgjør </a:t>
            </a:r>
            <a:r>
              <a:rPr sz="1700" spc="-10" dirty="0">
                <a:latin typeface="Times New Roman"/>
                <a:cs typeface="Times New Roman"/>
              </a:rPr>
              <a:t>omtrent </a:t>
            </a:r>
            <a:r>
              <a:rPr sz="1700" spc="-5" dirty="0">
                <a:latin typeface="Times New Roman"/>
                <a:cs typeface="Times New Roman"/>
              </a:rPr>
              <a:t>8 </a:t>
            </a:r>
            <a:r>
              <a:rPr sz="1700" spc="-10" dirty="0">
                <a:latin typeface="Times New Roman"/>
                <a:cs typeface="Times New Roman"/>
              </a:rPr>
              <a:t>% </a:t>
            </a:r>
            <a:r>
              <a:rPr sz="1700" spc="-15" dirty="0">
                <a:latin typeface="Times New Roman"/>
                <a:cs typeface="Times New Roman"/>
              </a:rPr>
              <a:t>av </a:t>
            </a:r>
            <a:r>
              <a:rPr sz="1700" spc="-10" dirty="0">
                <a:latin typeface="Times New Roman"/>
                <a:cs typeface="Times New Roman"/>
              </a:rPr>
              <a:t>alle  </a:t>
            </a:r>
            <a:r>
              <a:rPr sz="1700" spc="-5" dirty="0">
                <a:latin typeface="Times New Roman"/>
                <a:cs typeface="Times New Roman"/>
              </a:rPr>
              <a:t>intrakranielle </a:t>
            </a:r>
            <a:r>
              <a:rPr sz="1700" spc="-10" dirty="0">
                <a:latin typeface="Times New Roman"/>
                <a:cs typeface="Times New Roman"/>
              </a:rPr>
              <a:t>neoplasmer. Symptomene inkluderer  hørselstap, </a:t>
            </a:r>
            <a:r>
              <a:rPr sz="1700" spc="-5" dirty="0">
                <a:latin typeface="Times New Roman"/>
                <a:cs typeface="Times New Roman"/>
              </a:rPr>
              <a:t>tinnitus, </a:t>
            </a:r>
            <a:r>
              <a:rPr sz="1700" spc="-10" dirty="0">
                <a:latin typeface="Times New Roman"/>
                <a:cs typeface="Times New Roman"/>
              </a:rPr>
              <a:t>svimmelhet og ansiktsdysfunksjon.  Store svulster har </a:t>
            </a:r>
            <a:r>
              <a:rPr sz="1700" spc="-5" dirty="0">
                <a:latin typeface="Times New Roman"/>
                <a:cs typeface="Times New Roman"/>
              </a:rPr>
              <a:t>tradisjonelt blitt behandlet med  mikrokirurgisk fjerning, mens mindre </a:t>
            </a:r>
            <a:r>
              <a:rPr sz="1700" spc="-10" dirty="0">
                <a:latin typeface="Times New Roman"/>
                <a:cs typeface="Times New Roman"/>
              </a:rPr>
              <a:t>tumorer har </a:t>
            </a:r>
            <a:r>
              <a:rPr sz="1700" spc="-5" dirty="0">
                <a:latin typeface="Times New Roman"/>
                <a:cs typeface="Times New Roman"/>
              </a:rPr>
              <a:t>blirr  </a:t>
            </a:r>
            <a:r>
              <a:rPr sz="1700" spc="-10" dirty="0">
                <a:latin typeface="Times New Roman"/>
                <a:cs typeface="Times New Roman"/>
              </a:rPr>
              <a:t>behandlet </a:t>
            </a:r>
            <a:r>
              <a:rPr sz="1700" spc="-5" dirty="0">
                <a:latin typeface="Times New Roman"/>
                <a:cs typeface="Times New Roman"/>
              </a:rPr>
              <a:t>med stereotaktisk </a:t>
            </a:r>
            <a:r>
              <a:rPr sz="1700" spc="-10" dirty="0">
                <a:latin typeface="Times New Roman"/>
                <a:cs typeface="Times New Roman"/>
              </a:rPr>
              <a:t>stråling.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2914" y="6110267"/>
            <a:ext cx="4892040" cy="1316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99700"/>
              </a:lnSpc>
              <a:spcBef>
                <a:spcPts val="95"/>
              </a:spcBef>
            </a:pPr>
            <a:r>
              <a:rPr sz="1700" spc="-5" dirty="0">
                <a:latin typeface="Times New Roman"/>
                <a:cs typeface="Times New Roman"/>
              </a:rPr>
              <a:t>I tråd med </a:t>
            </a:r>
            <a:r>
              <a:rPr sz="1700" spc="-10" dirty="0">
                <a:latin typeface="Times New Roman"/>
                <a:cs typeface="Times New Roman"/>
              </a:rPr>
              <a:t>nyrere </a:t>
            </a:r>
            <a:r>
              <a:rPr sz="1700" spc="-5" dirty="0">
                <a:latin typeface="Times New Roman"/>
                <a:cs typeface="Times New Roman"/>
              </a:rPr>
              <a:t>forskning </a:t>
            </a:r>
            <a:r>
              <a:rPr sz="1700" spc="-10" dirty="0">
                <a:latin typeface="Times New Roman"/>
                <a:cs typeface="Times New Roman"/>
              </a:rPr>
              <a:t>har vårt behandlingssenter  </a:t>
            </a:r>
            <a:r>
              <a:rPr sz="1700" spc="-5" dirty="0">
                <a:latin typeface="Times New Roman"/>
                <a:cs typeface="Times New Roman"/>
              </a:rPr>
              <a:t>vært </a:t>
            </a:r>
            <a:r>
              <a:rPr sz="1700" spc="-10" dirty="0">
                <a:latin typeface="Times New Roman"/>
                <a:cs typeface="Times New Roman"/>
              </a:rPr>
              <a:t>økende villige </a:t>
            </a:r>
            <a:r>
              <a:rPr sz="1700" spc="-5" dirty="0">
                <a:latin typeface="Times New Roman"/>
                <a:cs typeface="Times New Roman"/>
              </a:rPr>
              <a:t>til å tilby </a:t>
            </a:r>
            <a:r>
              <a:rPr sz="1700" spc="-10" dirty="0">
                <a:latin typeface="Times New Roman"/>
                <a:cs typeface="Times New Roman"/>
              </a:rPr>
              <a:t>strålebehandling </a:t>
            </a:r>
            <a:r>
              <a:rPr sz="1700" spc="-5" dirty="0">
                <a:latin typeface="Times New Roman"/>
                <a:cs typeface="Times New Roman"/>
              </a:rPr>
              <a:t>som  primær </a:t>
            </a:r>
            <a:r>
              <a:rPr sz="1700" spc="-10" dirty="0">
                <a:latin typeface="Times New Roman"/>
                <a:cs typeface="Times New Roman"/>
              </a:rPr>
              <a:t>behandling hos pasienter </a:t>
            </a:r>
            <a:r>
              <a:rPr sz="1700" spc="-5" dirty="0">
                <a:latin typeface="Times New Roman"/>
                <a:cs typeface="Times New Roman"/>
              </a:rPr>
              <a:t>med store </a:t>
            </a:r>
            <a:r>
              <a:rPr sz="1700" spc="-10" dirty="0">
                <a:latin typeface="Times New Roman"/>
                <a:cs typeface="Times New Roman"/>
              </a:rPr>
              <a:t>tumorer hos  pasienter </a:t>
            </a:r>
            <a:r>
              <a:rPr sz="1700" spc="-5" dirty="0">
                <a:latin typeface="Times New Roman"/>
                <a:cs typeface="Times New Roman"/>
              </a:rPr>
              <a:t>som </a:t>
            </a:r>
            <a:r>
              <a:rPr sz="1700" spc="-10" dirty="0">
                <a:latin typeface="Times New Roman"/>
                <a:cs typeface="Times New Roman"/>
              </a:rPr>
              <a:t>ikke </a:t>
            </a:r>
            <a:r>
              <a:rPr sz="1700" spc="-15" dirty="0">
                <a:latin typeface="Times New Roman"/>
                <a:cs typeface="Times New Roman"/>
              </a:rPr>
              <a:t>er </a:t>
            </a:r>
            <a:r>
              <a:rPr sz="1700" spc="-5" dirty="0">
                <a:latin typeface="Times New Roman"/>
                <a:cs typeface="Times New Roman"/>
              </a:rPr>
              <a:t>egnet for </a:t>
            </a:r>
            <a:r>
              <a:rPr sz="1700" spc="-10" dirty="0">
                <a:latin typeface="Times New Roman"/>
                <a:cs typeface="Times New Roman"/>
              </a:rPr>
              <a:t>kirurgi eller </a:t>
            </a:r>
            <a:r>
              <a:rPr sz="1700" spc="-5" dirty="0">
                <a:latin typeface="Times New Roman"/>
                <a:cs typeface="Times New Roman"/>
              </a:rPr>
              <a:t>som </a:t>
            </a:r>
            <a:r>
              <a:rPr sz="1700" spc="-10" dirty="0">
                <a:latin typeface="Times New Roman"/>
                <a:cs typeface="Times New Roman"/>
              </a:rPr>
              <a:t>selv har  </a:t>
            </a:r>
            <a:r>
              <a:rPr sz="1700" spc="-15" dirty="0">
                <a:latin typeface="Times New Roman"/>
                <a:cs typeface="Times New Roman"/>
              </a:rPr>
              <a:t>et </a:t>
            </a:r>
            <a:r>
              <a:rPr sz="1700" spc="-5" dirty="0">
                <a:latin typeface="Times New Roman"/>
                <a:cs typeface="Times New Roman"/>
              </a:rPr>
              <a:t>stort ønske </a:t>
            </a:r>
            <a:r>
              <a:rPr sz="1700" spc="-10" dirty="0">
                <a:latin typeface="Times New Roman"/>
                <a:cs typeface="Times New Roman"/>
              </a:rPr>
              <a:t>om. Behandles </a:t>
            </a:r>
            <a:r>
              <a:rPr sz="1700" spc="-5" dirty="0">
                <a:latin typeface="Times New Roman"/>
                <a:cs typeface="Times New Roman"/>
              </a:rPr>
              <a:t>med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stråling.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2914" y="7761392"/>
            <a:ext cx="4849495" cy="1057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99600"/>
              </a:lnSpc>
              <a:spcBef>
                <a:spcPts val="100"/>
              </a:spcBef>
            </a:pPr>
            <a:r>
              <a:rPr sz="1700" spc="-5" dirty="0">
                <a:latin typeface="Times New Roman"/>
                <a:cs typeface="Times New Roman"/>
              </a:rPr>
              <a:t>Målet med studien </a:t>
            </a:r>
            <a:r>
              <a:rPr sz="1700" spc="-15" dirty="0">
                <a:latin typeface="Times New Roman"/>
                <a:cs typeface="Times New Roman"/>
              </a:rPr>
              <a:t>er </a:t>
            </a:r>
            <a:r>
              <a:rPr sz="1700" spc="-5" dirty="0">
                <a:latin typeface="Times New Roman"/>
                <a:cs typeface="Times New Roman"/>
              </a:rPr>
              <a:t>å </a:t>
            </a:r>
            <a:r>
              <a:rPr sz="1700" spc="-10" dirty="0">
                <a:latin typeface="Times New Roman"/>
                <a:cs typeface="Times New Roman"/>
              </a:rPr>
              <a:t>vurdere sikkerheten og </a:t>
            </a:r>
            <a:r>
              <a:rPr sz="1700" spc="-5" dirty="0">
                <a:latin typeface="Times New Roman"/>
                <a:cs typeface="Times New Roman"/>
              </a:rPr>
              <a:t>risikoen  for videre behandling </a:t>
            </a:r>
            <a:r>
              <a:rPr sz="1700" spc="-10" dirty="0">
                <a:latin typeface="Times New Roman"/>
                <a:cs typeface="Times New Roman"/>
              </a:rPr>
              <a:t>ved stereotaktisk strålebehandling  </a:t>
            </a:r>
            <a:r>
              <a:rPr sz="1700" spc="-5" dirty="0">
                <a:latin typeface="Times New Roman"/>
                <a:cs typeface="Times New Roman"/>
              </a:rPr>
              <a:t>som primær </a:t>
            </a:r>
            <a:r>
              <a:rPr sz="1700" spc="-10" dirty="0">
                <a:latin typeface="Times New Roman"/>
                <a:cs typeface="Times New Roman"/>
              </a:rPr>
              <a:t>behandling </a:t>
            </a:r>
            <a:r>
              <a:rPr sz="1700" spc="-15" dirty="0">
                <a:latin typeface="Times New Roman"/>
                <a:cs typeface="Times New Roman"/>
              </a:rPr>
              <a:t>av </a:t>
            </a:r>
            <a:r>
              <a:rPr sz="1700" spc="-10" dirty="0">
                <a:latin typeface="Times New Roman"/>
                <a:cs typeface="Times New Roman"/>
              </a:rPr>
              <a:t>store vestibulære  schwannomer.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16715" y="3371385"/>
            <a:ext cx="5567680" cy="266446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50" b="1" dirty="0">
                <a:latin typeface="Times New Roman"/>
                <a:cs typeface="Times New Roman"/>
              </a:rPr>
              <a:t>Studiedesign</a:t>
            </a:r>
            <a:endParaRPr sz="2050">
              <a:latin typeface="Times New Roman"/>
              <a:cs typeface="Times New Roman"/>
            </a:endParaRPr>
          </a:p>
          <a:p>
            <a:pPr marL="12700" marR="5080">
              <a:lnSpc>
                <a:spcPct val="99500"/>
              </a:lnSpc>
              <a:spcBef>
                <a:spcPts val="15"/>
              </a:spcBef>
            </a:pPr>
            <a:r>
              <a:rPr sz="1700" spc="-5" dirty="0">
                <a:latin typeface="Times New Roman"/>
                <a:cs typeface="Times New Roman"/>
              </a:rPr>
              <a:t>Studien </a:t>
            </a:r>
            <a:r>
              <a:rPr sz="1700" spc="-15" dirty="0">
                <a:latin typeface="Times New Roman"/>
                <a:cs typeface="Times New Roman"/>
              </a:rPr>
              <a:t>er </a:t>
            </a:r>
            <a:r>
              <a:rPr sz="1700" spc="-10" dirty="0">
                <a:latin typeface="Times New Roman"/>
                <a:cs typeface="Times New Roman"/>
              </a:rPr>
              <a:t>basert på retrospektiv innhentet materiale </a:t>
            </a:r>
            <a:r>
              <a:rPr sz="1700" spc="-5" dirty="0">
                <a:latin typeface="Times New Roman"/>
                <a:cs typeface="Times New Roman"/>
              </a:rPr>
              <a:t>fra </a:t>
            </a:r>
            <a:r>
              <a:rPr sz="1700" spc="-10" dirty="0">
                <a:latin typeface="Times New Roman"/>
                <a:cs typeface="Times New Roman"/>
              </a:rPr>
              <a:t>vår  database. </a:t>
            </a:r>
            <a:r>
              <a:rPr sz="1700" spc="-5" dirty="0">
                <a:latin typeface="Times New Roman"/>
                <a:cs typeface="Times New Roman"/>
              </a:rPr>
              <a:t>Vi </a:t>
            </a:r>
            <a:r>
              <a:rPr sz="1700" spc="-10" dirty="0">
                <a:latin typeface="Times New Roman"/>
                <a:cs typeface="Times New Roman"/>
              </a:rPr>
              <a:t>har analysert </a:t>
            </a:r>
            <a:r>
              <a:rPr sz="1700" spc="-5" dirty="0">
                <a:latin typeface="Times New Roman"/>
                <a:cs typeface="Times New Roman"/>
              </a:rPr>
              <a:t>1035 </a:t>
            </a:r>
            <a:r>
              <a:rPr sz="1700" spc="-10" dirty="0">
                <a:latin typeface="Times New Roman"/>
                <a:cs typeface="Times New Roman"/>
              </a:rPr>
              <a:t>pasienter </a:t>
            </a:r>
            <a:r>
              <a:rPr sz="1700" spc="-5" dirty="0">
                <a:latin typeface="Times New Roman"/>
                <a:cs typeface="Times New Roman"/>
              </a:rPr>
              <a:t>med </a:t>
            </a:r>
            <a:r>
              <a:rPr sz="1700" spc="-10" dirty="0">
                <a:latin typeface="Times New Roman"/>
                <a:cs typeface="Times New Roman"/>
              </a:rPr>
              <a:t>vestibulært  schwannom behandlet </a:t>
            </a:r>
            <a:r>
              <a:rPr sz="1700" spc="-5" dirty="0">
                <a:latin typeface="Times New Roman"/>
                <a:cs typeface="Times New Roman"/>
              </a:rPr>
              <a:t>med </a:t>
            </a:r>
            <a:r>
              <a:rPr sz="1700" spc="-10" dirty="0">
                <a:latin typeface="Times New Roman"/>
                <a:cs typeface="Times New Roman"/>
              </a:rPr>
              <a:t>strålebehandling ved </a:t>
            </a:r>
            <a:r>
              <a:rPr sz="1700" spc="-5" dirty="0">
                <a:latin typeface="Times New Roman"/>
                <a:cs typeface="Times New Roman"/>
              </a:rPr>
              <a:t>vårt </a:t>
            </a:r>
            <a:r>
              <a:rPr sz="1700" spc="-10" dirty="0">
                <a:latin typeface="Times New Roman"/>
                <a:cs typeface="Times New Roman"/>
              </a:rPr>
              <a:t>tertiære  </a:t>
            </a:r>
            <a:r>
              <a:rPr sz="1700" spc="-5" dirty="0">
                <a:latin typeface="Times New Roman"/>
                <a:cs typeface="Times New Roman"/>
              </a:rPr>
              <a:t>behandlingssenter. 100 </a:t>
            </a:r>
            <a:r>
              <a:rPr sz="1700" spc="-10" dirty="0">
                <a:latin typeface="Times New Roman"/>
                <a:cs typeface="Times New Roman"/>
              </a:rPr>
              <a:t>pasienter </a:t>
            </a:r>
            <a:r>
              <a:rPr sz="1700" spc="-5" dirty="0">
                <a:latin typeface="Times New Roman"/>
                <a:cs typeface="Times New Roman"/>
              </a:rPr>
              <a:t>med </a:t>
            </a:r>
            <a:r>
              <a:rPr sz="1700" spc="-10" dirty="0">
                <a:latin typeface="Times New Roman"/>
                <a:cs typeface="Times New Roman"/>
              </a:rPr>
              <a:t>tumorvolum &gt;4cm3, </a:t>
            </a:r>
            <a:r>
              <a:rPr sz="1700" spc="-5" dirty="0">
                <a:latin typeface="Times New Roman"/>
                <a:cs typeface="Times New Roman"/>
              </a:rPr>
              <a:t>mer  </a:t>
            </a:r>
            <a:r>
              <a:rPr sz="1700" spc="-10" dirty="0">
                <a:latin typeface="Times New Roman"/>
                <a:cs typeface="Times New Roman"/>
              </a:rPr>
              <a:t>enn </a:t>
            </a:r>
            <a:r>
              <a:rPr sz="1700" spc="-5" dirty="0">
                <a:latin typeface="Times New Roman"/>
                <a:cs typeface="Times New Roman"/>
              </a:rPr>
              <a:t>3 </a:t>
            </a:r>
            <a:r>
              <a:rPr sz="1700" spc="-10" dirty="0">
                <a:latin typeface="Times New Roman"/>
                <a:cs typeface="Times New Roman"/>
              </a:rPr>
              <a:t>års </a:t>
            </a:r>
            <a:r>
              <a:rPr sz="1700" spc="-5" dirty="0">
                <a:latin typeface="Times New Roman"/>
                <a:cs typeface="Times New Roman"/>
              </a:rPr>
              <a:t>oppfølging, </a:t>
            </a:r>
            <a:r>
              <a:rPr sz="1700" spc="-10" dirty="0">
                <a:latin typeface="Times New Roman"/>
                <a:cs typeface="Times New Roman"/>
              </a:rPr>
              <a:t>ikke </a:t>
            </a:r>
            <a:r>
              <a:rPr sz="1700" spc="-5" dirty="0">
                <a:latin typeface="Times New Roman"/>
                <a:cs typeface="Times New Roman"/>
              </a:rPr>
              <a:t>affisert med nevrofibromatose </a:t>
            </a:r>
            <a:r>
              <a:rPr sz="1700" spc="-10" dirty="0">
                <a:latin typeface="Times New Roman"/>
                <a:cs typeface="Times New Roman"/>
              </a:rPr>
              <a:t>type 2,  </a:t>
            </a:r>
            <a:r>
              <a:rPr sz="1700" spc="-5" dirty="0">
                <a:latin typeface="Times New Roman"/>
                <a:cs typeface="Times New Roman"/>
              </a:rPr>
              <a:t>og </a:t>
            </a:r>
            <a:r>
              <a:rPr sz="1700" spc="-10" dirty="0">
                <a:latin typeface="Times New Roman"/>
                <a:cs typeface="Times New Roman"/>
              </a:rPr>
              <a:t>ikke </a:t>
            </a:r>
            <a:r>
              <a:rPr sz="1700" spc="-5" dirty="0">
                <a:latin typeface="Times New Roman"/>
                <a:cs typeface="Times New Roman"/>
              </a:rPr>
              <a:t>gjennomgått tidligere </a:t>
            </a:r>
            <a:r>
              <a:rPr sz="1700" spc="-10" dirty="0">
                <a:latin typeface="Times New Roman"/>
                <a:cs typeface="Times New Roman"/>
              </a:rPr>
              <a:t>behandlinh ble </a:t>
            </a:r>
            <a:r>
              <a:rPr sz="1700" spc="-5" dirty="0">
                <a:latin typeface="Times New Roman"/>
                <a:cs typeface="Times New Roman"/>
              </a:rPr>
              <a:t>inkludert. </a:t>
            </a:r>
            <a:r>
              <a:rPr sz="1700" spc="-15" dirty="0">
                <a:latin typeface="Times New Roman"/>
                <a:cs typeface="Times New Roman"/>
              </a:rPr>
              <a:t>Alle  </a:t>
            </a:r>
            <a:r>
              <a:rPr sz="1700" spc="-10" dirty="0">
                <a:latin typeface="Times New Roman"/>
                <a:cs typeface="Times New Roman"/>
              </a:rPr>
              <a:t>pasientene gjennomgikk rutinemessig </a:t>
            </a:r>
            <a:r>
              <a:rPr sz="1700" spc="-5" dirty="0">
                <a:latin typeface="Times New Roman"/>
                <a:cs typeface="Times New Roman"/>
              </a:rPr>
              <a:t>oppfølging </a:t>
            </a:r>
            <a:r>
              <a:rPr sz="1700" spc="-10" dirty="0">
                <a:latin typeface="Times New Roman"/>
                <a:cs typeface="Times New Roman"/>
              </a:rPr>
              <a:t>bestående </a:t>
            </a:r>
            <a:r>
              <a:rPr sz="1700" spc="-15" dirty="0">
                <a:latin typeface="Times New Roman"/>
                <a:cs typeface="Times New Roman"/>
              </a:rPr>
              <a:t>av  </a:t>
            </a:r>
            <a:r>
              <a:rPr sz="1700" spc="-5" dirty="0">
                <a:latin typeface="Times New Roman"/>
                <a:cs typeface="Times New Roman"/>
              </a:rPr>
              <a:t>radiografisk overvåking, audiovestibulære </a:t>
            </a:r>
            <a:r>
              <a:rPr sz="1700" spc="-10" dirty="0">
                <a:latin typeface="Times New Roman"/>
                <a:cs typeface="Times New Roman"/>
              </a:rPr>
              <a:t>tester og </a:t>
            </a:r>
            <a:r>
              <a:rPr sz="1700" spc="-5" dirty="0">
                <a:latin typeface="Times New Roman"/>
                <a:cs typeface="Times New Roman"/>
              </a:rPr>
              <a:t>kliniske  kontroller.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82900" y="5135422"/>
            <a:ext cx="7520940" cy="10039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50" b="1" spc="5" dirty="0">
                <a:latin typeface="Times New Roman"/>
                <a:cs typeface="Times New Roman"/>
              </a:rPr>
              <a:t>Eksisterende </a:t>
            </a:r>
            <a:r>
              <a:rPr sz="1850" b="1" spc="10" dirty="0">
                <a:latin typeface="Times New Roman"/>
                <a:cs typeface="Times New Roman"/>
              </a:rPr>
              <a:t>kunnskap</a:t>
            </a: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spcBef>
                <a:spcPts val="1385"/>
              </a:spcBef>
            </a:pPr>
            <a:r>
              <a:rPr sz="1700" spc="-5" dirty="0">
                <a:latin typeface="Times New Roman"/>
                <a:cs typeface="Times New Roman"/>
              </a:rPr>
              <a:t>Strålebehandling </a:t>
            </a:r>
            <a:r>
              <a:rPr sz="1700" spc="-15" dirty="0">
                <a:latin typeface="Times New Roman"/>
                <a:cs typeface="Times New Roman"/>
              </a:rPr>
              <a:t>er </a:t>
            </a:r>
            <a:r>
              <a:rPr sz="1700" spc="-10" dirty="0">
                <a:latin typeface="Times New Roman"/>
                <a:cs typeface="Times New Roman"/>
              </a:rPr>
              <a:t>annerkjent </a:t>
            </a:r>
            <a:r>
              <a:rPr sz="1700" spc="-5" dirty="0">
                <a:latin typeface="Times New Roman"/>
                <a:cs typeface="Times New Roman"/>
              </a:rPr>
              <a:t>som </a:t>
            </a:r>
            <a:r>
              <a:rPr sz="1700" spc="-15" dirty="0">
                <a:latin typeface="Times New Roman"/>
                <a:cs typeface="Times New Roman"/>
              </a:rPr>
              <a:t>en effektiv </a:t>
            </a:r>
            <a:r>
              <a:rPr sz="1700" spc="-5" dirty="0">
                <a:latin typeface="Times New Roman"/>
                <a:cs typeface="Times New Roman"/>
              </a:rPr>
              <a:t>og </a:t>
            </a:r>
            <a:r>
              <a:rPr sz="1700" spc="-10" dirty="0">
                <a:latin typeface="Times New Roman"/>
                <a:cs typeface="Times New Roman"/>
              </a:rPr>
              <a:t>trygg behandlingsstrategi </a:t>
            </a:r>
            <a:r>
              <a:rPr sz="1700" spc="-5" dirty="0">
                <a:latin typeface="Times New Roman"/>
                <a:cs typeface="Times New Roman"/>
              </a:rPr>
              <a:t>for </a:t>
            </a:r>
            <a:r>
              <a:rPr sz="1700" spc="-10" dirty="0">
                <a:latin typeface="Times New Roman"/>
                <a:cs typeface="Times New Roman"/>
              </a:rPr>
              <a:t>små </a:t>
            </a:r>
            <a:r>
              <a:rPr sz="1700" spc="-5" dirty="0">
                <a:latin typeface="Times New Roman"/>
                <a:cs typeface="Times New Roman"/>
              </a:rPr>
              <a:t>og  mellomstore</a:t>
            </a:r>
            <a:r>
              <a:rPr sz="1700" spc="-2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vestibularisschwannomer.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82900" y="6294547"/>
            <a:ext cx="7282180" cy="10534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>
              <a:lnSpc>
                <a:spcPct val="99000"/>
              </a:lnSpc>
              <a:spcBef>
                <a:spcPts val="110"/>
              </a:spcBef>
            </a:pPr>
            <a:r>
              <a:rPr sz="1700" dirty="0">
                <a:latin typeface="Times New Roman"/>
                <a:cs typeface="Times New Roman"/>
              </a:rPr>
              <a:t>De </a:t>
            </a:r>
            <a:r>
              <a:rPr sz="1700" spc="-5" dirty="0">
                <a:latin typeface="Times New Roman"/>
                <a:cs typeface="Times New Roman"/>
              </a:rPr>
              <a:t>siste årene </a:t>
            </a:r>
            <a:r>
              <a:rPr sz="1700" spc="-10" dirty="0">
                <a:latin typeface="Times New Roman"/>
                <a:cs typeface="Times New Roman"/>
              </a:rPr>
              <a:t>har det </a:t>
            </a:r>
            <a:r>
              <a:rPr sz="1700" spc="-5" dirty="0">
                <a:latin typeface="Times New Roman"/>
                <a:cs typeface="Times New Roman"/>
              </a:rPr>
              <a:t>blitt publisert </a:t>
            </a:r>
            <a:r>
              <a:rPr sz="1700" spc="-15" dirty="0">
                <a:latin typeface="Times New Roman"/>
                <a:cs typeface="Times New Roman"/>
              </a:rPr>
              <a:t>et </a:t>
            </a:r>
            <a:r>
              <a:rPr sz="1700" spc="-10" dirty="0">
                <a:latin typeface="Times New Roman"/>
                <a:cs typeface="Times New Roman"/>
              </a:rPr>
              <a:t>økende antall </a:t>
            </a:r>
            <a:r>
              <a:rPr sz="1700" spc="-5" dirty="0">
                <a:latin typeface="Times New Roman"/>
                <a:cs typeface="Times New Roman"/>
              </a:rPr>
              <a:t>studier som </a:t>
            </a:r>
            <a:r>
              <a:rPr sz="1700" spc="-10" dirty="0">
                <a:latin typeface="Times New Roman"/>
                <a:cs typeface="Times New Roman"/>
              </a:rPr>
              <a:t>analyserer  effektiviteten </a:t>
            </a:r>
            <a:r>
              <a:rPr sz="1700" spc="-15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strålebehamdling </a:t>
            </a:r>
            <a:r>
              <a:rPr sz="1700" spc="-10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store </a:t>
            </a:r>
            <a:r>
              <a:rPr sz="1700" spc="-10" dirty="0">
                <a:latin typeface="Times New Roman"/>
                <a:cs typeface="Times New Roman"/>
              </a:rPr>
              <a:t>vestibularisschwannomer. Likevel fant </a:t>
            </a:r>
            <a:r>
              <a:rPr sz="1700" spc="-5" dirty="0">
                <a:latin typeface="Times New Roman"/>
                <a:cs typeface="Times New Roman"/>
              </a:rPr>
              <a:t>vi  kun </a:t>
            </a:r>
            <a:r>
              <a:rPr sz="1700" spc="-10" dirty="0">
                <a:latin typeface="Times New Roman"/>
                <a:cs typeface="Times New Roman"/>
              </a:rPr>
              <a:t>tre </a:t>
            </a:r>
            <a:r>
              <a:rPr sz="1700" spc="-5" dirty="0">
                <a:latin typeface="Times New Roman"/>
                <a:cs typeface="Times New Roman"/>
              </a:rPr>
              <a:t>studier som </a:t>
            </a:r>
            <a:r>
              <a:rPr sz="1700" spc="-10" dirty="0">
                <a:latin typeface="Times New Roman"/>
                <a:cs typeface="Times New Roman"/>
              </a:rPr>
              <a:t>hadde sett </a:t>
            </a:r>
            <a:r>
              <a:rPr sz="1700" spc="-5" dirty="0">
                <a:latin typeface="Times New Roman"/>
                <a:cs typeface="Times New Roman"/>
              </a:rPr>
              <a:t>på </a:t>
            </a:r>
            <a:r>
              <a:rPr sz="1700" spc="-10" dirty="0">
                <a:latin typeface="Times New Roman"/>
                <a:cs typeface="Times New Roman"/>
              </a:rPr>
              <a:t>stålig </a:t>
            </a:r>
            <a:r>
              <a:rPr sz="1700" spc="-5" dirty="0">
                <a:latin typeface="Times New Roman"/>
                <a:cs typeface="Times New Roman"/>
              </a:rPr>
              <a:t>som </a:t>
            </a:r>
            <a:r>
              <a:rPr sz="1700" spc="-10" dirty="0">
                <a:latin typeface="Times New Roman"/>
                <a:cs typeface="Times New Roman"/>
              </a:rPr>
              <a:t>primærbehandling </a:t>
            </a:r>
            <a:r>
              <a:rPr sz="1700" spc="-15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store  vestibularisschwannomer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95682" y="12966389"/>
            <a:ext cx="4345940" cy="748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00" b="1" dirty="0">
                <a:solidFill>
                  <a:srgbClr val="252525"/>
                </a:solidFill>
                <a:latin typeface="Calibri"/>
                <a:cs typeface="Calibri"/>
              </a:rPr>
              <a:t>ACKNOWLEDGEMENTS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5"/>
              </a:spcBef>
            </a:pPr>
            <a:r>
              <a:rPr sz="1100" spc="10" dirty="0">
                <a:latin typeface="Arial"/>
                <a:cs typeface="Arial"/>
              </a:rPr>
              <a:t>Hovedveileder: </a:t>
            </a:r>
            <a:r>
              <a:rPr sz="1100" spc="10" dirty="0">
                <a:latin typeface="Times New Roman"/>
                <a:cs typeface="Times New Roman"/>
              </a:rPr>
              <a:t>Dhanushan </a:t>
            </a:r>
            <a:r>
              <a:rPr sz="1100" spc="5" dirty="0">
                <a:latin typeface="Times New Roman"/>
                <a:cs typeface="Times New Roman"/>
              </a:rPr>
              <a:t>Dhayalan </a:t>
            </a:r>
            <a:r>
              <a:rPr sz="1100" spc="10" dirty="0">
                <a:latin typeface="Times New Roman"/>
                <a:cs typeface="Times New Roman"/>
              </a:rPr>
              <a:t>MD</a:t>
            </a:r>
            <a:r>
              <a:rPr sz="1100" spc="30" dirty="0">
                <a:latin typeface="Times New Roman"/>
                <a:cs typeface="Times New Roman"/>
              </a:rPr>
              <a:t> </a:t>
            </a:r>
            <a:r>
              <a:rPr sz="1100" spc="15" dirty="0">
                <a:latin typeface="Times New Roman"/>
                <a:cs typeface="Times New Roman"/>
              </a:rPr>
              <a:t>PhD</a:t>
            </a:r>
            <a:endParaRPr sz="1100">
              <a:latin typeface="Times New Roman"/>
              <a:cs typeface="Times New Roman"/>
            </a:endParaRPr>
          </a:p>
          <a:p>
            <a:pPr marL="48260">
              <a:lnSpc>
                <a:spcPct val="100000"/>
              </a:lnSpc>
              <a:spcBef>
                <a:spcPts val="15"/>
              </a:spcBef>
            </a:pPr>
            <a:r>
              <a:rPr sz="1100" spc="10" dirty="0">
                <a:latin typeface="Arial"/>
                <a:cs typeface="Arial"/>
              </a:rPr>
              <a:t>Medveiledere: </a:t>
            </a:r>
            <a:r>
              <a:rPr sz="1100" spc="5" dirty="0">
                <a:latin typeface="Times New Roman"/>
                <a:cs typeface="Times New Roman"/>
              </a:rPr>
              <a:t>Øystein </a:t>
            </a:r>
            <a:r>
              <a:rPr sz="1100" spc="-10" dirty="0">
                <a:latin typeface="Times New Roman"/>
                <a:cs typeface="Times New Roman"/>
              </a:rPr>
              <a:t>Vesterli </a:t>
            </a:r>
            <a:r>
              <a:rPr sz="1100" spc="5" dirty="0">
                <a:latin typeface="Times New Roman"/>
                <a:cs typeface="Times New Roman"/>
              </a:rPr>
              <a:t>Tveiten </a:t>
            </a:r>
            <a:r>
              <a:rPr sz="1100" spc="30" dirty="0">
                <a:latin typeface="Times New Roman"/>
                <a:cs typeface="Times New Roman"/>
              </a:rPr>
              <a:t>MD </a:t>
            </a:r>
            <a:r>
              <a:rPr sz="1100" spc="10" dirty="0">
                <a:latin typeface="Times New Roman"/>
                <a:cs typeface="Times New Roman"/>
              </a:rPr>
              <a:t>PhD, Morten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Times New Roman"/>
                <a:cs typeface="Times New Roman"/>
              </a:rPr>
              <a:t>Lund-Johansen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5"/>
              </a:spcBef>
            </a:pPr>
            <a:r>
              <a:rPr sz="1100" spc="10" dirty="0">
                <a:latin typeface="Times New Roman"/>
                <a:cs typeface="Times New Roman"/>
              </a:rPr>
              <a:t>MD</a:t>
            </a:r>
            <a:r>
              <a:rPr sz="1100" spc="20" dirty="0">
                <a:latin typeface="Times New Roman"/>
                <a:cs typeface="Times New Roman"/>
              </a:rPr>
              <a:t> </a:t>
            </a:r>
            <a:r>
              <a:rPr sz="1100" spc="15" dirty="0">
                <a:latin typeface="Times New Roman"/>
                <a:cs typeface="Times New Roman"/>
              </a:rPr>
              <a:t>PhD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58467" y="11201397"/>
            <a:ext cx="5636260" cy="5429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700" spc="-5" dirty="0">
                <a:latin typeface="Times New Roman"/>
                <a:cs typeface="Times New Roman"/>
              </a:rPr>
              <a:t>0,8 til 10,6 år. I tillegg </a:t>
            </a:r>
            <a:r>
              <a:rPr sz="1700" spc="-10" dirty="0">
                <a:latin typeface="Times New Roman"/>
                <a:cs typeface="Times New Roman"/>
              </a:rPr>
              <a:t>trengte </a:t>
            </a:r>
            <a:r>
              <a:rPr sz="1700" spc="-5" dirty="0">
                <a:latin typeface="Times New Roman"/>
                <a:cs typeface="Times New Roman"/>
              </a:rPr>
              <a:t>9 </a:t>
            </a:r>
            <a:r>
              <a:rPr sz="1700" spc="-10" dirty="0">
                <a:latin typeface="Times New Roman"/>
                <a:cs typeface="Times New Roman"/>
              </a:rPr>
              <a:t>pasienter </a:t>
            </a:r>
            <a:r>
              <a:rPr sz="1700" spc="5" dirty="0">
                <a:latin typeface="Times New Roman"/>
                <a:cs typeface="Times New Roman"/>
              </a:rPr>
              <a:t>en </a:t>
            </a:r>
            <a:r>
              <a:rPr sz="1700" spc="-10" dirty="0">
                <a:latin typeface="Times New Roman"/>
                <a:cs typeface="Times New Roman"/>
              </a:rPr>
              <a:t>ventriculoperitoneal  </a:t>
            </a:r>
            <a:r>
              <a:rPr sz="1700" spc="-5" dirty="0">
                <a:latin typeface="Times New Roman"/>
                <a:cs typeface="Times New Roman"/>
              </a:rPr>
              <a:t>shunt </a:t>
            </a:r>
            <a:r>
              <a:rPr sz="1700" spc="-10" dirty="0">
                <a:latin typeface="Times New Roman"/>
                <a:cs typeface="Times New Roman"/>
              </a:rPr>
              <a:t>på </a:t>
            </a:r>
            <a:r>
              <a:rPr sz="1700" spc="-5" dirty="0">
                <a:latin typeface="Times New Roman"/>
                <a:cs typeface="Times New Roman"/>
              </a:rPr>
              <a:t>grunn </a:t>
            </a:r>
            <a:r>
              <a:rPr sz="1700" spc="-15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symptomatisk</a:t>
            </a:r>
            <a:r>
              <a:rPr sz="1700" spc="-1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hydrocephalus.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5578507" y="6477629"/>
            <a:ext cx="6005760" cy="18722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735325" y="8591383"/>
            <a:ext cx="2028825" cy="1549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50" spc="-5" dirty="0">
                <a:latin typeface="Arial"/>
                <a:cs typeface="Arial"/>
              </a:rPr>
              <a:t>Figur 2: Flowchart over deltagere i</a:t>
            </a:r>
            <a:r>
              <a:rPr sz="850" spc="-50" dirty="0">
                <a:latin typeface="Arial"/>
                <a:cs typeface="Arial"/>
              </a:rPr>
              <a:t> </a:t>
            </a:r>
            <a:r>
              <a:rPr sz="850" spc="-5" dirty="0">
                <a:latin typeface="Arial"/>
                <a:cs typeface="Arial"/>
              </a:rPr>
              <a:t>studien</a:t>
            </a:r>
            <a:endParaRPr sz="85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0" y="9063337"/>
            <a:ext cx="5357096" cy="276691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08052" y="12167234"/>
            <a:ext cx="3035300" cy="19748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100" spc="5" dirty="0">
                <a:latin typeface="Arial"/>
                <a:cs typeface="Arial"/>
              </a:rPr>
              <a:t>Figur </a:t>
            </a:r>
            <a:r>
              <a:rPr sz="1100" spc="10" dirty="0">
                <a:latin typeface="Arial"/>
                <a:cs typeface="Arial"/>
              </a:rPr>
              <a:t>1: illustrasjon </a:t>
            </a:r>
            <a:r>
              <a:rPr sz="1100" dirty="0">
                <a:latin typeface="Arial"/>
                <a:cs typeface="Arial"/>
              </a:rPr>
              <a:t>av</a:t>
            </a:r>
            <a:r>
              <a:rPr sz="1100" spc="20" dirty="0">
                <a:latin typeface="Arial"/>
                <a:cs typeface="Arial"/>
              </a:rPr>
              <a:t> </a:t>
            </a:r>
            <a:r>
              <a:rPr sz="1100" spc="10" dirty="0">
                <a:latin typeface="Arial"/>
                <a:cs typeface="Arial"/>
              </a:rPr>
              <a:t>vestiøbulariaschwannom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1559633" y="7412600"/>
            <a:ext cx="6766262" cy="337979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758467" y="9626173"/>
            <a:ext cx="10782935" cy="16033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50" b="1" spc="5" dirty="0">
                <a:latin typeface="Times New Roman"/>
                <a:cs typeface="Times New Roman"/>
              </a:rPr>
              <a:t>Resultater</a:t>
            </a:r>
            <a:endParaRPr sz="1850">
              <a:latin typeface="Times New Roman"/>
              <a:cs typeface="Times New Roman"/>
            </a:endParaRPr>
          </a:p>
          <a:p>
            <a:pPr marL="12700" marR="5069840">
              <a:lnSpc>
                <a:spcPct val="99400"/>
              </a:lnSpc>
              <a:spcBef>
                <a:spcPts val="20"/>
              </a:spcBef>
            </a:pPr>
            <a:r>
              <a:rPr sz="1700" spc="-5" dirty="0">
                <a:latin typeface="Times New Roman"/>
                <a:cs typeface="Times New Roman"/>
              </a:rPr>
              <a:t>Tumorkontroll, definert som </a:t>
            </a:r>
            <a:r>
              <a:rPr sz="1700" spc="-10" dirty="0">
                <a:latin typeface="Times New Roman"/>
                <a:cs typeface="Times New Roman"/>
              </a:rPr>
              <a:t>fravær </a:t>
            </a:r>
            <a:r>
              <a:rPr sz="1700" spc="5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ytterligere </a:t>
            </a:r>
            <a:r>
              <a:rPr sz="1700" spc="-10" dirty="0">
                <a:latin typeface="Times New Roman"/>
                <a:cs typeface="Times New Roman"/>
              </a:rPr>
              <a:t>behandling, </a:t>
            </a:r>
            <a:r>
              <a:rPr sz="1700" dirty="0">
                <a:latin typeface="Times New Roman"/>
                <a:cs typeface="Times New Roman"/>
              </a:rPr>
              <a:t>ble  </a:t>
            </a:r>
            <a:r>
              <a:rPr sz="1700" spc="-10" dirty="0">
                <a:latin typeface="Times New Roman"/>
                <a:cs typeface="Times New Roman"/>
              </a:rPr>
              <a:t>oppnådd </a:t>
            </a:r>
            <a:r>
              <a:rPr sz="1700" spc="-5" dirty="0">
                <a:latin typeface="Times New Roman"/>
                <a:cs typeface="Times New Roman"/>
              </a:rPr>
              <a:t>i </a:t>
            </a:r>
            <a:r>
              <a:rPr sz="1700" spc="-10" dirty="0">
                <a:latin typeface="Times New Roman"/>
                <a:cs typeface="Times New Roman"/>
              </a:rPr>
              <a:t>89 % </a:t>
            </a:r>
            <a:r>
              <a:rPr sz="1700" spc="-15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tilfellene. Av de </a:t>
            </a:r>
            <a:r>
              <a:rPr sz="1700" spc="-10" dirty="0">
                <a:latin typeface="Times New Roman"/>
                <a:cs typeface="Times New Roman"/>
              </a:rPr>
              <a:t>11 pasientene </a:t>
            </a:r>
            <a:r>
              <a:rPr sz="1700" spc="-15" dirty="0">
                <a:latin typeface="Times New Roman"/>
                <a:cs typeface="Times New Roman"/>
              </a:rPr>
              <a:t>som </a:t>
            </a:r>
            <a:r>
              <a:rPr sz="1700" spc="-5" dirty="0">
                <a:latin typeface="Times New Roman"/>
                <a:cs typeface="Times New Roman"/>
              </a:rPr>
              <a:t>trengte  </a:t>
            </a:r>
            <a:r>
              <a:rPr sz="1700" spc="-10" dirty="0">
                <a:latin typeface="Times New Roman"/>
                <a:cs typeface="Times New Roman"/>
              </a:rPr>
              <a:t>ytterligere </a:t>
            </a:r>
            <a:r>
              <a:rPr sz="1700" spc="-5" dirty="0">
                <a:latin typeface="Times New Roman"/>
                <a:cs typeface="Times New Roman"/>
              </a:rPr>
              <a:t>behandling, </a:t>
            </a:r>
            <a:r>
              <a:rPr sz="1700" spc="-10" dirty="0">
                <a:latin typeface="Times New Roman"/>
                <a:cs typeface="Times New Roman"/>
              </a:rPr>
              <a:t>gikk </a:t>
            </a:r>
            <a:r>
              <a:rPr sz="1700" spc="-5" dirty="0">
                <a:latin typeface="Times New Roman"/>
                <a:cs typeface="Times New Roman"/>
              </a:rPr>
              <a:t>10 til </a:t>
            </a:r>
            <a:r>
              <a:rPr sz="1700" spc="-10" dirty="0">
                <a:latin typeface="Times New Roman"/>
                <a:cs typeface="Times New Roman"/>
              </a:rPr>
              <a:t>endelig </a:t>
            </a:r>
            <a:r>
              <a:rPr sz="1700" spc="-5" dirty="0">
                <a:latin typeface="Times New Roman"/>
                <a:cs typeface="Times New Roman"/>
              </a:rPr>
              <a:t>behandling </a:t>
            </a:r>
            <a:r>
              <a:rPr sz="1700" spc="-15" dirty="0">
                <a:latin typeface="Times New Roman"/>
                <a:cs typeface="Times New Roman"/>
              </a:rPr>
              <a:t>med</a:t>
            </a:r>
            <a:r>
              <a:rPr sz="1700" spc="75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kirurgi.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ts val="1950"/>
              </a:lnSpc>
              <a:spcBef>
                <a:spcPts val="5"/>
              </a:spcBef>
            </a:pPr>
            <a:r>
              <a:rPr sz="1700" spc="-10" dirty="0">
                <a:latin typeface="Times New Roman"/>
                <a:cs typeface="Times New Roman"/>
              </a:rPr>
              <a:t>Det </a:t>
            </a:r>
            <a:r>
              <a:rPr sz="1700" spc="-5" dirty="0">
                <a:latin typeface="Times New Roman"/>
                <a:cs typeface="Times New Roman"/>
              </a:rPr>
              <a:t>gjennomsnittlige </a:t>
            </a:r>
            <a:r>
              <a:rPr sz="1700" spc="-10" dirty="0">
                <a:latin typeface="Times New Roman"/>
                <a:cs typeface="Times New Roman"/>
              </a:rPr>
              <a:t>intervallet mellom </a:t>
            </a:r>
            <a:r>
              <a:rPr sz="1700" spc="-5" dirty="0">
                <a:latin typeface="Times New Roman"/>
                <a:cs typeface="Times New Roman"/>
              </a:rPr>
              <a:t>primærbehandling</a:t>
            </a:r>
            <a:r>
              <a:rPr sz="1700" spc="-10" dirty="0">
                <a:latin typeface="Times New Roman"/>
                <a:cs typeface="Times New Roman"/>
              </a:rPr>
              <a:t> </a:t>
            </a:r>
            <a:r>
              <a:rPr sz="1700" spc="-5" dirty="0">
                <a:latin typeface="Times New Roman"/>
                <a:cs typeface="Times New Roman"/>
              </a:rPr>
              <a:t>med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ts val="2130"/>
              </a:lnSpc>
            </a:pPr>
            <a:r>
              <a:rPr sz="1700" spc="-10" dirty="0">
                <a:latin typeface="Times New Roman"/>
                <a:cs typeface="Times New Roman"/>
              </a:rPr>
              <a:t>strålebehandling </a:t>
            </a:r>
            <a:r>
              <a:rPr sz="1700" spc="-5" dirty="0">
                <a:latin typeface="Times New Roman"/>
                <a:cs typeface="Times New Roman"/>
              </a:rPr>
              <a:t>og </a:t>
            </a:r>
            <a:r>
              <a:rPr sz="1700" spc="-10" dirty="0">
                <a:latin typeface="Times New Roman"/>
                <a:cs typeface="Times New Roman"/>
              </a:rPr>
              <a:t>sekundær behandling </a:t>
            </a:r>
            <a:r>
              <a:rPr sz="1700" dirty="0">
                <a:latin typeface="Times New Roman"/>
                <a:cs typeface="Times New Roman"/>
              </a:rPr>
              <a:t>var </a:t>
            </a:r>
            <a:r>
              <a:rPr sz="1700" spc="-10" dirty="0">
                <a:latin typeface="Times New Roman"/>
                <a:cs typeface="Times New Roman"/>
              </a:rPr>
              <a:t>3,4 </a:t>
            </a:r>
            <a:r>
              <a:rPr sz="1700" spc="-5" dirty="0">
                <a:latin typeface="Times New Roman"/>
                <a:cs typeface="Times New Roman"/>
              </a:rPr>
              <a:t>år, </a:t>
            </a:r>
            <a:r>
              <a:rPr sz="1700" spc="-10" dirty="0">
                <a:latin typeface="Times New Roman"/>
                <a:cs typeface="Times New Roman"/>
              </a:rPr>
              <a:t>varierende </a:t>
            </a:r>
            <a:r>
              <a:rPr sz="1700" spc="-5" dirty="0">
                <a:latin typeface="Times New Roman"/>
                <a:cs typeface="Times New Roman"/>
              </a:rPr>
              <a:t>fra </a:t>
            </a:r>
            <a:r>
              <a:rPr sz="2775" b="1" spc="15" baseline="-3003" dirty="0">
                <a:latin typeface="Times New Roman"/>
                <a:cs typeface="Times New Roman"/>
              </a:rPr>
              <a:t>Implikasjoner </a:t>
            </a:r>
            <a:r>
              <a:rPr sz="2775" b="1" baseline="-3003" dirty="0">
                <a:latin typeface="Times New Roman"/>
                <a:cs typeface="Times New Roman"/>
              </a:rPr>
              <a:t>for </a:t>
            </a:r>
            <a:r>
              <a:rPr sz="2775" b="1" spc="7" baseline="-3003" dirty="0">
                <a:latin typeface="Times New Roman"/>
                <a:cs typeface="Times New Roman"/>
              </a:rPr>
              <a:t>klinisk </a:t>
            </a:r>
            <a:r>
              <a:rPr sz="2775" b="1" spc="15" baseline="-3003" dirty="0">
                <a:latin typeface="Times New Roman"/>
                <a:cs typeface="Times New Roman"/>
              </a:rPr>
              <a:t>praksis </a:t>
            </a:r>
            <a:r>
              <a:rPr sz="2775" b="1" spc="7" baseline="-3003" dirty="0">
                <a:latin typeface="Times New Roman"/>
                <a:cs typeface="Times New Roman"/>
              </a:rPr>
              <a:t>eller</a:t>
            </a:r>
            <a:r>
              <a:rPr sz="2775" b="1" spc="262" baseline="-3003" dirty="0">
                <a:latin typeface="Times New Roman"/>
                <a:cs typeface="Times New Roman"/>
              </a:rPr>
              <a:t> </a:t>
            </a:r>
            <a:r>
              <a:rPr sz="2775" b="1" spc="15" baseline="-3003" dirty="0">
                <a:latin typeface="Times New Roman"/>
                <a:cs typeface="Times New Roman"/>
              </a:rPr>
              <a:t>forskning</a:t>
            </a:r>
            <a:endParaRPr sz="2775" baseline="-3003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616124" y="11217054"/>
            <a:ext cx="6964045" cy="1057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99600"/>
              </a:lnSpc>
              <a:spcBef>
                <a:spcPts val="100"/>
              </a:spcBef>
            </a:pPr>
            <a:r>
              <a:rPr sz="1700" spc="-5" dirty="0">
                <a:latin typeface="Times New Roman"/>
                <a:cs typeface="Times New Roman"/>
              </a:rPr>
              <a:t>Denne studien, </a:t>
            </a:r>
            <a:r>
              <a:rPr sz="1700" spc="-10" dirty="0">
                <a:latin typeface="Times New Roman"/>
                <a:cs typeface="Times New Roman"/>
              </a:rPr>
              <a:t>sammen </a:t>
            </a:r>
            <a:r>
              <a:rPr sz="1700" spc="-5" dirty="0">
                <a:latin typeface="Times New Roman"/>
                <a:cs typeface="Times New Roman"/>
              </a:rPr>
              <a:t>med </a:t>
            </a:r>
            <a:r>
              <a:rPr sz="1700" spc="-10" dirty="0">
                <a:latin typeface="Times New Roman"/>
                <a:cs typeface="Times New Roman"/>
              </a:rPr>
              <a:t>andre </a:t>
            </a:r>
            <a:r>
              <a:rPr sz="1700" spc="-5" dirty="0">
                <a:latin typeface="Times New Roman"/>
                <a:cs typeface="Times New Roman"/>
              </a:rPr>
              <a:t>studier </a:t>
            </a:r>
            <a:r>
              <a:rPr sz="1700" spc="-10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stereotaktisk </a:t>
            </a:r>
            <a:r>
              <a:rPr sz="1700" spc="-10" dirty="0">
                <a:latin typeface="Times New Roman"/>
                <a:cs typeface="Times New Roman"/>
              </a:rPr>
              <a:t>strålebehandling </a:t>
            </a:r>
            <a:r>
              <a:rPr sz="1700" spc="-5" dirty="0">
                <a:latin typeface="Times New Roman"/>
                <a:cs typeface="Times New Roman"/>
              </a:rPr>
              <a:t>som  primærbehandling for store vestibulære </a:t>
            </a:r>
            <a:r>
              <a:rPr sz="1700" spc="-15" dirty="0">
                <a:latin typeface="Times New Roman"/>
                <a:cs typeface="Times New Roman"/>
              </a:rPr>
              <a:t>schwannomer, </a:t>
            </a:r>
            <a:r>
              <a:rPr sz="1700" spc="-10" dirty="0">
                <a:latin typeface="Times New Roman"/>
                <a:cs typeface="Times New Roman"/>
              </a:rPr>
              <a:t>indikerer </a:t>
            </a:r>
            <a:r>
              <a:rPr sz="1700" spc="5" dirty="0">
                <a:latin typeface="Times New Roman"/>
                <a:cs typeface="Times New Roman"/>
              </a:rPr>
              <a:t>at </a:t>
            </a:r>
            <a:r>
              <a:rPr sz="1700" spc="-5" dirty="0">
                <a:latin typeface="Times New Roman"/>
                <a:cs typeface="Times New Roman"/>
              </a:rPr>
              <a:t>stereotaktisk  </a:t>
            </a:r>
            <a:r>
              <a:rPr sz="1700" spc="-10" dirty="0">
                <a:latin typeface="Times New Roman"/>
                <a:cs typeface="Times New Roman"/>
              </a:rPr>
              <a:t>strålebehandling </a:t>
            </a:r>
            <a:r>
              <a:rPr sz="1700" spc="5" dirty="0">
                <a:latin typeface="Times New Roman"/>
                <a:cs typeface="Times New Roman"/>
              </a:rPr>
              <a:t>er </a:t>
            </a:r>
            <a:r>
              <a:rPr sz="1700" spc="-10" dirty="0">
                <a:latin typeface="Times New Roman"/>
                <a:cs typeface="Times New Roman"/>
              </a:rPr>
              <a:t>en effektiv </a:t>
            </a:r>
            <a:r>
              <a:rPr sz="1700" spc="-5" dirty="0">
                <a:latin typeface="Times New Roman"/>
                <a:cs typeface="Times New Roman"/>
              </a:rPr>
              <a:t>strategi i håndteringen </a:t>
            </a:r>
            <a:r>
              <a:rPr sz="1700" spc="-10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store vestibulære  </a:t>
            </a:r>
            <a:r>
              <a:rPr sz="1700" spc="-15" dirty="0">
                <a:latin typeface="Times New Roman"/>
                <a:cs typeface="Times New Roman"/>
              </a:rPr>
              <a:t>schwannomer, </a:t>
            </a:r>
            <a:r>
              <a:rPr sz="1700" spc="-5" dirty="0">
                <a:latin typeface="Times New Roman"/>
                <a:cs typeface="Times New Roman"/>
              </a:rPr>
              <a:t>med </a:t>
            </a:r>
            <a:r>
              <a:rPr sz="1700" spc="-10" dirty="0">
                <a:latin typeface="Times New Roman"/>
                <a:cs typeface="Times New Roman"/>
              </a:rPr>
              <a:t>tumorkontroll </a:t>
            </a:r>
            <a:r>
              <a:rPr sz="1700" spc="-5" dirty="0">
                <a:latin typeface="Times New Roman"/>
                <a:cs typeface="Times New Roman"/>
              </a:rPr>
              <a:t>hos nesten 9 </a:t>
            </a:r>
            <a:r>
              <a:rPr sz="1700" spc="-15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10</a:t>
            </a:r>
            <a:r>
              <a:rPr sz="1700" spc="30" dirty="0">
                <a:latin typeface="Times New Roman"/>
                <a:cs typeface="Times New Roman"/>
              </a:rPr>
              <a:t> </a:t>
            </a:r>
            <a:r>
              <a:rPr sz="1700" spc="-15" dirty="0">
                <a:latin typeface="Times New Roman"/>
                <a:cs typeface="Times New Roman"/>
              </a:rPr>
              <a:t>pasienter,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1616124" y="12505911"/>
            <a:ext cx="7183755" cy="13176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53340">
              <a:lnSpc>
                <a:spcPct val="100000"/>
              </a:lnSpc>
              <a:spcBef>
                <a:spcPts val="90"/>
              </a:spcBef>
            </a:pPr>
            <a:r>
              <a:rPr sz="1700" spc="-5" dirty="0">
                <a:latin typeface="Times New Roman"/>
                <a:cs typeface="Times New Roman"/>
              </a:rPr>
              <a:t>Stereotaktisk </a:t>
            </a:r>
            <a:r>
              <a:rPr sz="1700" spc="-10" dirty="0">
                <a:latin typeface="Times New Roman"/>
                <a:cs typeface="Times New Roman"/>
              </a:rPr>
              <a:t>strålebehandling </a:t>
            </a:r>
            <a:r>
              <a:rPr sz="1700" spc="-5" dirty="0">
                <a:latin typeface="Times New Roman"/>
                <a:cs typeface="Times New Roman"/>
              </a:rPr>
              <a:t>representerer </a:t>
            </a:r>
            <a:r>
              <a:rPr sz="1700" spc="-15" dirty="0">
                <a:latin typeface="Times New Roman"/>
                <a:cs typeface="Times New Roman"/>
              </a:rPr>
              <a:t>en </a:t>
            </a:r>
            <a:r>
              <a:rPr sz="1700" spc="-5" dirty="0">
                <a:latin typeface="Times New Roman"/>
                <a:cs typeface="Times New Roman"/>
              </a:rPr>
              <a:t>lavere risiko for </a:t>
            </a:r>
            <a:r>
              <a:rPr sz="1700" spc="-10" dirty="0">
                <a:latin typeface="Times New Roman"/>
                <a:cs typeface="Times New Roman"/>
              </a:rPr>
              <a:t>komplikasjoner </a:t>
            </a:r>
            <a:r>
              <a:rPr sz="1700" spc="-5" dirty="0">
                <a:latin typeface="Times New Roman"/>
                <a:cs typeface="Times New Roman"/>
              </a:rPr>
              <a:t>og  </a:t>
            </a:r>
            <a:r>
              <a:rPr sz="1700" spc="-10" dirty="0">
                <a:latin typeface="Times New Roman"/>
                <a:cs typeface="Times New Roman"/>
              </a:rPr>
              <a:t>er </a:t>
            </a:r>
            <a:r>
              <a:rPr sz="1700" spc="-5" dirty="0">
                <a:latin typeface="Times New Roman"/>
                <a:cs typeface="Times New Roman"/>
              </a:rPr>
              <a:t>assosiert </a:t>
            </a:r>
            <a:r>
              <a:rPr sz="1700" spc="-15" dirty="0">
                <a:latin typeface="Times New Roman"/>
                <a:cs typeface="Times New Roman"/>
              </a:rPr>
              <a:t>med </a:t>
            </a:r>
            <a:r>
              <a:rPr sz="1700" dirty="0">
                <a:latin typeface="Times New Roman"/>
                <a:cs typeface="Times New Roman"/>
              </a:rPr>
              <a:t>bedre </a:t>
            </a:r>
            <a:r>
              <a:rPr sz="1700" spc="-10" dirty="0">
                <a:latin typeface="Times New Roman"/>
                <a:cs typeface="Times New Roman"/>
              </a:rPr>
              <a:t>høre- </a:t>
            </a:r>
            <a:r>
              <a:rPr sz="1700" spc="-5" dirty="0">
                <a:latin typeface="Times New Roman"/>
                <a:cs typeface="Times New Roman"/>
              </a:rPr>
              <a:t>og </a:t>
            </a:r>
            <a:r>
              <a:rPr sz="1700" spc="-10" dirty="0">
                <a:latin typeface="Times New Roman"/>
                <a:cs typeface="Times New Roman"/>
              </a:rPr>
              <a:t>ansiktsresultater sammenlignet </a:t>
            </a:r>
            <a:r>
              <a:rPr sz="1700" spc="-5" dirty="0">
                <a:latin typeface="Times New Roman"/>
                <a:cs typeface="Times New Roman"/>
              </a:rPr>
              <a:t>med</a:t>
            </a:r>
            <a:r>
              <a:rPr sz="1700" spc="100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mikrokirurgi.</a:t>
            </a:r>
            <a:endParaRPr sz="1700">
              <a:latin typeface="Times New Roman"/>
              <a:cs typeface="Times New Roman"/>
            </a:endParaRPr>
          </a:p>
          <a:p>
            <a:pPr marL="12700" marR="107950">
              <a:lnSpc>
                <a:spcPct val="99300"/>
              </a:lnSpc>
              <a:spcBef>
                <a:spcPts val="25"/>
              </a:spcBef>
            </a:pPr>
            <a:r>
              <a:rPr sz="1700" spc="-5" dirty="0">
                <a:latin typeface="Times New Roman"/>
                <a:cs typeface="Times New Roman"/>
              </a:rPr>
              <a:t>Hos pasienter </a:t>
            </a:r>
            <a:r>
              <a:rPr sz="1700" spc="-15" dirty="0">
                <a:latin typeface="Times New Roman"/>
                <a:cs typeface="Times New Roman"/>
              </a:rPr>
              <a:t>som </a:t>
            </a:r>
            <a:r>
              <a:rPr sz="1700" spc="-10" dirty="0">
                <a:latin typeface="Times New Roman"/>
                <a:cs typeface="Times New Roman"/>
              </a:rPr>
              <a:t>er </a:t>
            </a:r>
            <a:r>
              <a:rPr sz="1700" spc="-5" dirty="0">
                <a:latin typeface="Times New Roman"/>
                <a:cs typeface="Times New Roman"/>
              </a:rPr>
              <a:t>mindre </a:t>
            </a:r>
            <a:r>
              <a:rPr sz="1700" spc="-10" dirty="0">
                <a:latin typeface="Times New Roman"/>
                <a:cs typeface="Times New Roman"/>
              </a:rPr>
              <a:t>skikket </a:t>
            </a:r>
            <a:r>
              <a:rPr sz="1700" spc="-5" dirty="0">
                <a:latin typeface="Times New Roman"/>
                <a:cs typeface="Times New Roman"/>
              </a:rPr>
              <a:t>for </a:t>
            </a:r>
            <a:r>
              <a:rPr sz="1700" spc="-15" dirty="0">
                <a:latin typeface="Times New Roman"/>
                <a:cs typeface="Times New Roman"/>
              </a:rPr>
              <a:t>kirurgi, </a:t>
            </a:r>
            <a:r>
              <a:rPr sz="1700" spc="5" dirty="0">
                <a:latin typeface="Times New Roman"/>
                <a:cs typeface="Times New Roman"/>
              </a:rPr>
              <a:t>av </a:t>
            </a:r>
            <a:r>
              <a:rPr sz="1700" spc="-10" dirty="0">
                <a:latin typeface="Times New Roman"/>
                <a:cs typeface="Times New Roman"/>
              </a:rPr>
              <a:t>høyere </a:t>
            </a:r>
            <a:r>
              <a:rPr sz="1700" spc="-5" dirty="0">
                <a:latin typeface="Times New Roman"/>
                <a:cs typeface="Times New Roman"/>
              </a:rPr>
              <a:t>alder </a:t>
            </a:r>
            <a:r>
              <a:rPr sz="1700" dirty="0">
                <a:latin typeface="Times New Roman"/>
                <a:cs typeface="Times New Roman"/>
              </a:rPr>
              <a:t>eller </a:t>
            </a:r>
            <a:r>
              <a:rPr sz="1700" spc="-15" dirty="0">
                <a:latin typeface="Times New Roman"/>
                <a:cs typeface="Times New Roman"/>
              </a:rPr>
              <a:t>med  </a:t>
            </a:r>
            <a:r>
              <a:rPr sz="1700" spc="-5" dirty="0">
                <a:latin typeface="Times New Roman"/>
                <a:cs typeface="Times New Roman"/>
              </a:rPr>
              <a:t>saktevoksende tumorer bør </a:t>
            </a:r>
            <a:r>
              <a:rPr sz="1700" spc="-10" dirty="0">
                <a:latin typeface="Times New Roman"/>
                <a:cs typeface="Times New Roman"/>
              </a:rPr>
              <a:t>strålebehandlin anses </a:t>
            </a:r>
            <a:r>
              <a:rPr sz="1700" spc="-5" dirty="0">
                <a:latin typeface="Times New Roman"/>
                <a:cs typeface="Times New Roman"/>
              </a:rPr>
              <a:t>som </a:t>
            </a:r>
            <a:r>
              <a:rPr sz="1700" spc="-15" dirty="0">
                <a:latin typeface="Times New Roman"/>
                <a:cs typeface="Times New Roman"/>
              </a:rPr>
              <a:t>et </a:t>
            </a:r>
            <a:r>
              <a:rPr sz="1700" spc="-10" dirty="0">
                <a:latin typeface="Times New Roman"/>
                <a:cs typeface="Times New Roman"/>
              </a:rPr>
              <a:t>trygt </a:t>
            </a:r>
            <a:r>
              <a:rPr sz="1700" spc="-5" dirty="0">
                <a:latin typeface="Times New Roman"/>
                <a:cs typeface="Times New Roman"/>
              </a:rPr>
              <a:t>behandlingsvalg for  </a:t>
            </a:r>
            <a:r>
              <a:rPr sz="1700" spc="-10" dirty="0">
                <a:latin typeface="Times New Roman"/>
                <a:cs typeface="Times New Roman"/>
              </a:rPr>
              <a:t>vestibularisschwannomer.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625548" y="3376187"/>
            <a:ext cx="7449184" cy="159893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2205"/>
              </a:lnSpc>
              <a:spcBef>
                <a:spcPts val="114"/>
              </a:spcBef>
            </a:pPr>
            <a:r>
              <a:rPr sz="1850" b="1" spc="10" dirty="0">
                <a:latin typeface="Times New Roman"/>
                <a:cs typeface="Times New Roman"/>
              </a:rPr>
              <a:t>Hovedfunn</a:t>
            </a: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ts val="2039"/>
              </a:lnSpc>
              <a:spcBef>
                <a:spcPts val="55"/>
              </a:spcBef>
            </a:pPr>
            <a:r>
              <a:rPr sz="1700" spc="-5" dirty="0">
                <a:latin typeface="Times New Roman"/>
                <a:cs typeface="Times New Roman"/>
              </a:rPr>
              <a:t>I </a:t>
            </a:r>
            <a:r>
              <a:rPr sz="1700" spc="-10" dirty="0">
                <a:latin typeface="Times New Roman"/>
                <a:cs typeface="Times New Roman"/>
              </a:rPr>
              <a:t>denne undersøkelsen </a:t>
            </a:r>
            <a:r>
              <a:rPr sz="1700" spc="5" dirty="0">
                <a:latin typeface="Times New Roman"/>
                <a:cs typeface="Times New Roman"/>
              </a:rPr>
              <a:t>av </a:t>
            </a:r>
            <a:r>
              <a:rPr sz="1700" spc="-5" dirty="0">
                <a:latin typeface="Times New Roman"/>
                <a:cs typeface="Times New Roman"/>
              </a:rPr>
              <a:t>100 </a:t>
            </a:r>
            <a:r>
              <a:rPr sz="1700" spc="-10" dirty="0">
                <a:latin typeface="Times New Roman"/>
                <a:cs typeface="Times New Roman"/>
              </a:rPr>
              <a:t>pasienter </a:t>
            </a:r>
            <a:r>
              <a:rPr sz="1700" spc="-5" dirty="0">
                <a:latin typeface="Times New Roman"/>
                <a:cs typeface="Times New Roman"/>
              </a:rPr>
              <a:t>med </a:t>
            </a:r>
            <a:r>
              <a:rPr sz="1700" spc="-10" dirty="0">
                <a:latin typeface="Times New Roman"/>
                <a:cs typeface="Times New Roman"/>
              </a:rPr>
              <a:t>vestibulært schwannom større </a:t>
            </a:r>
            <a:r>
              <a:rPr sz="1700" dirty="0">
                <a:latin typeface="Times New Roman"/>
                <a:cs typeface="Times New Roman"/>
              </a:rPr>
              <a:t>enn </a:t>
            </a:r>
            <a:r>
              <a:rPr sz="1700" spc="-5" dirty="0">
                <a:latin typeface="Times New Roman"/>
                <a:cs typeface="Times New Roman"/>
              </a:rPr>
              <a:t>4 </a:t>
            </a:r>
            <a:r>
              <a:rPr sz="1700" spc="-10" dirty="0">
                <a:latin typeface="Times New Roman"/>
                <a:cs typeface="Times New Roman"/>
              </a:rPr>
              <a:t>cm³,  </a:t>
            </a:r>
            <a:r>
              <a:rPr sz="1700" spc="-5" dirty="0">
                <a:latin typeface="Times New Roman"/>
                <a:cs typeface="Times New Roman"/>
              </a:rPr>
              <a:t>ga stereotaktisk </a:t>
            </a:r>
            <a:r>
              <a:rPr sz="1700" spc="-10" dirty="0">
                <a:latin typeface="Times New Roman"/>
                <a:cs typeface="Times New Roman"/>
              </a:rPr>
              <a:t>strålebehandling </a:t>
            </a:r>
            <a:r>
              <a:rPr sz="1700" spc="5" dirty="0">
                <a:latin typeface="Times New Roman"/>
                <a:cs typeface="Times New Roman"/>
              </a:rPr>
              <a:t>en </a:t>
            </a:r>
            <a:r>
              <a:rPr sz="1700" spc="-10" dirty="0">
                <a:latin typeface="Times New Roman"/>
                <a:cs typeface="Times New Roman"/>
              </a:rPr>
              <a:t>samlet tumorkontrollrate </a:t>
            </a:r>
            <a:r>
              <a:rPr sz="1700" spc="-5" dirty="0">
                <a:latin typeface="Times New Roman"/>
                <a:cs typeface="Times New Roman"/>
              </a:rPr>
              <a:t>på </a:t>
            </a:r>
            <a:r>
              <a:rPr sz="1700" spc="-10" dirty="0">
                <a:latin typeface="Times New Roman"/>
                <a:cs typeface="Times New Roman"/>
              </a:rPr>
              <a:t>89 </a:t>
            </a:r>
            <a:r>
              <a:rPr sz="1700" spc="-5" dirty="0">
                <a:latin typeface="Times New Roman"/>
                <a:cs typeface="Times New Roman"/>
              </a:rPr>
              <a:t>%. Dette</a:t>
            </a:r>
            <a:r>
              <a:rPr sz="1700" spc="5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er</a:t>
            </a:r>
            <a:endParaRPr sz="1700">
              <a:latin typeface="Times New Roman"/>
              <a:cs typeface="Times New Roman"/>
            </a:endParaRPr>
          </a:p>
          <a:p>
            <a:pPr marL="12700" marR="5080">
              <a:lnSpc>
                <a:spcPts val="2010"/>
              </a:lnSpc>
              <a:spcBef>
                <a:spcPts val="35"/>
              </a:spcBef>
            </a:pPr>
            <a:r>
              <a:rPr sz="1700" spc="-10" dirty="0">
                <a:latin typeface="Times New Roman"/>
                <a:cs typeface="Times New Roman"/>
              </a:rPr>
              <a:t>sammenlignbart </a:t>
            </a:r>
            <a:r>
              <a:rPr sz="1700" spc="-5" dirty="0">
                <a:latin typeface="Times New Roman"/>
                <a:cs typeface="Times New Roman"/>
              </a:rPr>
              <a:t>med resultater for </a:t>
            </a:r>
            <a:r>
              <a:rPr sz="1700" spc="-10" dirty="0">
                <a:latin typeface="Times New Roman"/>
                <a:cs typeface="Times New Roman"/>
              </a:rPr>
              <a:t>mindre svulster, </a:t>
            </a:r>
            <a:r>
              <a:rPr sz="1700" spc="-5" dirty="0">
                <a:latin typeface="Times New Roman"/>
                <a:cs typeface="Times New Roman"/>
              </a:rPr>
              <a:t>inkludert </a:t>
            </a:r>
            <a:r>
              <a:rPr sz="1700" spc="5" dirty="0">
                <a:latin typeface="Times New Roman"/>
                <a:cs typeface="Times New Roman"/>
              </a:rPr>
              <a:t>en </a:t>
            </a:r>
            <a:r>
              <a:rPr sz="1700" spc="-10" dirty="0">
                <a:latin typeface="Times New Roman"/>
                <a:cs typeface="Times New Roman"/>
              </a:rPr>
              <a:t>randomisert studie </a:t>
            </a:r>
            <a:r>
              <a:rPr sz="1700" spc="-5" dirty="0">
                <a:latin typeface="Times New Roman"/>
                <a:cs typeface="Times New Roman"/>
              </a:rPr>
              <a:t>fra  </a:t>
            </a:r>
            <a:r>
              <a:rPr sz="1700" spc="-10" dirty="0">
                <a:latin typeface="Times New Roman"/>
                <a:cs typeface="Times New Roman"/>
              </a:rPr>
              <a:t>vår </a:t>
            </a:r>
            <a:r>
              <a:rPr sz="1700" spc="-5" dirty="0">
                <a:latin typeface="Times New Roman"/>
                <a:cs typeface="Times New Roman"/>
              </a:rPr>
              <a:t>forskningsgruppe gruppe </a:t>
            </a:r>
            <a:r>
              <a:rPr sz="1700" spc="-15" dirty="0">
                <a:latin typeface="Times New Roman"/>
                <a:cs typeface="Times New Roman"/>
              </a:rPr>
              <a:t>som </a:t>
            </a:r>
            <a:r>
              <a:rPr sz="1700" spc="-10" dirty="0">
                <a:latin typeface="Times New Roman"/>
                <a:cs typeface="Times New Roman"/>
              </a:rPr>
              <a:t>viste </a:t>
            </a:r>
            <a:r>
              <a:rPr sz="1700" spc="5" dirty="0">
                <a:latin typeface="Times New Roman"/>
                <a:cs typeface="Times New Roman"/>
              </a:rPr>
              <a:t>en </a:t>
            </a:r>
            <a:r>
              <a:rPr sz="1700" spc="-10" dirty="0">
                <a:latin typeface="Times New Roman"/>
                <a:cs typeface="Times New Roman"/>
              </a:rPr>
              <a:t>tumorkontrollrate </a:t>
            </a:r>
            <a:r>
              <a:rPr sz="1700" spc="-5" dirty="0">
                <a:latin typeface="Times New Roman"/>
                <a:cs typeface="Times New Roman"/>
              </a:rPr>
              <a:t>på 95 </a:t>
            </a:r>
            <a:r>
              <a:rPr sz="1700" spc="-10" dirty="0">
                <a:latin typeface="Times New Roman"/>
                <a:cs typeface="Times New Roman"/>
              </a:rPr>
              <a:t>% over </a:t>
            </a:r>
            <a:r>
              <a:rPr sz="1700" spc="5" dirty="0">
                <a:latin typeface="Times New Roman"/>
                <a:cs typeface="Times New Roman"/>
              </a:rPr>
              <a:t>en</a:t>
            </a:r>
            <a:r>
              <a:rPr sz="1700" spc="85" dirty="0">
                <a:latin typeface="Times New Roman"/>
                <a:cs typeface="Times New Roman"/>
              </a:rPr>
              <a:t> </a:t>
            </a:r>
            <a:r>
              <a:rPr sz="1700" spc="-10" dirty="0">
                <a:latin typeface="Times New Roman"/>
                <a:cs typeface="Times New Roman"/>
              </a:rPr>
              <a:t>4-års</a:t>
            </a: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ts val="1980"/>
              </a:lnSpc>
            </a:pPr>
            <a:r>
              <a:rPr sz="1700" spc="-5" dirty="0">
                <a:latin typeface="Times New Roman"/>
                <a:cs typeface="Times New Roman"/>
              </a:rPr>
              <a:t>oppfølging.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845609" y="1695029"/>
            <a:ext cx="9565005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spc="-15" dirty="0">
                <a:solidFill>
                  <a:srgbClr val="FFFFFF"/>
                </a:solidFill>
                <a:latin typeface="Times New Roman"/>
                <a:cs typeface="Times New Roman"/>
              </a:rPr>
              <a:t>En </a:t>
            </a:r>
            <a:r>
              <a:rPr sz="1700" spc="-5" dirty="0">
                <a:solidFill>
                  <a:srgbClr val="FFFFFF"/>
                </a:solidFill>
                <a:latin typeface="Times New Roman"/>
                <a:cs typeface="Times New Roman"/>
              </a:rPr>
              <a:t>analyse </a:t>
            </a:r>
            <a:r>
              <a:rPr sz="1700" spc="5" dirty="0">
                <a:solidFill>
                  <a:srgbClr val="FFFFFF"/>
                </a:solidFill>
                <a:latin typeface="Times New Roman"/>
                <a:cs typeface="Times New Roman"/>
              </a:rPr>
              <a:t>av </a:t>
            </a:r>
            <a:r>
              <a:rPr sz="1700" spc="-10" dirty="0">
                <a:solidFill>
                  <a:srgbClr val="FFFFFF"/>
                </a:solidFill>
                <a:latin typeface="Times New Roman"/>
                <a:cs typeface="Times New Roman"/>
              </a:rPr>
              <a:t>risikoen </a:t>
            </a:r>
            <a:r>
              <a:rPr sz="17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rebehandling </a:t>
            </a:r>
            <a:r>
              <a:rPr sz="1700" spc="-10" dirty="0">
                <a:solidFill>
                  <a:srgbClr val="FFFFFF"/>
                </a:solidFill>
                <a:latin typeface="Times New Roman"/>
                <a:cs typeface="Times New Roman"/>
              </a:rPr>
              <a:t>ved stråling </a:t>
            </a:r>
            <a:r>
              <a:rPr sz="1700" spc="-5" dirty="0">
                <a:solidFill>
                  <a:srgbClr val="FFFFFF"/>
                </a:solidFill>
                <a:latin typeface="Times New Roman"/>
                <a:cs typeface="Times New Roman"/>
              </a:rPr>
              <a:t>som primærbehandling </a:t>
            </a:r>
            <a:r>
              <a:rPr sz="1700" spc="5" dirty="0">
                <a:solidFill>
                  <a:srgbClr val="FFFFFF"/>
                </a:solidFill>
                <a:latin typeface="Times New Roman"/>
                <a:cs typeface="Times New Roman"/>
              </a:rPr>
              <a:t>av </a:t>
            </a:r>
            <a:r>
              <a:rPr sz="1700" spc="-10" dirty="0">
                <a:solidFill>
                  <a:srgbClr val="FFFFFF"/>
                </a:solidFill>
                <a:latin typeface="Times New Roman"/>
                <a:cs typeface="Times New Roman"/>
              </a:rPr>
              <a:t>store</a:t>
            </a:r>
            <a:r>
              <a:rPr sz="1700" spc="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700" spc="-10" dirty="0">
                <a:solidFill>
                  <a:srgbClr val="FFFFFF"/>
                </a:solidFill>
                <a:latin typeface="Times New Roman"/>
                <a:cs typeface="Times New Roman"/>
              </a:rPr>
              <a:t>vestibularisschwannomer.</a:t>
            </a:r>
            <a:endParaRPr sz="1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530</Words>
  <Application>Microsoft Office PowerPoint</Application>
  <PresentationFormat>Egendefinert</PresentationFormat>
  <Paragraphs>31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Strålebehandling av store vestibularisschwannomer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Eirik Dalheim</cp:lastModifiedBy>
  <cp:revision>1</cp:revision>
  <dcterms:created xsi:type="dcterms:W3CDTF">2024-11-27T14:21:48Z</dcterms:created>
  <dcterms:modified xsi:type="dcterms:W3CDTF">2024-12-13T08:28:27Z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2024-11-15T00:00:00Z</vt:filetime>
  </property>
  <property fmtid="{D5CDD505-2E9C-101B-9397-08002B2CF9AE}" pid="3" name="LastSaved">
    <vt:filetime>2024-11-27T00:00:00Z</vt:filetime>
  </property>
</Properties>
</file>