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33" userDrawn="1">
          <p15:clr>
            <a:srgbClr val="A4A3A4"/>
          </p15:clr>
        </p15:guide>
        <p15:guide id="3" orient="horz" pos="16976" userDrawn="1">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guide id="9" orient="horz" pos="953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2626"/>
    <a:srgbClr val="FEF9F1"/>
    <a:srgbClr val="FFAA79"/>
    <a:srgbClr val="761A19"/>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4FE573-2BFF-D644-B8AB-9D9E41A39D30}" v="106" dt="2024-11-15T11:06:01.414"/>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38" autoAdjust="0"/>
    <p:restoredTop sz="90241" autoAdjust="0"/>
  </p:normalViewPr>
  <p:slideViewPr>
    <p:cSldViewPr snapToGrid="0">
      <p:cViewPr>
        <p:scale>
          <a:sx n="32" d="100"/>
          <a:sy n="32" d="100"/>
        </p:scale>
        <p:origin x="1216" y="-840"/>
      </p:cViewPr>
      <p:guideLst>
        <p:guide orient="horz" pos="2733"/>
        <p:guide orient="horz" pos="16976"/>
        <p:guide pos="745"/>
        <p:guide pos="19961"/>
        <p:guide pos="26361"/>
        <p:guide pos="13513"/>
        <p:guide pos="7025"/>
        <p:guide orient="horz" pos="953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128" d="100"/>
          <a:sy n="128" d="100"/>
        </p:scale>
        <p:origin x="582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433DE135-FF91-20A3-39DA-EB0E7A616080}"/>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C1BBF5B1-0403-D936-D364-2A45E9510156}"/>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DF73EE47-8B60-024C-A3E9-9D47F69A0B3A}" type="datetimeFigureOut">
              <a:rPr lang="nb-NO" smtClean="0"/>
              <a:t>12.11.2024</a:t>
            </a:fld>
            <a:endParaRPr lang="nb-NO"/>
          </a:p>
        </p:txBody>
      </p:sp>
      <p:sp>
        <p:nvSpPr>
          <p:cNvPr id="4" name="Plassholder for bunntekst 3">
            <a:extLst>
              <a:ext uri="{FF2B5EF4-FFF2-40B4-BE49-F238E27FC236}">
                <a16:creationId xmlns:a16="http://schemas.microsoft.com/office/drawing/2014/main" id="{E0D21D5C-4B77-F54E-E771-2DA77C15749C}"/>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B06C2057-4DAF-3E94-8698-8590C1366EB3}"/>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BA646A91-9FDA-7A49-918A-F3079B75495C}" type="slidenum">
              <a:rPr lang="nb-NO" smtClean="0"/>
              <a:t>‹#›</a:t>
            </a:fld>
            <a:endParaRPr lang="nb-NO"/>
          </a:p>
        </p:txBody>
      </p:sp>
    </p:spTree>
    <p:extLst>
      <p:ext uri="{BB962C8B-B14F-4D97-AF65-F5344CB8AC3E}">
        <p14:creationId xmlns:p14="http://schemas.microsoft.com/office/powerpoint/2010/main" val="5766746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223" userDrawn="1">
          <p15:clr>
            <a:srgbClr val="F26B43"/>
          </p15:clr>
        </p15:guide>
        <p15:guide id="2" pos="223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extLst>
    <p:ext uri="{DCECCB84-F9BA-43D5-87BE-67443E8EF086}">
      <p15:sldGuideLst xmlns:p15="http://schemas.microsoft.com/office/powerpoint/2012/main">
        <p15:guide id="1" orient="horz" pos="9537" userDrawn="1">
          <p15:clr>
            <a:srgbClr val="FBAE40"/>
          </p15:clr>
        </p15:guide>
        <p15:guide id="2" pos="13483"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7259CF00-97E2-1033-EB68-FC43F982B767}"/>
              </a:ext>
            </a:extLst>
          </p:cNvPr>
          <p:cNvSpPr/>
          <p:nvPr userDrawn="1"/>
        </p:nvSpPr>
        <p:spPr bwMode="auto">
          <a:xfrm>
            <a:off x="-1" y="5629275"/>
            <a:ext cx="42807600" cy="24660000"/>
          </a:xfrm>
          <a:prstGeom prst="rect">
            <a:avLst/>
          </a:prstGeom>
          <a:solidFill>
            <a:srgbClr val="FEF9F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8361363" rtl="0" eaLnBrk="1" fontAlgn="base" latinLnBrk="0" hangingPunct="1">
              <a:lnSpc>
                <a:spcPct val="100000"/>
              </a:lnSpc>
              <a:spcBef>
                <a:spcPct val="0"/>
              </a:spcBef>
              <a:spcAft>
                <a:spcPct val="0"/>
              </a:spcAft>
              <a:buClrTx/>
              <a:buSzTx/>
              <a:buFontTx/>
              <a:buNone/>
              <a:tabLst/>
            </a:pPr>
            <a:endParaRPr kumimoji="0" lang="nb-NO" sz="3200" b="0" i="0" u="none" strike="noStrike" cap="none" normalizeH="0" baseline="0">
              <a:ln>
                <a:noFill/>
              </a:ln>
              <a:solidFill>
                <a:schemeClr val="tx1"/>
              </a:solidFill>
              <a:effectLst/>
              <a:latin typeface="Arial" charset="0"/>
            </a:endParaRPr>
          </a:p>
        </p:txBody>
      </p:sp>
      <p:sp>
        <p:nvSpPr>
          <p:cNvPr id="2" name="Freeform 2" descr="Red field, top">
            <a:extLst>
              <a:ext uri="{FF2B5EF4-FFF2-40B4-BE49-F238E27FC236}">
                <a16:creationId xmlns:a16="http://schemas.microsoft.com/office/drawing/2014/main" id="{09114A3E-ED0D-6852-61B1-87F4D60FBCC4}"/>
              </a:ext>
            </a:extLst>
          </p:cNvPr>
          <p:cNvSpPr>
            <a:spLocks noChangeAspect="1"/>
          </p:cNvSpPr>
          <p:nvPr userDrawn="1"/>
        </p:nvSpPr>
        <p:spPr bwMode="auto">
          <a:xfrm>
            <a:off x="0" y="1"/>
            <a:ext cx="42808525" cy="5600700"/>
          </a:xfrm>
          <a:custGeom>
            <a:avLst/>
            <a:gdLst>
              <a:gd name="T0" fmla="*/ 0 w 22394"/>
              <a:gd name="T1" fmla="*/ 4633 h 4633"/>
              <a:gd name="T2" fmla="*/ 22394 w 22394"/>
              <a:gd name="T3" fmla="*/ 4633 h 4633"/>
              <a:gd name="T4" fmla="*/ 22394 w 22394"/>
              <a:gd name="T5" fmla="*/ 0 h 4633"/>
              <a:gd name="T6" fmla="*/ 0 w 22394"/>
              <a:gd name="T7" fmla="*/ 0 h 4633"/>
              <a:gd name="T8" fmla="*/ 0 w 22394"/>
              <a:gd name="T9" fmla="*/ 4633 h 4633"/>
            </a:gdLst>
            <a:ahLst/>
            <a:cxnLst>
              <a:cxn ang="0">
                <a:pos x="T0" y="T1"/>
              </a:cxn>
              <a:cxn ang="0">
                <a:pos x="T2" y="T3"/>
              </a:cxn>
              <a:cxn ang="0">
                <a:pos x="T4" y="T5"/>
              </a:cxn>
              <a:cxn ang="0">
                <a:pos x="T6" y="T7"/>
              </a:cxn>
              <a:cxn ang="0">
                <a:pos x="T8" y="T9"/>
              </a:cxn>
            </a:cxnLst>
            <a:rect l="0" t="0" r="r" b="b"/>
            <a:pathLst>
              <a:path w="22394" h="4633">
                <a:moveTo>
                  <a:pt x="0" y="4633"/>
                </a:moveTo>
                <a:lnTo>
                  <a:pt x="22394" y="4633"/>
                </a:lnTo>
                <a:lnTo>
                  <a:pt x="22394" y="0"/>
                </a:lnTo>
                <a:lnTo>
                  <a:pt x="0" y="0"/>
                </a:lnTo>
                <a:lnTo>
                  <a:pt x="0" y="4633"/>
                </a:lnTo>
              </a:path>
            </a:pathLst>
          </a:custGeom>
          <a:solidFill>
            <a:srgbClr val="761A19"/>
          </a:solidFill>
          <a:ln>
            <a:noFill/>
          </a:ln>
        </p:spPr>
        <p:txBody>
          <a:bodyPr vert="horz" wrap="square" lIns="0" tIns="0" rIns="0" bIns="0" numCol="1" anchor="t" anchorCtr="0" compatLnSpc="1">
            <a:prstTxWarp prst="textNoShape">
              <a:avLst/>
            </a:prstTxWarp>
          </a:bodyPr>
          <a:lstStyle/>
          <a:p>
            <a:endParaRPr lang="nb-NO"/>
          </a:p>
        </p:txBody>
      </p:sp>
      <p:pic>
        <p:nvPicPr>
          <p:cNvPr id="7" name="Picture 19">
            <a:extLst>
              <a:ext uri="{FF2B5EF4-FFF2-40B4-BE49-F238E27FC236}">
                <a16:creationId xmlns:a16="http://schemas.microsoft.com/office/drawing/2014/main" id="{CD4E24DF-9FF2-B992-1667-8D90A8F267A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767275" y="27323832"/>
            <a:ext cx="10790565" cy="260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7" userDrawn="1">
          <p15:clr>
            <a:srgbClr val="F26B43"/>
          </p15:clr>
        </p15:guide>
        <p15:guide id="2" pos="1348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F9F1"/>
        </a:solidFill>
        <a:effectLst/>
      </p:bgPr>
    </p:bg>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1182688" y="315715"/>
            <a:ext cx="33407305"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nb-NO" altLang="nb-NO" sz="9600" b="1" dirty="0">
                <a:solidFill>
                  <a:schemeClr val="bg1"/>
                </a:solidFill>
                <a:latin typeface="Calibri" panose="020F0502020204030204" pitchFamily="34" charset="0"/>
                <a:cs typeface="Calibri" panose="020F0502020204030204" pitchFamily="34" charset="0"/>
              </a:rPr>
              <a:t>Lavere hjertefrekvensvariabilitet er assosiert med gastroparese hos pasienter med diabetes</a:t>
            </a:r>
          </a:p>
        </p:txBody>
      </p:sp>
      <p:sp>
        <p:nvSpPr>
          <p:cNvPr id="2054" name="Subtitle" descr="Subtitle field"/>
          <p:cNvSpPr txBox="1">
            <a:spLocks noChangeArrowheads="1"/>
          </p:cNvSpPr>
          <p:nvPr/>
        </p:nvSpPr>
        <p:spPr bwMode="auto">
          <a:xfrm>
            <a:off x="1182688" y="3260848"/>
            <a:ext cx="32939355"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nb-NO" sz="4400" b="1" noProof="0" dirty="0">
                <a:solidFill>
                  <a:schemeClr val="bg1"/>
                </a:solidFill>
                <a:latin typeface="Calibri" panose="020F0502020204030204" pitchFamily="34" charset="0"/>
                <a:cs typeface="Calibri" panose="020F0502020204030204" pitchFamily="34" charset="0"/>
              </a:rPr>
              <a:t>Gastroparese er en komplikasjon til diabetes som medfører signifikant morbiditet. Diagnostikk er omfattende, og et screeningsverktøy vil derfor være nyttig. Vi fant en sterk sammenheng mellom gastroparese og lavere HRV, og foreslår derfor at pasienter med symptomer på gastroparese bør screenes med dette.</a:t>
            </a:r>
          </a:p>
        </p:txBody>
      </p:sp>
      <p:sp>
        <p:nvSpPr>
          <p:cNvPr id="2053" name="Name and info" descr="Field for name and email"/>
          <p:cNvSpPr txBox="1">
            <a:spLocks noChangeArrowheads="1"/>
          </p:cNvSpPr>
          <p:nvPr/>
        </p:nvSpPr>
        <p:spPr bwMode="auto">
          <a:xfrm>
            <a:off x="35478547" y="2615262"/>
            <a:ext cx="6347526"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0000" rIns="18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400" b="1" dirty="0">
                <a:solidFill>
                  <a:schemeClr val="bg1"/>
                </a:solidFill>
                <a:latin typeface="Calibri" panose="020F0502020204030204" pitchFamily="34" charset="0"/>
                <a:cs typeface="Calibri" panose="020F0502020204030204" pitchFamily="34" charset="0"/>
              </a:rPr>
              <a:t>Emilie Emanuelsen Elsrud</a:t>
            </a:r>
            <a:br>
              <a:rPr lang="nb-NO" altLang="nb-NO" sz="4000" dirty="0">
                <a:solidFill>
                  <a:schemeClr val="bg1"/>
                </a:solidFill>
                <a:latin typeface="Calibri" panose="020F0502020204030204" pitchFamily="34" charset="0"/>
                <a:cs typeface="Calibri" panose="020F0502020204030204" pitchFamily="34" charset="0"/>
              </a:rPr>
            </a:br>
            <a:r>
              <a:rPr lang="nb-NO" altLang="nb-NO" sz="3600" dirty="0">
                <a:solidFill>
                  <a:schemeClr val="bg1"/>
                </a:solidFill>
                <a:latin typeface="Calibri" panose="020F0502020204030204" pitchFamily="34" charset="0"/>
                <a:cs typeface="Calibri" panose="020F0502020204030204" pitchFamily="34" charset="0"/>
              </a:rPr>
              <a:t>University of Bergen</a:t>
            </a:r>
          </a:p>
          <a:p>
            <a:pPr algn="r" eaLnBrk="1" hangingPunct="1"/>
            <a:r>
              <a:rPr lang="nb-NO" altLang="nb-NO" sz="3600" dirty="0">
                <a:solidFill>
                  <a:schemeClr val="bg1"/>
                </a:solidFill>
                <a:latin typeface="Calibri" panose="020F0502020204030204" pitchFamily="34" charset="0"/>
                <a:cs typeface="Calibri" panose="020F0502020204030204" pitchFamily="34" charset="0"/>
              </a:rPr>
              <a:t>eel017@uib.no</a:t>
            </a:r>
          </a:p>
        </p:txBody>
      </p:sp>
      <p:sp>
        <p:nvSpPr>
          <p:cNvPr id="2055" name="Text box 1" descr="Text field "/>
          <p:cNvSpPr txBox="1">
            <a:spLocks noChangeArrowheads="1"/>
          </p:cNvSpPr>
          <p:nvPr/>
        </p:nvSpPr>
        <p:spPr bwMode="auto">
          <a:xfrm>
            <a:off x="1182688" y="6229350"/>
            <a:ext cx="9969500" cy="1552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3600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20000"/>
              </a:spcAft>
              <a:buClrTx/>
              <a:buSzTx/>
              <a:buFontTx/>
              <a:buNone/>
              <a:tabLst/>
              <a:defRPr/>
            </a:pPr>
            <a:r>
              <a:rPr kumimoji="0" lang="en-GB" altLang="nb-NO" sz="44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BAKGRUNN</a:t>
            </a:r>
          </a:p>
          <a:p>
            <a:pPr marL="0" marR="0" lvl="0" indent="0" algn="l" defTabSz="914400" rtl="0" eaLnBrk="1" fontAlgn="base" latinLnBrk="0" hangingPunct="1">
              <a:lnSpc>
                <a:spcPct val="100000"/>
              </a:lnSpc>
              <a:spcBef>
                <a:spcPct val="0"/>
              </a:spcBef>
              <a:spcAft>
                <a:spcPts val="2000"/>
              </a:spcAft>
              <a:buClrTx/>
              <a:buSzTx/>
              <a:buFontTx/>
              <a:buNone/>
              <a:tabLst/>
              <a:defRPr/>
            </a:pPr>
            <a:r>
              <a:rPr kumimoji="0" lang="nb-NO" altLang="nb-NO" sz="36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rPr>
              <a:t>Opp til 62,3% av pasienter med diabetes opplever gastrointestinale symptomer. En årsak kan være gastroparese, en komplikasjon som kjennetegnes av forsinket tømming av magesekken og øvre GI-symptomer som kvalme, tidlig metthet og magesmerte. </a:t>
            </a:r>
            <a:endParaRPr lang="nb-NO" altLang="nb-NO" sz="3600" dirty="0">
              <a:solidFill>
                <a:srgbClr val="262626"/>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ts val="2000"/>
              </a:spcAft>
              <a:buClrTx/>
              <a:buSzTx/>
              <a:buFontTx/>
              <a:buNone/>
              <a:tabLst/>
              <a:defRPr/>
            </a:pPr>
            <a:r>
              <a:rPr kumimoji="0" lang="nb-NO" altLang="nb-NO" sz="36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rPr>
              <a:t>En av patomekanisme bak gastroparese er autonom nevropati, en tilstand som fører til nedsatt funksjon av de parasympatiske og/eller sympatiske nervene. </a:t>
            </a:r>
            <a:r>
              <a:rPr lang="nb-NO" altLang="nb-NO" sz="3600" dirty="0">
                <a:solidFill>
                  <a:srgbClr val="262626"/>
                </a:solidFill>
                <a:latin typeface="Calibri" panose="020F0502020204030204" pitchFamily="34" charset="0"/>
                <a:cs typeface="Calibri" panose="020F0502020204030204" pitchFamily="34" charset="0"/>
              </a:rPr>
              <a:t>I tillegg til å påvirke GI-funksjon, kan det blant annet </a:t>
            </a:r>
            <a:r>
              <a:rPr kumimoji="0" lang="nb-NO" altLang="nb-NO" sz="3600" b="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rPr>
              <a:t>føre til seksuell dysfunksjon, endret kontroll av hjertefrekvens og blodtrykk, og hypoglykemisk ubevissthet. </a:t>
            </a:r>
          </a:p>
          <a:p>
            <a:pPr marL="0" marR="0" lvl="0" indent="0" algn="l" defTabSz="914400" rtl="0" eaLnBrk="1" fontAlgn="base" latinLnBrk="0" hangingPunct="1">
              <a:lnSpc>
                <a:spcPct val="100000"/>
              </a:lnSpc>
              <a:spcBef>
                <a:spcPct val="0"/>
              </a:spcBef>
              <a:spcAft>
                <a:spcPts val="2000"/>
              </a:spcAft>
              <a:buClrTx/>
              <a:buSzTx/>
              <a:buFontTx/>
              <a:buNone/>
              <a:tabLst/>
              <a:defRPr/>
            </a:pPr>
            <a:r>
              <a:rPr lang="nb-NO" altLang="nb-NO" sz="3600" noProof="0" dirty="0">
                <a:solidFill>
                  <a:srgbClr val="262626"/>
                </a:solidFill>
                <a:latin typeface="Calibri" panose="020F0502020204030204" pitchFamily="34" charset="0"/>
                <a:cs typeface="Calibri" panose="020F0502020204030204" pitchFamily="34" charset="0"/>
              </a:rPr>
              <a:t>Gjennom tiden har autonom nevropati fått betydelig mindre oppmerksomhet enn både perifer polynevropati og retinopati, selv om komplikasjonene er alvorlige. Prevalensen kan være opptil 60% 15 år etter diagnosetidspunkt.</a:t>
            </a:r>
            <a:endParaRPr lang="nb-NO" altLang="nb-NO" sz="3600" dirty="0">
              <a:solidFill>
                <a:srgbClr val="262626"/>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ts val="2000"/>
              </a:spcAft>
              <a:buClrTx/>
              <a:buSzTx/>
              <a:buFontTx/>
              <a:buNone/>
              <a:tabLst/>
              <a:defRPr/>
            </a:pPr>
            <a:r>
              <a:rPr lang="nb-NO" altLang="nb-NO" sz="3600" dirty="0">
                <a:solidFill>
                  <a:srgbClr val="262626"/>
                </a:solidFill>
                <a:latin typeface="Calibri" panose="020F0502020204030204" pitchFamily="34" charset="0"/>
                <a:cs typeface="Calibri" panose="020F0502020204030204" pitchFamily="34" charset="0"/>
              </a:rPr>
              <a:t>Undersøkelse for gastroparese er tidkrevende og dyrt. Gullstandarden er i dag vedtrikkelscintigrafi. Dårlig sammenheng mellom symptomer og magesekktømming gjør det imidlertid vanskelig å velge hvilke pasienter som på undersøkes. Dette gir behov for en enklere test/screeningmetode. </a:t>
            </a:r>
          </a:p>
        </p:txBody>
      </p:sp>
      <p:sp>
        <p:nvSpPr>
          <p:cNvPr id="2052" name="Text box 2" descr="Text field "/>
          <p:cNvSpPr txBox="1">
            <a:spLocks noChangeArrowheads="1"/>
          </p:cNvSpPr>
          <p:nvPr/>
        </p:nvSpPr>
        <p:spPr bwMode="auto">
          <a:xfrm>
            <a:off x="11291888" y="6229350"/>
            <a:ext cx="10324147" cy="7930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kumimoji="0" lang="en-GB" altLang="nb-NO" sz="44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MÅLSETTING</a:t>
            </a:r>
          </a:p>
          <a:p>
            <a:pPr defTabSz="914400" eaLnBrk="1" hangingPunct="1">
              <a:spcAft>
                <a:spcPts val="2000"/>
              </a:spcAft>
              <a:defRPr/>
            </a:pPr>
            <a:r>
              <a:rPr lang="nb-NO" altLang="nb-NO" sz="3600" dirty="0">
                <a:latin typeface="Calibri" panose="020F0502020204030204" pitchFamily="34" charset="0"/>
                <a:cs typeface="Calibri" panose="020F0502020204030204" pitchFamily="34" charset="0"/>
              </a:rPr>
              <a:t>Gode screeningsverktøy finnes for retinopati og </a:t>
            </a:r>
            <a:r>
              <a:rPr lang="nb-NO" altLang="nb-NO" sz="3600" dirty="0">
                <a:solidFill>
                  <a:srgbClr val="262626"/>
                </a:solidFill>
                <a:latin typeface="Calibri" panose="020F0502020204030204" pitchFamily="34" charset="0"/>
                <a:cs typeface="Calibri" panose="020F0502020204030204" pitchFamily="34" charset="0"/>
              </a:rPr>
              <a:t>nefropati, men liknende har ikke blitt utviklet for autonom nevropati. </a:t>
            </a:r>
          </a:p>
          <a:p>
            <a:pPr defTabSz="914400" eaLnBrk="1" hangingPunct="1">
              <a:spcAft>
                <a:spcPts val="2000"/>
              </a:spcAft>
              <a:defRPr/>
            </a:pPr>
            <a:r>
              <a:rPr lang="nb-NO" altLang="nb-NO" sz="3600" dirty="0">
                <a:solidFill>
                  <a:srgbClr val="262626"/>
                </a:solidFill>
                <a:latin typeface="Calibri" panose="020F0502020204030204" pitchFamily="34" charset="0"/>
                <a:cs typeface="Calibri" panose="020F0502020204030204" pitchFamily="34" charset="0"/>
              </a:rPr>
              <a:t>Målet med studien var å undersøke sammenhengen mellom kardial autonom funksjon og diabetisk gastroparese for å se om kardiale funksjonstester kan bli brukt som screeningsmetode for autonom nevropati, og samtidig fungere som en indikator for gastrointestinal autonom funksjon. </a:t>
            </a:r>
            <a:endParaRPr lang="en-US" altLang="nb-NO" sz="4400" b="1" dirty="0">
              <a:solidFill>
                <a:srgbClr val="262626"/>
              </a:solidFill>
              <a:latin typeface="Calibri" panose="020F0502020204030204" pitchFamily="34" charset="0"/>
              <a:cs typeface="Calibri" panose="020F0502020204030204" pitchFamily="34" charset="0"/>
            </a:endParaRPr>
          </a:p>
          <a:p>
            <a:pPr eaLnBrk="1" hangingPunct="1">
              <a:spcBef>
                <a:spcPct val="50000"/>
              </a:spcBef>
            </a:pPr>
            <a:endParaRPr lang="nb-NO" sz="3600" noProof="0" dirty="0">
              <a:solidFill>
                <a:srgbClr val="262626"/>
              </a:solidFill>
              <a:effectLst/>
              <a:latin typeface="Calibri" panose="020F0502020204030204" pitchFamily="34" charset="0"/>
              <a:cs typeface="Calibri" panose="020F0502020204030204" pitchFamily="34" charset="0"/>
            </a:endParaRPr>
          </a:p>
          <a:p>
            <a:pPr eaLnBrk="1" hangingPunct="1">
              <a:spcBef>
                <a:spcPct val="50000"/>
              </a:spcBef>
            </a:pPr>
            <a:r>
              <a:rPr lang="nb-NO" sz="3600" noProof="0" dirty="0">
                <a:solidFill>
                  <a:srgbClr val="262626"/>
                </a:solidFill>
                <a:latin typeface="Calibri" panose="020F0502020204030204" pitchFamily="34" charset="0"/>
                <a:cs typeface="Calibri" panose="020F0502020204030204" pitchFamily="34" charset="0"/>
              </a:rPr>
              <a:t> </a:t>
            </a:r>
          </a:p>
        </p:txBody>
      </p:sp>
      <p:sp>
        <p:nvSpPr>
          <p:cNvPr id="2061" name="Text Box 4" descr="Text field "/>
          <p:cNvSpPr txBox="1">
            <a:spLocks noChangeArrowheads="1"/>
          </p:cNvSpPr>
          <p:nvPr/>
        </p:nvSpPr>
        <p:spPr bwMode="auto">
          <a:xfrm>
            <a:off x="21451888" y="6229350"/>
            <a:ext cx="10236200" cy="695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20000"/>
              </a:spcAft>
              <a:buClrTx/>
              <a:buSzTx/>
              <a:buFontTx/>
              <a:buNone/>
              <a:tabLst/>
              <a:defRPr/>
            </a:pPr>
            <a:r>
              <a:rPr kumimoji="0" lang="en-GB" altLang="nb-NO" sz="44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RESULTATER</a:t>
            </a:r>
          </a:p>
          <a:p>
            <a:pPr defTabSz="914400" eaLnBrk="1" hangingPunct="1">
              <a:spcAft>
                <a:spcPts val="2000"/>
              </a:spcAft>
              <a:defRPr/>
            </a:pPr>
            <a:r>
              <a:rPr kumimoji="0" lang="nb-NO" altLang="nb-NO" sz="36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Diabetes pasienter </a:t>
            </a:r>
            <a:r>
              <a:rPr kumimoji="0" lang="nb-NO" sz="3600" i="0" u="none" strike="noStrike" kern="1200" cap="none" spc="0" normalizeH="0" baseline="0" noProof="0" dirty="0">
                <a:ln>
                  <a:noFill/>
                </a:ln>
                <a:solidFill>
                  <a:srgbClr val="262626"/>
                </a:solidFill>
                <a:effectLst/>
                <a:uLnTx/>
                <a:uFillTx/>
                <a:latin typeface="Calibri" panose="020F0502020204030204" pitchFamily="34" charset="0"/>
                <a:ea typeface="+mn-ea"/>
                <a:cs typeface="Calibri" panose="020F0502020204030204" pitchFamily="34" charset="0"/>
              </a:rPr>
              <a:t>med gastroparese viste lavere hjertefrekvensvariabilitet for flere tids- og frekvens parametere</a:t>
            </a:r>
            <a:r>
              <a:rPr lang="nb-NO" sz="3600" dirty="0">
                <a:solidFill>
                  <a:srgbClr val="262626"/>
                </a:solidFill>
                <a:latin typeface="Calibri" panose="020F0502020204030204" pitchFamily="34" charset="0"/>
                <a:cs typeface="Calibri" panose="020F0502020204030204" pitchFamily="34" charset="0"/>
              </a:rPr>
              <a:t>, mest uttalt ved bruk av WMC-definisjonen. For RMSSD var p = 0.001. For SDNN definert med scintigrafi var p = 0.02 og hadde en negativ korrelasjon med gastroparese </a:t>
            </a:r>
            <a:r>
              <a:rPr lang="nb-NO" sz="3600" dirty="0">
                <a:solidFill>
                  <a:srgbClr val="262626"/>
                </a:solidFill>
                <a:effectLst/>
                <a:latin typeface="Calibri" panose="020F0502020204030204" pitchFamily="34" charset="0"/>
                <a:cs typeface="Calibri" panose="020F0502020204030204" pitchFamily="34" charset="0"/>
              </a:rPr>
              <a:t>(</a:t>
            </a:r>
            <a:r>
              <a:rPr lang="nb-NO" sz="3600" i="1" dirty="0">
                <a:solidFill>
                  <a:srgbClr val="262626"/>
                </a:solidFill>
                <a:effectLst/>
                <a:latin typeface="Calibri" panose="020F0502020204030204" pitchFamily="34" charset="0"/>
                <a:cs typeface="Calibri" panose="020F0502020204030204" pitchFamily="34" charset="0"/>
              </a:rPr>
              <a:t>r</a:t>
            </a:r>
            <a:r>
              <a:rPr lang="nb-NO" sz="3600" i="1" baseline="-25000" dirty="0">
                <a:solidFill>
                  <a:srgbClr val="262626"/>
                </a:solidFill>
                <a:effectLst/>
                <a:latin typeface="Calibri" panose="020F0502020204030204" pitchFamily="34" charset="0"/>
                <a:cs typeface="Calibri" panose="020F0502020204030204" pitchFamily="34" charset="0"/>
              </a:rPr>
              <a:t>s</a:t>
            </a:r>
            <a:r>
              <a:rPr lang="nb-NO" sz="3600" i="1" dirty="0">
                <a:solidFill>
                  <a:srgbClr val="262626"/>
                </a:solidFill>
                <a:effectLst/>
                <a:latin typeface="Calibri" panose="020F0502020204030204" pitchFamily="34" charset="0"/>
                <a:cs typeface="Calibri" panose="020F0502020204030204" pitchFamily="34" charset="0"/>
              </a:rPr>
              <a:t> </a:t>
            </a:r>
            <a:r>
              <a:rPr lang="nb-NO" sz="3600" dirty="0">
                <a:solidFill>
                  <a:srgbClr val="262626"/>
                </a:solidFill>
                <a:effectLst/>
                <a:latin typeface="Calibri" panose="020F0502020204030204" pitchFamily="34" charset="0"/>
                <a:cs typeface="Calibri" panose="020F0502020204030204" pitchFamily="34" charset="0"/>
              </a:rPr>
              <a:t>=-0.40, p=0.002) </a:t>
            </a:r>
          </a:p>
          <a:p>
            <a:pPr defTabSz="914400" eaLnBrk="1" hangingPunct="1">
              <a:spcAft>
                <a:spcPts val="2000"/>
              </a:spcAft>
              <a:defRPr/>
            </a:pPr>
            <a:r>
              <a:rPr lang="nb-NO" sz="3600" dirty="0">
                <a:solidFill>
                  <a:srgbClr val="262626"/>
                </a:solidFill>
                <a:latin typeface="Calibri" panose="020F0502020204030204" pitchFamily="34" charset="0"/>
                <a:cs typeface="Calibri" panose="020F0502020204030204" pitchFamily="34" charset="0"/>
              </a:rPr>
              <a:t>For barorefleks sensitivitet fant vi liknende sammenheng.</a:t>
            </a:r>
            <a:endParaRPr lang="nb-NO" sz="3600" dirty="0">
              <a:solidFill>
                <a:srgbClr val="262626"/>
              </a:solidFill>
              <a:effectLst/>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ts val="2000"/>
              </a:spcAft>
              <a:buClrTx/>
              <a:buSzTx/>
              <a:buFontTx/>
              <a:buNone/>
              <a:tabLst/>
              <a:defRPr/>
            </a:pPr>
            <a:endParaRPr lang="nb-NO" sz="3600" dirty="0">
              <a:solidFill>
                <a:srgbClr val="262626"/>
              </a:solidFill>
              <a:effectLst/>
              <a:latin typeface="Calibri" panose="020F0502020204030204" pitchFamily="34" charset="0"/>
              <a:cs typeface="Calibri" panose="020F0502020204030204" pitchFamily="34" charset="0"/>
            </a:endParaRPr>
          </a:p>
        </p:txBody>
      </p:sp>
      <p:sp>
        <p:nvSpPr>
          <p:cNvPr id="2063" name="Text Box 5" descr="Text field "/>
          <p:cNvSpPr txBox="1">
            <a:spLocks noChangeArrowheads="1"/>
          </p:cNvSpPr>
          <p:nvPr/>
        </p:nvSpPr>
        <p:spPr bwMode="auto">
          <a:xfrm>
            <a:off x="31696978" y="6310717"/>
            <a:ext cx="10151110" cy="10192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l"/>
            <a:r>
              <a:rPr lang="nb-NO" sz="3600" b="0" i="0" u="none" strike="noStrike" dirty="0">
                <a:solidFill>
                  <a:srgbClr val="262626"/>
                </a:solidFill>
                <a:effectLst/>
                <a:latin typeface="Calibri" panose="020F0502020204030204" pitchFamily="34" charset="0"/>
                <a:cs typeface="Calibri" panose="020F0502020204030204" pitchFamily="34" charset="0"/>
              </a:rPr>
              <a:t>Våre resultater kan tyde på at målinger av kardial autonom funksjon, som HRV, kan brukes som indikatorer for å vurdere gastrointestinal autonom funksjon.</a:t>
            </a:r>
          </a:p>
          <a:p>
            <a:pPr algn="l"/>
            <a:endParaRPr lang="nb-NO" sz="3600" b="0" i="0" u="none" strike="noStrike" dirty="0">
              <a:solidFill>
                <a:srgbClr val="262626"/>
              </a:solidFill>
              <a:effectLst/>
            </a:endParaRPr>
          </a:p>
          <a:p>
            <a:pPr algn="l"/>
            <a:r>
              <a:rPr lang="nb-NO" sz="3600" b="0" i="0" u="none" strike="noStrike" dirty="0">
                <a:solidFill>
                  <a:srgbClr val="262626"/>
                </a:solidFill>
                <a:effectLst/>
                <a:latin typeface="Calibri" panose="020F0502020204030204" pitchFamily="34" charset="0"/>
                <a:cs typeface="Calibri" panose="020F0502020204030204" pitchFamily="34" charset="0"/>
              </a:rPr>
              <a:t>Klinisk foreslår vi at diabetespasienter med symptomer på gastroparese bør screenes ved HRV og/eller andre tester av kardial autonom funksjon. Siden prevalensen av kardial autonom nevropati sannsynligvis er høy, kan dette identifisere individer som trenger intensivert oppfølging. Prospektive studier bør fastslå den negative prediktive verdien av normal kardial autonom funksjon for etterfølgende diagnose av gastroparese. </a:t>
            </a:r>
          </a:p>
          <a:p>
            <a:pPr marL="0" marR="0" lvl="0" indent="0" algn="l" defTabSz="914400" rtl="0" eaLnBrk="1" fontAlgn="base" latinLnBrk="0" hangingPunct="1">
              <a:lnSpc>
                <a:spcPct val="100000"/>
              </a:lnSpc>
              <a:spcBef>
                <a:spcPts val="0"/>
              </a:spcBef>
              <a:spcAft>
                <a:spcPts val="1000"/>
              </a:spcAft>
              <a:buClrTx/>
              <a:buSzTx/>
              <a:buFontTx/>
              <a:buNone/>
              <a:tabLst/>
              <a:defRPr/>
            </a:pPr>
            <a:endParaRPr lang="nb-NO" sz="3600" b="0" i="0" u="none" strike="noStrike" dirty="0">
              <a:solidFill>
                <a:srgbClr val="262626"/>
              </a:solidFill>
              <a:effectLst/>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0"/>
              </a:spcBef>
              <a:spcAft>
                <a:spcPts val="1000"/>
              </a:spcAft>
              <a:buClrTx/>
              <a:buSzTx/>
              <a:buFontTx/>
              <a:buNone/>
              <a:tabLst/>
              <a:defRPr/>
            </a:pPr>
            <a:r>
              <a:rPr lang="nb-NO" sz="3600" b="0" i="0" u="none" strike="noStrike" dirty="0">
                <a:solidFill>
                  <a:srgbClr val="262626"/>
                </a:solidFill>
                <a:effectLst/>
                <a:latin typeface="Calibri" panose="020F0502020204030204" pitchFamily="34" charset="0"/>
                <a:cs typeface="Calibri" panose="020F0502020204030204" pitchFamily="34" charset="0"/>
              </a:rPr>
              <a:t>Denne rekkefølgen av undersøkelser kan føre til betydelig reduksjon av dyre, kompliserte og unødvendige mage-tømmingstester.</a:t>
            </a:r>
            <a:endParaRPr kumimoji="0" lang="en-US" altLang="nb-NO" sz="3600" b="0" i="0" u="none" strike="noStrike" kern="1200" cap="none" spc="0" normalizeH="0" baseline="0" noProof="0" dirty="0">
              <a:ln>
                <a:noFill/>
              </a:ln>
              <a:solidFill>
                <a:srgbClr val="262626"/>
              </a:solidFill>
              <a:effectLst/>
              <a:uLnTx/>
              <a:uFillTx/>
              <a:latin typeface="Calibri" panose="020F0502020204030204" pitchFamily="34" charset="0"/>
              <a:cs typeface="Calibri" panose="020F0502020204030204" pitchFamily="34" charset="0"/>
            </a:endParaRPr>
          </a:p>
        </p:txBody>
      </p:sp>
      <p:sp>
        <p:nvSpPr>
          <p:cNvPr id="2066" name="Acknowledgements" descr="Field for acknowledgements"/>
          <p:cNvSpPr txBox="1">
            <a:spLocks noChangeArrowheads="1"/>
          </p:cNvSpPr>
          <p:nvPr/>
        </p:nvSpPr>
        <p:spPr bwMode="auto">
          <a:xfrm>
            <a:off x="31687402" y="24765070"/>
            <a:ext cx="10109836"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altLang="nb-NO"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TAKK TIL</a:t>
            </a:r>
          </a:p>
          <a:p>
            <a:pPr marL="0" marR="0" lvl="0" indent="0" algn="l" defTabSz="914400" rtl="0" eaLnBrk="1" fontAlgn="base" latinLnBrk="0" hangingPunct="1">
              <a:lnSpc>
                <a:spcPct val="100000"/>
              </a:lnSpc>
              <a:spcBef>
                <a:spcPct val="0"/>
              </a:spcBef>
              <a:spcAft>
                <a:spcPct val="0"/>
              </a:spcAft>
              <a:buClrTx/>
              <a:buSzTx/>
              <a:buFontTx/>
              <a:buNone/>
              <a:tabLst/>
              <a:defRPr/>
            </a:pPr>
            <a:r>
              <a:rPr lang="en-GB" altLang="nb-NO" sz="2400" dirty="0">
                <a:solidFill>
                  <a:srgbClr val="000000">
                    <a:lumMod val="85000"/>
                    <a:lumOff val="15000"/>
                  </a:srgbClr>
                </a:solidFill>
                <a:latin typeface="Calibri" panose="020F0502020204030204" pitchFamily="34" charset="0"/>
                <a:cs typeface="Calibri" panose="020F0502020204030204" pitchFamily="34" charset="0"/>
              </a:rPr>
              <a:t>Hovedveileder Eirik Søfteland, MD og PhD</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nb-NO" sz="24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cs typeface="Calibri" panose="020F0502020204030204" pitchFamily="34" charset="0"/>
              </a:rPr>
              <a:t>Biveileder Dag A. Sangnes, MD og PhD</a:t>
            </a:r>
          </a:p>
        </p:txBody>
      </p:sp>
      <p:pic>
        <p:nvPicPr>
          <p:cNvPr id="6" name="Bilde 5" descr="Et bilde som inneholder clip art, illustrasjon, tegnefilm&#10;&#10;Automatisk generert beskrivelse">
            <a:extLst>
              <a:ext uri="{FF2B5EF4-FFF2-40B4-BE49-F238E27FC236}">
                <a16:creationId xmlns:a16="http://schemas.microsoft.com/office/drawing/2014/main" id="{D6F9D769-E313-485B-6E20-1F36F10E1CAB}"/>
              </a:ext>
            </a:extLst>
          </p:cNvPr>
          <p:cNvPicPr>
            <a:picLocks noChangeAspect="1"/>
          </p:cNvPicPr>
          <p:nvPr/>
        </p:nvPicPr>
        <p:blipFill>
          <a:blip r:embed="rId3">
            <a:extLst>
              <a:ext uri="{28A0092B-C50C-407E-A947-70E740481C1C}">
                <a14:useLocalDpi xmlns:a14="http://schemas.microsoft.com/office/drawing/2010/main" val="0"/>
              </a:ext>
            </a:extLst>
          </a:blip>
          <a:srcRect t="4787"/>
          <a:stretch/>
        </p:blipFill>
        <p:spPr>
          <a:xfrm>
            <a:off x="435829" y="21066681"/>
            <a:ext cx="10615038" cy="6706023"/>
          </a:xfrm>
          <a:prstGeom prst="rect">
            <a:avLst/>
          </a:prstGeom>
        </p:spPr>
      </p:pic>
      <p:sp>
        <p:nvSpPr>
          <p:cNvPr id="13" name="Text Box 4" descr="Text field ">
            <a:extLst>
              <a:ext uri="{FF2B5EF4-FFF2-40B4-BE49-F238E27FC236}">
                <a16:creationId xmlns:a16="http://schemas.microsoft.com/office/drawing/2014/main" id="{9EAD3B5D-BBF1-94CF-9454-80A231428DB4}"/>
              </a:ext>
            </a:extLst>
          </p:cNvPr>
          <p:cNvSpPr txBox="1">
            <a:spLocks noChangeArrowheads="1"/>
          </p:cNvSpPr>
          <p:nvPr/>
        </p:nvSpPr>
        <p:spPr bwMode="auto">
          <a:xfrm>
            <a:off x="11152188" y="20601510"/>
            <a:ext cx="10236200" cy="7255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20000"/>
              </a:spcAft>
              <a:buClrTx/>
              <a:buSzTx/>
              <a:buFontTx/>
              <a:buNone/>
              <a:tabLst/>
              <a:defRPr/>
            </a:pPr>
            <a:r>
              <a:rPr kumimoji="0" lang="en-GB" altLang="nb-NO" sz="44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METODE</a:t>
            </a:r>
          </a:p>
          <a:p>
            <a:pPr defTabSz="914400" eaLnBrk="1" hangingPunct="1">
              <a:spcAft>
                <a:spcPts val="2000"/>
              </a:spcAft>
              <a:defRPr/>
            </a:pPr>
            <a:r>
              <a:rPr kumimoji="0" lang="nb-NO" altLang="nb-NO" sz="36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Vi gjennomførte en </a:t>
            </a:r>
            <a:r>
              <a:rPr lang="nb-NO" sz="3600" noProof="0" dirty="0">
                <a:solidFill>
                  <a:srgbClr val="262626"/>
                </a:solidFill>
                <a:latin typeface="Calibri" panose="020F0502020204030204" pitchFamily="34" charset="0"/>
                <a:cs typeface="Calibri" panose="020F0502020204030204" pitchFamily="34" charset="0"/>
              </a:rPr>
              <a:t>tverrsnittstudie med 72 pasienter med diabetes og kroniske gastrointestinale symptomer. De ble undersøkt med </a:t>
            </a:r>
            <a:r>
              <a:rPr lang="nb-NO" sz="3600" dirty="0">
                <a:solidFill>
                  <a:srgbClr val="262626"/>
                </a:solidFill>
                <a:latin typeface="Calibri" panose="020F0502020204030204" pitchFamily="34" charset="0"/>
                <a:cs typeface="Calibri" panose="020F0502020204030204" pitchFamily="34" charset="0"/>
              </a:rPr>
              <a:t>4-timers </a:t>
            </a:r>
            <a:r>
              <a:rPr lang="nb-NO" sz="3600" noProof="0" dirty="0">
                <a:solidFill>
                  <a:srgbClr val="262626"/>
                </a:solidFill>
                <a:latin typeface="Calibri" panose="020F0502020204030204" pitchFamily="34" charset="0"/>
                <a:cs typeface="Calibri" panose="020F0502020204030204" pitchFamily="34" charset="0"/>
              </a:rPr>
              <a:t>vedtrikkelscintigrafi og wireless motility capsule (WMC). </a:t>
            </a:r>
          </a:p>
          <a:p>
            <a:pPr eaLnBrk="1" hangingPunct="1">
              <a:spcBef>
                <a:spcPct val="50000"/>
              </a:spcBef>
            </a:pPr>
            <a:r>
              <a:rPr lang="nb-NO" sz="3600" dirty="0">
                <a:solidFill>
                  <a:srgbClr val="262626"/>
                </a:solidFill>
                <a:latin typeface="Calibri" panose="020F0502020204030204" pitchFamily="34" charset="0"/>
                <a:cs typeface="Calibri" panose="020F0502020204030204" pitchFamily="34" charset="0"/>
              </a:rPr>
              <a:t>De ble videre delt i grupper etter tilstedeværelsen av forsinket tømming av magesekken (gastroparese). </a:t>
            </a:r>
          </a:p>
          <a:p>
            <a:pPr eaLnBrk="1" hangingPunct="1">
              <a:spcBef>
                <a:spcPct val="50000"/>
              </a:spcBef>
            </a:pPr>
            <a:r>
              <a:rPr lang="nb-NO" sz="3600" noProof="0" dirty="0">
                <a:solidFill>
                  <a:srgbClr val="262626"/>
                </a:solidFill>
                <a:latin typeface="Calibri" panose="020F0502020204030204" pitchFamily="34" charset="0"/>
                <a:cs typeface="Calibri" panose="020F0502020204030204" pitchFamily="34" charset="0"/>
              </a:rPr>
              <a:t>Kardial autonom funksjon ble kartlagt ved å måle hjertefrekvensvariabilitet, barorefleks sensitivitet og ortostatiske målinger.</a:t>
            </a:r>
          </a:p>
        </p:txBody>
      </p:sp>
      <p:sp>
        <p:nvSpPr>
          <p:cNvPr id="14" name="Text Box 4" descr="Text field ">
            <a:extLst>
              <a:ext uri="{FF2B5EF4-FFF2-40B4-BE49-F238E27FC236}">
                <a16:creationId xmlns:a16="http://schemas.microsoft.com/office/drawing/2014/main" id="{4CB572F1-8C98-DBE0-7A33-3D423FB3A7FD}"/>
              </a:ext>
            </a:extLst>
          </p:cNvPr>
          <p:cNvSpPr txBox="1">
            <a:spLocks noChangeArrowheads="1"/>
          </p:cNvSpPr>
          <p:nvPr/>
        </p:nvSpPr>
        <p:spPr bwMode="auto">
          <a:xfrm>
            <a:off x="21404262" y="20601510"/>
            <a:ext cx="10236200" cy="870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defTabSz="914400" eaLnBrk="1" hangingPunct="1">
              <a:spcBef>
                <a:spcPts val="2000"/>
              </a:spcBef>
              <a:spcAft>
                <a:spcPts val="1000"/>
              </a:spcAft>
              <a:defRPr/>
            </a:pPr>
            <a:r>
              <a:rPr lang="nb-NO" sz="3600" dirty="0">
                <a:solidFill>
                  <a:srgbClr val="262626"/>
                </a:solidFill>
                <a:latin typeface="Calibri" panose="020F0502020204030204" pitchFamily="34" charset="0"/>
                <a:cs typeface="Calibri" panose="020F0502020204030204" pitchFamily="34" charset="0"/>
              </a:rPr>
              <a:t>Den statistiske signifikante forskjellen var mest uttalt for maksimal varians under dyp respirasjon og ekspirasjon-inspirasjon ratio. </a:t>
            </a:r>
          </a:p>
          <a:p>
            <a:pPr defTabSz="914400" eaLnBrk="1" hangingPunct="1">
              <a:spcBef>
                <a:spcPts val="2000"/>
              </a:spcBef>
              <a:spcAft>
                <a:spcPts val="1000"/>
              </a:spcAft>
              <a:defRPr/>
            </a:pPr>
            <a:r>
              <a:rPr lang="nb-NO" sz="3600" dirty="0">
                <a:solidFill>
                  <a:srgbClr val="262626"/>
                </a:solidFill>
                <a:latin typeface="Calibri" panose="020F0502020204030204" pitchFamily="34" charset="0"/>
                <a:cs typeface="Calibri" panose="020F0502020204030204" pitchFamily="34" charset="0"/>
              </a:rPr>
              <a:t>Det ble ikke funnet forskjeller i blodtrykket ved de ortostatiske blodtrykksmålingene. </a:t>
            </a:r>
          </a:p>
          <a:p>
            <a:pPr defTabSz="914400" eaLnBrk="1" hangingPunct="1">
              <a:spcBef>
                <a:spcPts val="2000"/>
              </a:spcBef>
              <a:spcAft>
                <a:spcPts val="1000"/>
              </a:spcAft>
              <a:defRPr/>
            </a:pPr>
            <a:endParaRPr lang="nb-NO" dirty="0">
              <a:solidFill>
                <a:srgbClr val="262626"/>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ct val="20000"/>
              </a:spcAft>
              <a:buClrTx/>
              <a:buSzTx/>
              <a:buFontTx/>
              <a:buNone/>
              <a:tabLst/>
              <a:defRPr/>
            </a:pPr>
            <a:r>
              <a:rPr kumimoji="0" lang="en-GB" altLang="nb-NO" sz="44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KONKLUSJON</a:t>
            </a:r>
          </a:p>
          <a:p>
            <a:pPr marL="0" marR="0" lvl="0" indent="0" algn="l" defTabSz="914400" rtl="0" eaLnBrk="1" fontAlgn="base" latinLnBrk="0" hangingPunct="1">
              <a:lnSpc>
                <a:spcPct val="100000"/>
              </a:lnSpc>
              <a:spcBef>
                <a:spcPct val="0"/>
              </a:spcBef>
              <a:spcAft>
                <a:spcPts val="2000"/>
              </a:spcAft>
              <a:buClrTx/>
              <a:buSzTx/>
              <a:buFontTx/>
              <a:buNone/>
              <a:tabLst/>
              <a:defRPr/>
            </a:pPr>
            <a:r>
              <a:rPr lang="nb-NO" altLang="nb-NO" sz="3600" dirty="0">
                <a:solidFill>
                  <a:srgbClr val="262626"/>
                </a:solidFill>
                <a:latin typeface="Calibri" panose="020F0502020204030204" pitchFamily="34" charset="0"/>
                <a:cs typeface="Calibri" panose="020F0502020204030204" pitchFamily="34" charset="0"/>
              </a:rPr>
              <a:t>Pasienter </a:t>
            </a:r>
            <a:r>
              <a:rPr lang="nb-NO" sz="3600" b="0" i="0" u="none" strike="noStrike" dirty="0">
                <a:solidFill>
                  <a:srgbClr val="262626"/>
                </a:solidFill>
                <a:effectLst/>
                <a:latin typeface="Calibri" panose="020F0502020204030204" pitchFamily="34" charset="0"/>
                <a:cs typeface="Calibri" panose="020F0502020204030204" pitchFamily="34" charset="0"/>
              </a:rPr>
              <a:t>med gastroparese hadde signifikant lavere HRV, redusert barorefleks sensitivitet og nedsatt hjertefrekvensrespons på postural endring. Sammenhengene var sterkere når gastroparese ble definert ved WMC enn ved scintigrafi. </a:t>
            </a:r>
            <a:endParaRPr lang="en-US" altLang="nb-NO" sz="5400" dirty="0">
              <a:solidFill>
                <a:srgbClr val="262626"/>
              </a:solidFill>
              <a:latin typeface="Calibri" panose="020F0502020204030204" pitchFamily="34" charset="0"/>
              <a:cs typeface="Calibri" panose="020F0502020204030204" pitchFamily="34" charset="0"/>
            </a:endParaRPr>
          </a:p>
          <a:p>
            <a:pPr algn="l"/>
            <a:r>
              <a:rPr lang="nb-NO" sz="3600" b="0" i="0" u="none" strike="noStrike" dirty="0">
                <a:solidFill>
                  <a:srgbClr val="262626"/>
                </a:solidFill>
                <a:effectLst/>
                <a:latin typeface="Calibri" panose="020F0502020204030204" pitchFamily="34" charset="0"/>
                <a:cs typeface="Calibri" panose="020F0502020204030204" pitchFamily="34" charset="0"/>
              </a:rPr>
              <a:t>. </a:t>
            </a:r>
          </a:p>
        </p:txBody>
      </p:sp>
      <p:sp>
        <p:nvSpPr>
          <p:cNvPr id="15" name="Acknowledgements" descr="Field for acknowledgements">
            <a:extLst>
              <a:ext uri="{FF2B5EF4-FFF2-40B4-BE49-F238E27FC236}">
                <a16:creationId xmlns:a16="http://schemas.microsoft.com/office/drawing/2014/main" id="{EB1016EE-2E13-C933-9C06-8969AFCC7307}"/>
              </a:ext>
            </a:extLst>
          </p:cNvPr>
          <p:cNvSpPr txBox="1">
            <a:spLocks noChangeArrowheads="1"/>
          </p:cNvSpPr>
          <p:nvPr/>
        </p:nvSpPr>
        <p:spPr bwMode="auto">
          <a:xfrm>
            <a:off x="1182688" y="27213000"/>
            <a:ext cx="4125215"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GB" altLang="nb-NO" sz="2200" dirty="0">
                <a:solidFill>
                  <a:srgbClr val="000000">
                    <a:lumMod val="85000"/>
                    <a:lumOff val="15000"/>
                  </a:srgbClr>
                </a:solidFill>
                <a:latin typeface="Calibri" panose="020F0502020204030204" pitchFamily="34" charset="0"/>
                <a:cs typeface="Calibri" panose="020F0502020204030204" pitchFamily="34" charset="0"/>
              </a:rPr>
              <a:t>Laget med app.biorender.com</a:t>
            </a:r>
            <a:endParaRPr kumimoji="0" lang="en-GB" altLang="nb-NO" sz="22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p:txBody>
      </p:sp>
      <p:pic>
        <p:nvPicPr>
          <p:cNvPr id="17" name="Bilde 16" descr="Et bilde som inneholder tekst, diagram, line, Plottdiagram&#10;&#10;Automatisk generert beskrivelse">
            <a:extLst>
              <a:ext uri="{FF2B5EF4-FFF2-40B4-BE49-F238E27FC236}">
                <a16:creationId xmlns:a16="http://schemas.microsoft.com/office/drawing/2014/main" id="{3D8125C1-9A54-F827-65B6-D468236AD0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496015" y="17072597"/>
            <a:ext cx="10492611" cy="6750022"/>
          </a:xfrm>
          <a:prstGeom prst="rect">
            <a:avLst/>
          </a:prstGeom>
        </p:spPr>
      </p:pic>
      <p:pic>
        <p:nvPicPr>
          <p:cNvPr id="19" name="Bilde 18">
            <a:extLst>
              <a:ext uri="{FF2B5EF4-FFF2-40B4-BE49-F238E27FC236}">
                <a16:creationId xmlns:a16="http://schemas.microsoft.com/office/drawing/2014/main" id="{040260BB-041B-65B8-288D-5EC8B702FDE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152189" y="12693673"/>
            <a:ext cx="19860298" cy="7255320"/>
          </a:xfrm>
          <a:prstGeom prst="rect">
            <a:avLst/>
          </a:prstGeom>
        </p:spPr>
      </p:pic>
    </p:spTree>
  </p:cSld>
  <p:clrMapOvr>
    <a:masterClrMapping/>
  </p:clrMapOvr>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8818</TotalTime>
  <Words>610</Words>
  <Application>Microsoft Macintosh PowerPoint</Application>
  <PresentationFormat>Egendefinert</PresentationFormat>
  <Paragraphs>37</Paragraphs>
  <Slides>1</Slides>
  <Notes>1</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vt:i4>
      </vt:variant>
    </vt:vector>
  </HeadingPairs>
  <TitlesOfParts>
    <vt:vector size="4" baseType="lpstr">
      <vt:lpstr>Arial</vt:lpstr>
      <vt:lpstr>Calibri</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Emilie Emanuelsen Elsrud</cp:lastModifiedBy>
  <cp:revision>153</cp:revision>
  <cp:lastPrinted>2016-05-27T08:05:21Z</cp:lastPrinted>
  <dcterms:created xsi:type="dcterms:W3CDTF">2006-11-02T13:18:58Z</dcterms:created>
  <dcterms:modified xsi:type="dcterms:W3CDTF">2024-11-15T11:06:08Z</dcterms:modified>
</cp:coreProperties>
</file>