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20104100" cy="14224000"/>
  <p:notesSz cx="20104100" cy="1422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807" y="4409440"/>
            <a:ext cx="17088486" cy="2987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7965440"/>
            <a:ext cx="14072870" cy="3556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8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8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1005205" y="3271520"/>
            <a:ext cx="8745284" cy="93878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10353611" y="3271520"/>
            <a:ext cx="8745284" cy="93878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8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2643472"/>
            <a:ext cx="20102195" cy="11574780"/>
          </a:xfrm>
          <a:custGeom>
            <a:avLst/>
            <a:gdLst/>
            <a:ahLst/>
            <a:cxnLst/>
            <a:rect l="l" t="t" r="r" b="b"/>
            <a:pathLst>
              <a:path w="20102195" h="11574780">
                <a:moveTo>
                  <a:pt x="0" y="11574318"/>
                </a:moveTo>
                <a:lnTo>
                  <a:pt x="0" y="0"/>
                </a:lnTo>
                <a:lnTo>
                  <a:pt x="20102172" y="0"/>
                </a:lnTo>
                <a:lnTo>
                  <a:pt x="20102172" y="11574318"/>
                </a:lnTo>
                <a:lnTo>
                  <a:pt x="0" y="11574318"/>
                </a:lnTo>
                <a:close/>
              </a:path>
            </a:pathLst>
          </a:custGeom>
          <a:solidFill>
            <a:srgbClr val="FEF9F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0" y="1"/>
            <a:ext cx="20102830" cy="2630170"/>
          </a:xfrm>
          <a:custGeom>
            <a:avLst/>
            <a:gdLst/>
            <a:ahLst/>
            <a:cxnLst/>
            <a:rect l="l" t="t" r="r" b="b"/>
            <a:pathLst>
              <a:path w="20102830" h="2630170">
                <a:moveTo>
                  <a:pt x="0" y="2630052"/>
                </a:moveTo>
                <a:lnTo>
                  <a:pt x="20102607" y="2630052"/>
                </a:lnTo>
                <a:lnTo>
                  <a:pt x="20102607" y="0"/>
                </a:lnTo>
                <a:lnTo>
                  <a:pt x="0" y="0"/>
                </a:lnTo>
                <a:lnTo>
                  <a:pt x="0" y="2630052"/>
                </a:lnTo>
                <a:close/>
              </a:path>
            </a:pathLst>
          </a:custGeom>
          <a:solidFill>
            <a:srgbClr val="761A1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k object 18"/>
          <p:cNvSpPr/>
          <p:nvPr/>
        </p:nvSpPr>
        <p:spPr>
          <a:xfrm>
            <a:off x="1554046" y="13359476"/>
            <a:ext cx="3684161" cy="16937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9" name="bk object 19"/>
          <p:cNvSpPr/>
          <p:nvPr/>
        </p:nvSpPr>
        <p:spPr>
          <a:xfrm>
            <a:off x="557822" y="13041638"/>
            <a:ext cx="810043" cy="80898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42682" y="337266"/>
            <a:ext cx="19018734" cy="14541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8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05205" y="3271520"/>
            <a:ext cx="18093690" cy="93878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6835394" y="13228320"/>
            <a:ext cx="6433312" cy="711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1005205" y="13228320"/>
            <a:ext cx="4623943" cy="711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4474953" y="13228320"/>
            <a:ext cx="4623943" cy="711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mej009@uib.no" TargetMode="External"/><Relationship Id="rId3" Type="http://schemas.openxmlformats.org/officeDocument/2006/relationships/image" Target="../media/image3.jp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42682" y="337266"/>
            <a:ext cx="15981680" cy="1454150"/>
          </a:xfrm>
          <a:prstGeom prst="rect"/>
        </p:spPr>
        <p:txBody>
          <a:bodyPr wrap="square" lIns="0" tIns="1695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35"/>
              </a:spcBef>
            </a:pPr>
            <a:r>
              <a:rPr dirty="0" spc="-10"/>
              <a:t>Hjertesvikt </a:t>
            </a:r>
            <a:r>
              <a:rPr dirty="0" spc="10"/>
              <a:t>– med </a:t>
            </a:r>
            <a:r>
              <a:rPr dirty="0" spc="5"/>
              <a:t>spesielt </a:t>
            </a:r>
            <a:r>
              <a:rPr dirty="0" spc="-25"/>
              <a:t>fokus </a:t>
            </a:r>
            <a:r>
              <a:rPr dirty="0" spc="5"/>
              <a:t>på</a:t>
            </a:r>
            <a:r>
              <a:rPr dirty="0" spc="25"/>
              <a:t> </a:t>
            </a:r>
            <a:r>
              <a:rPr dirty="0" spc="-10"/>
              <a:t>kjønnsforskjeller</a:t>
            </a: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dirty="0" sz="2150" spc="5"/>
              <a:t>En</a:t>
            </a:r>
            <a:r>
              <a:rPr dirty="0" sz="2150" spc="-10"/>
              <a:t> litteraturstudie</a:t>
            </a:r>
            <a:endParaRPr sz="2150"/>
          </a:p>
        </p:txBody>
      </p:sp>
      <p:sp>
        <p:nvSpPr>
          <p:cNvPr id="3" name="object 3"/>
          <p:cNvSpPr txBox="1"/>
          <p:nvPr/>
        </p:nvSpPr>
        <p:spPr>
          <a:xfrm>
            <a:off x="17386089" y="1219190"/>
            <a:ext cx="2183130" cy="8623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L="283210" marR="5080" indent="-271145">
              <a:lnSpc>
                <a:spcPct val="100499"/>
              </a:lnSpc>
              <a:spcBef>
                <a:spcPts val="100"/>
              </a:spcBef>
            </a:pPr>
            <a:r>
              <a:rPr dirty="0" sz="2050" spc="5" b="1">
                <a:solidFill>
                  <a:srgbClr val="FFFFFF"/>
                </a:solidFill>
                <a:latin typeface="Calibri"/>
                <a:cs typeface="Calibri"/>
              </a:rPr>
              <a:t>Ane</a:t>
            </a:r>
            <a:r>
              <a:rPr dirty="0" sz="2050" spc="-2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050" spc="-5" b="1">
                <a:solidFill>
                  <a:srgbClr val="FFFFFF"/>
                </a:solidFill>
                <a:latin typeface="Calibri"/>
                <a:cs typeface="Calibri"/>
              </a:rPr>
              <a:t>Offenberg</a:t>
            </a:r>
            <a:r>
              <a:rPr dirty="0" sz="2050" spc="-2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050" spc="-15" b="1">
                <a:solidFill>
                  <a:srgbClr val="FFFFFF"/>
                </a:solidFill>
                <a:latin typeface="Calibri"/>
                <a:cs typeface="Calibri"/>
              </a:rPr>
              <a:t>Skog </a:t>
            </a:r>
            <a:r>
              <a:rPr dirty="0" sz="2050" spc="-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700" spc="-20">
                <a:solidFill>
                  <a:srgbClr val="FFFFFF"/>
                </a:solidFill>
                <a:latin typeface="Calibri"/>
                <a:cs typeface="Calibri"/>
              </a:rPr>
              <a:t>Universitetet</a:t>
            </a:r>
            <a:r>
              <a:rPr dirty="0" sz="1700" spc="-3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700" spc="-5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dirty="0" sz="1700" spc="-2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700" spc="-15">
                <a:solidFill>
                  <a:srgbClr val="FFFFFF"/>
                </a:solidFill>
                <a:latin typeface="Calibri"/>
                <a:cs typeface="Calibri"/>
              </a:rPr>
              <a:t>Bergen </a:t>
            </a:r>
            <a:r>
              <a:rPr dirty="0" sz="1700" spc="-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700" spc="-15">
                <a:solidFill>
                  <a:srgbClr val="FFFFFF"/>
                </a:solidFill>
                <a:latin typeface="Calibri"/>
                <a:cs typeface="Calibri"/>
                <a:hlinkClick r:id="rId2"/>
              </a:rPr>
              <a:t>me</a:t>
            </a:r>
            <a:r>
              <a:rPr dirty="0" sz="1700" spc="-5">
                <a:solidFill>
                  <a:srgbClr val="FFFFFF"/>
                </a:solidFill>
                <a:latin typeface="Calibri"/>
                <a:cs typeface="Calibri"/>
                <a:hlinkClick r:id="rId2"/>
              </a:rPr>
              <a:t>j</a:t>
            </a:r>
            <a:r>
              <a:rPr dirty="0" sz="1700" spc="-15">
                <a:solidFill>
                  <a:srgbClr val="FFFFFF"/>
                </a:solidFill>
                <a:latin typeface="Calibri"/>
                <a:cs typeface="Calibri"/>
                <a:hlinkClick r:id="rId2"/>
              </a:rPr>
              <a:t>009@u</a:t>
            </a:r>
            <a:r>
              <a:rPr dirty="0" sz="1700" spc="-5">
                <a:solidFill>
                  <a:srgbClr val="FFFFFF"/>
                </a:solidFill>
                <a:latin typeface="Calibri"/>
                <a:cs typeface="Calibri"/>
                <a:hlinkClick r:id="rId2"/>
              </a:rPr>
              <a:t>i</a:t>
            </a:r>
            <a:r>
              <a:rPr dirty="0" sz="1700" spc="-10">
                <a:solidFill>
                  <a:srgbClr val="FFFFFF"/>
                </a:solidFill>
                <a:latin typeface="Calibri"/>
                <a:cs typeface="Calibri"/>
                <a:hlinkClick r:id="rId2"/>
              </a:rPr>
              <a:t>b</a:t>
            </a:r>
            <a:r>
              <a:rPr dirty="0" sz="1700" spc="-5">
                <a:solidFill>
                  <a:srgbClr val="FFFFFF"/>
                </a:solidFill>
                <a:latin typeface="Calibri"/>
                <a:cs typeface="Calibri"/>
                <a:hlinkClick r:id="rId2"/>
              </a:rPr>
              <a:t>.</a:t>
            </a:r>
            <a:r>
              <a:rPr dirty="0" sz="1700" spc="-10">
                <a:solidFill>
                  <a:srgbClr val="FFFFFF"/>
                </a:solidFill>
                <a:latin typeface="Calibri"/>
                <a:cs typeface="Calibri"/>
                <a:hlinkClick r:id="rId2"/>
              </a:rPr>
              <a:t>no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94739" y="2886679"/>
            <a:ext cx="4354830" cy="2990215"/>
          </a:xfrm>
          <a:prstGeom prst="rect">
            <a:avLst/>
          </a:prstGeom>
        </p:spPr>
        <p:txBody>
          <a:bodyPr wrap="square" lIns="0" tIns="819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45"/>
              </a:spcBef>
            </a:pPr>
            <a:r>
              <a:rPr dirty="0" sz="2050" spc="5" b="1">
                <a:latin typeface="Calibri"/>
                <a:cs typeface="Calibri"/>
              </a:rPr>
              <a:t>Bakgrunn</a:t>
            </a:r>
            <a:endParaRPr sz="2050">
              <a:latin typeface="Calibri"/>
              <a:cs typeface="Calibri"/>
            </a:endParaRPr>
          </a:p>
          <a:p>
            <a:pPr marL="12700" marR="5080">
              <a:lnSpc>
                <a:spcPct val="100600"/>
              </a:lnSpc>
              <a:spcBef>
                <a:spcPts val="535"/>
              </a:spcBef>
            </a:pPr>
            <a:r>
              <a:rPr dirty="0" sz="2050" spc="-5">
                <a:latin typeface="Calibri"/>
                <a:cs typeface="Calibri"/>
              </a:rPr>
              <a:t>Hjertesvikt </a:t>
            </a:r>
            <a:r>
              <a:rPr dirty="0" sz="2050">
                <a:latin typeface="Calibri"/>
                <a:cs typeface="Calibri"/>
              </a:rPr>
              <a:t>utgjør </a:t>
            </a:r>
            <a:r>
              <a:rPr dirty="0" sz="2050" spc="5">
                <a:latin typeface="Calibri"/>
                <a:cs typeface="Calibri"/>
              </a:rPr>
              <a:t>en </a:t>
            </a:r>
            <a:r>
              <a:rPr dirty="0" sz="2050">
                <a:latin typeface="Calibri"/>
                <a:cs typeface="Calibri"/>
              </a:rPr>
              <a:t>betydelig årsak til  morbiditet </a:t>
            </a:r>
            <a:r>
              <a:rPr dirty="0" sz="2050" spc="5">
                <a:latin typeface="Calibri"/>
                <a:cs typeface="Calibri"/>
              </a:rPr>
              <a:t>og </a:t>
            </a:r>
            <a:r>
              <a:rPr dirty="0" sz="2050" spc="-5">
                <a:latin typeface="Calibri"/>
                <a:cs typeface="Calibri"/>
              </a:rPr>
              <a:t>mortalitet </a:t>
            </a:r>
            <a:r>
              <a:rPr dirty="0" sz="2050">
                <a:latin typeface="Calibri"/>
                <a:cs typeface="Calibri"/>
              </a:rPr>
              <a:t>blant </a:t>
            </a:r>
            <a:r>
              <a:rPr dirty="0" sz="2050" spc="-5">
                <a:latin typeface="Calibri"/>
                <a:cs typeface="Calibri"/>
              </a:rPr>
              <a:t>verdens  </a:t>
            </a:r>
            <a:r>
              <a:rPr dirty="0" sz="2050">
                <a:latin typeface="Calibri"/>
                <a:cs typeface="Calibri"/>
              </a:rPr>
              <a:t>befolkning, </a:t>
            </a:r>
            <a:r>
              <a:rPr dirty="0" sz="2050" spc="5">
                <a:latin typeface="Calibri"/>
                <a:cs typeface="Calibri"/>
              </a:rPr>
              <a:t>og </a:t>
            </a:r>
            <a:r>
              <a:rPr dirty="0" sz="2050" spc="-5">
                <a:latin typeface="Calibri"/>
                <a:cs typeface="Calibri"/>
              </a:rPr>
              <a:t>prevalensen </a:t>
            </a:r>
            <a:r>
              <a:rPr dirty="0" sz="2050" spc="-10">
                <a:latin typeface="Calibri"/>
                <a:cs typeface="Calibri"/>
              </a:rPr>
              <a:t>av </a:t>
            </a:r>
            <a:r>
              <a:rPr dirty="0" sz="2050">
                <a:latin typeface="Calibri"/>
                <a:cs typeface="Calibri"/>
              </a:rPr>
              <a:t>tilstanden  er lik </a:t>
            </a:r>
            <a:r>
              <a:rPr dirty="0" sz="2050" spc="5">
                <a:latin typeface="Calibri"/>
                <a:cs typeface="Calibri"/>
              </a:rPr>
              <a:t>mellom </a:t>
            </a:r>
            <a:r>
              <a:rPr dirty="0" sz="2050">
                <a:latin typeface="Calibri"/>
                <a:cs typeface="Calibri"/>
              </a:rPr>
              <a:t>kjønnene. Det er imidlertid  </a:t>
            </a:r>
            <a:r>
              <a:rPr dirty="0" sz="2050" spc="5">
                <a:latin typeface="Calibri"/>
                <a:cs typeface="Calibri"/>
              </a:rPr>
              <a:t>en </a:t>
            </a:r>
            <a:r>
              <a:rPr dirty="0" sz="2050" spc="-15">
                <a:latin typeface="Calibri"/>
                <a:cs typeface="Calibri"/>
              </a:rPr>
              <a:t>rekke </a:t>
            </a:r>
            <a:r>
              <a:rPr dirty="0" sz="2050" spc="-5">
                <a:latin typeface="Calibri"/>
                <a:cs typeface="Calibri"/>
              </a:rPr>
              <a:t>kjønnsforskjeller </a:t>
            </a:r>
            <a:r>
              <a:rPr dirty="0" sz="2050" spc="-10">
                <a:latin typeface="Calibri"/>
                <a:cs typeface="Calibri"/>
              </a:rPr>
              <a:t>knyttet </a:t>
            </a:r>
            <a:r>
              <a:rPr dirty="0" sz="2050">
                <a:latin typeface="Calibri"/>
                <a:cs typeface="Calibri"/>
              </a:rPr>
              <a:t>til  </a:t>
            </a:r>
            <a:r>
              <a:rPr dirty="0" sz="2050" spc="-5">
                <a:latin typeface="Calibri"/>
                <a:cs typeface="Calibri"/>
              </a:rPr>
              <a:t>hjertesvikt </a:t>
            </a:r>
            <a:r>
              <a:rPr dirty="0" sz="2050" spc="5">
                <a:latin typeface="Calibri"/>
                <a:cs typeface="Calibri"/>
              </a:rPr>
              <a:t>som </a:t>
            </a:r>
            <a:r>
              <a:rPr dirty="0" sz="2050" spc="-10">
                <a:latin typeface="Calibri"/>
                <a:cs typeface="Calibri"/>
              </a:rPr>
              <a:t>påvirker </a:t>
            </a:r>
            <a:r>
              <a:rPr dirty="0" sz="2050">
                <a:latin typeface="Calibri"/>
                <a:cs typeface="Calibri"/>
              </a:rPr>
              <a:t>blant annet  etiologi, </a:t>
            </a:r>
            <a:r>
              <a:rPr dirty="0" sz="2050" spc="5">
                <a:latin typeface="Calibri"/>
                <a:cs typeface="Calibri"/>
              </a:rPr>
              <a:t>klinisk </a:t>
            </a:r>
            <a:r>
              <a:rPr dirty="0" sz="2050">
                <a:latin typeface="Calibri"/>
                <a:cs typeface="Calibri"/>
              </a:rPr>
              <a:t>presentasjon,  </a:t>
            </a:r>
            <a:r>
              <a:rPr dirty="0" sz="2050" spc="-10">
                <a:latin typeface="Calibri"/>
                <a:cs typeface="Calibri"/>
              </a:rPr>
              <a:t>risikofaktorer </a:t>
            </a:r>
            <a:r>
              <a:rPr dirty="0" sz="2050" spc="5">
                <a:latin typeface="Calibri"/>
                <a:cs typeface="Calibri"/>
              </a:rPr>
              <a:t>og </a:t>
            </a:r>
            <a:r>
              <a:rPr dirty="0" sz="2050">
                <a:latin typeface="Calibri"/>
                <a:cs typeface="Calibri"/>
              </a:rPr>
              <a:t>respons </a:t>
            </a:r>
            <a:r>
              <a:rPr dirty="0" sz="2050" spc="5">
                <a:latin typeface="Calibri"/>
                <a:cs typeface="Calibri"/>
              </a:rPr>
              <a:t>på</a:t>
            </a:r>
            <a:r>
              <a:rPr dirty="0" sz="2050">
                <a:latin typeface="Calibri"/>
                <a:cs typeface="Calibri"/>
              </a:rPr>
              <a:t> </a:t>
            </a:r>
            <a:r>
              <a:rPr dirty="0" sz="2050" spc="5">
                <a:latin typeface="Calibri"/>
                <a:cs typeface="Calibri"/>
              </a:rPr>
              <a:t>behandling.</a:t>
            </a:r>
            <a:endParaRPr sz="205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94739" y="6394848"/>
            <a:ext cx="4453255" cy="4277995"/>
          </a:xfrm>
          <a:prstGeom prst="rect">
            <a:avLst/>
          </a:prstGeom>
        </p:spPr>
        <p:txBody>
          <a:bodyPr wrap="square" lIns="0" tIns="1708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45"/>
              </a:spcBef>
            </a:pPr>
            <a:r>
              <a:rPr dirty="0" sz="2050" b="1">
                <a:latin typeface="Calibri"/>
                <a:cs typeface="Calibri"/>
              </a:rPr>
              <a:t>Metode</a:t>
            </a:r>
            <a:endParaRPr sz="2050">
              <a:latin typeface="Calibri"/>
              <a:cs typeface="Calibri"/>
            </a:endParaRPr>
          </a:p>
          <a:p>
            <a:pPr marL="12700" marR="5080">
              <a:lnSpc>
                <a:spcPct val="100800"/>
              </a:lnSpc>
              <a:spcBef>
                <a:spcPts val="1225"/>
              </a:spcBef>
            </a:pPr>
            <a:r>
              <a:rPr dirty="0" sz="2050" spc="-10">
                <a:latin typeface="Calibri"/>
                <a:cs typeface="Calibri"/>
              </a:rPr>
              <a:t>Oppgaven </a:t>
            </a:r>
            <a:r>
              <a:rPr dirty="0" sz="2050">
                <a:latin typeface="Calibri"/>
                <a:cs typeface="Calibri"/>
              </a:rPr>
              <a:t>er </a:t>
            </a:r>
            <a:r>
              <a:rPr dirty="0" sz="2050" spc="-10">
                <a:latin typeface="Calibri"/>
                <a:cs typeface="Calibri"/>
              </a:rPr>
              <a:t>skrevet </a:t>
            </a:r>
            <a:r>
              <a:rPr dirty="0" sz="2050" spc="5">
                <a:latin typeface="Calibri"/>
                <a:cs typeface="Calibri"/>
              </a:rPr>
              <a:t>som </a:t>
            </a:r>
            <a:r>
              <a:rPr dirty="0" sz="2050" spc="-5">
                <a:latin typeface="Calibri"/>
                <a:cs typeface="Calibri"/>
              </a:rPr>
              <a:t>et resultat </a:t>
            </a:r>
            <a:r>
              <a:rPr dirty="0" sz="2050" spc="-10">
                <a:latin typeface="Calibri"/>
                <a:cs typeface="Calibri"/>
              </a:rPr>
              <a:t>av </a:t>
            </a:r>
            <a:r>
              <a:rPr dirty="0" sz="2050" spc="-5">
                <a:latin typeface="Calibri"/>
                <a:cs typeface="Calibri"/>
              </a:rPr>
              <a:t>et  </a:t>
            </a:r>
            <a:r>
              <a:rPr dirty="0" sz="2050" spc="-10">
                <a:latin typeface="Calibri"/>
                <a:cs typeface="Calibri"/>
              </a:rPr>
              <a:t>systematisk litteratursøk </a:t>
            </a:r>
            <a:r>
              <a:rPr dirty="0" sz="2050">
                <a:latin typeface="Calibri"/>
                <a:cs typeface="Calibri"/>
              </a:rPr>
              <a:t>i databasen  </a:t>
            </a:r>
            <a:r>
              <a:rPr dirty="0" sz="2050" spc="5">
                <a:latin typeface="Calibri"/>
                <a:cs typeface="Calibri"/>
              </a:rPr>
              <a:t>PubMed. Den </a:t>
            </a:r>
            <a:r>
              <a:rPr dirty="0" sz="2050" spc="-15">
                <a:latin typeface="Calibri"/>
                <a:cs typeface="Calibri"/>
              </a:rPr>
              <a:t>største </a:t>
            </a:r>
            <a:r>
              <a:rPr dirty="0" sz="2050" spc="5">
                <a:latin typeface="Calibri"/>
                <a:cs typeface="Calibri"/>
              </a:rPr>
              <a:t>delen </a:t>
            </a:r>
            <a:r>
              <a:rPr dirty="0" sz="2050" spc="-10">
                <a:latin typeface="Calibri"/>
                <a:cs typeface="Calibri"/>
              </a:rPr>
              <a:t>av </a:t>
            </a:r>
            <a:r>
              <a:rPr dirty="0" sz="2050">
                <a:latin typeface="Calibri"/>
                <a:cs typeface="Calibri"/>
              </a:rPr>
              <a:t>artiklene  er funnet </a:t>
            </a:r>
            <a:r>
              <a:rPr dirty="0" sz="2050" spc="-5">
                <a:latin typeface="Calibri"/>
                <a:cs typeface="Calibri"/>
              </a:rPr>
              <a:t>ved </a:t>
            </a:r>
            <a:r>
              <a:rPr dirty="0" sz="2050" spc="5">
                <a:latin typeface="Calibri"/>
                <a:cs typeface="Calibri"/>
              </a:rPr>
              <a:t>bruk </a:t>
            </a:r>
            <a:r>
              <a:rPr dirty="0" sz="2050" spc="-10">
                <a:latin typeface="Calibri"/>
                <a:cs typeface="Calibri"/>
              </a:rPr>
              <a:t>av søkestrengen </a:t>
            </a:r>
            <a:r>
              <a:rPr dirty="0" sz="2050" spc="-5">
                <a:latin typeface="Calibri"/>
                <a:cs typeface="Calibri"/>
              </a:rPr>
              <a:t>«sex  differences </a:t>
            </a:r>
            <a:r>
              <a:rPr dirty="0" sz="2050" spc="5">
                <a:latin typeface="Calibri"/>
                <a:cs typeface="Calibri"/>
              </a:rPr>
              <a:t>OR </a:t>
            </a:r>
            <a:r>
              <a:rPr dirty="0" sz="2050">
                <a:latin typeface="Calibri"/>
                <a:cs typeface="Calibri"/>
              </a:rPr>
              <a:t>gender </a:t>
            </a:r>
            <a:r>
              <a:rPr dirty="0" sz="2050" spc="-5">
                <a:latin typeface="Calibri"/>
                <a:cs typeface="Calibri"/>
              </a:rPr>
              <a:t>differences </a:t>
            </a:r>
            <a:r>
              <a:rPr dirty="0" sz="2050" spc="5">
                <a:latin typeface="Calibri"/>
                <a:cs typeface="Calibri"/>
              </a:rPr>
              <a:t>AND  heart </a:t>
            </a:r>
            <a:r>
              <a:rPr dirty="0" sz="2050" spc="-5">
                <a:latin typeface="Calibri"/>
                <a:cs typeface="Calibri"/>
              </a:rPr>
              <a:t>failure». </a:t>
            </a:r>
            <a:r>
              <a:rPr dirty="0" sz="2050" spc="-15">
                <a:latin typeface="Calibri"/>
                <a:cs typeface="Calibri"/>
              </a:rPr>
              <a:t>Søket ga </a:t>
            </a:r>
            <a:r>
              <a:rPr dirty="0" sz="2050">
                <a:latin typeface="Calibri"/>
                <a:cs typeface="Calibri"/>
              </a:rPr>
              <a:t>5976</a:t>
            </a:r>
            <a:r>
              <a:rPr dirty="0" sz="2050" spc="45">
                <a:latin typeface="Calibri"/>
                <a:cs typeface="Calibri"/>
              </a:rPr>
              <a:t> </a:t>
            </a:r>
            <a:r>
              <a:rPr dirty="0" sz="2050" spc="-35">
                <a:latin typeface="Calibri"/>
                <a:cs typeface="Calibri"/>
              </a:rPr>
              <a:t>treff.</a:t>
            </a:r>
            <a:endParaRPr sz="2050">
              <a:latin typeface="Calibri"/>
              <a:cs typeface="Calibri"/>
            </a:endParaRPr>
          </a:p>
          <a:p>
            <a:pPr marL="12700" marR="36830">
              <a:lnSpc>
                <a:spcPct val="100299"/>
              </a:lnSpc>
              <a:spcBef>
                <a:spcPts val="1285"/>
              </a:spcBef>
            </a:pPr>
            <a:r>
              <a:rPr dirty="0" sz="2050" spc="-5">
                <a:latin typeface="Calibri"/>
                <a:cs typeface="Calibri"/>
              </a:rPr>
              <a:t>Kun </a:t>
            </a:r>
            <a:r>
              <a:rPr dirty="0" sz="2050">
                <a:latin typeface="Calibri"/>
                <a:cs typeface="Calibri"/>
              </a:rPr>
              <a:t>oversiktsartikler </a:t>
            </a:r>
            <a:r>
              <a:rPr dirty="0" sz="2050" spc="-15">
                <a:latin typeface="Calibri"/>
                <a:cs typeface="Calibri"/>
              </a:rPr>
              <a:t>fra </a:t>
            </a:r>
            <a:r>
              <a:rPr dirty="0" sz="2050" spc="5">
                <a:latin typeface="Calibri"/>
                <a:cs typeface="Calibri"/>
              </a:rPr>
              <a:t>de </a:t>
            </a:r>
            <a:r>
              <a:rPr dirty="0" sz="2050" spc="-5">
                <a:latin typeface="Calibri"/>
                <a:cs typeface="Calibri"/>
              </a:rPr>
              <a:t>siste </a:t>
            </a:r>
            <a:r>
              <a:rPr dirty="0" sz="2050" spc="5">
                <a:latin typeface="Calibri"/>
                <a:cs typeface="Calibri"/>
              </a:rPr>
              <a:t>10 </a:t>
            </a:r>
            <a:r>
              <a:rPr dirty="0" sz="2050" spc="-5">
                <a:latin typeface="Calibri"/>
                <a:cs typeface="Calibri"/>
              </a:rPr>
              <a:t>årene  </a:t>
            </a:r>
            <a:r>
              <a:rPr dirty="0" sz="2050" spc="5">
                <a:latin typeface="Calibri"/>
                <a:cs typeface="Calibri"/>
              </a:rPr>
              <a:t>ble inkludert. </a:t>
            </a:r>
            <a:r>
              <a:rPr dirty="0" sz="2050" spc="-10">
                <a:latin typeface="Calibri"/>
                <a:cs typeface="Calibri"/>
              </a:rPr>
              <a:t>Relevante </a:t>
            </a:r>
            <a:r>
              <a:rPr dirty="0" sz="2050" spc="5">
                <a:latin typeface="Calibri"/>
                <a:cs typeface="Calibri"/>
              </a:rPr>
              <a:t>artikler ble </a:t>
            </a:r>
            <a:r>
              <a:rPr dirty="0" sz="2050" spc="-10">
                <a:latin typeface="Calibri"/>
                <a:cs typeface="Calibri"/>
              </a:rPr>
              <a:t>valgt  </a:t>
            </a:r>
            <a:r>
              <a:rPr dirty="0" sz="2050">
                <a:latin typeface="Calibri"/>
                <a:cs typeface="Calibri"/>
              </a:rPr>
              <a:t>ut </a:t>
            </a:r>
            <a:r>
              <a:rPr dirty="0" sz="2050" spc="5">
                <a:latin typeface="Calibri"/>
                <a:cs typeface="Calibri"/>
              </a:rPr>
              <a:t>basert på </a:t>
            </a:r>
            <a:r>
              <a:rPr dirty="0" sz="2050" spc="-5">
                <a:latin typeface="Calibri"/>
                <a:cs typeface="Calibri"/>
              </a:rPr>
              <a:t>tittel </a:t>
            </a:r>
            <a:r>
              <a:rPr dirty="0" sz="2050" spc="5">
                <a:latin typeface="Calibri"/>
                <a:cs typeface="Calibri"/>
              </a:rPr>
              <a:t>og </a:t>
            </a:r>
            <a:r>
              <a:rPr dirty="0" sz="2050" spc="-5">
                <a:latin typeface="Calibri"/>
                <a:cs typeface="Calibri"/>
              </a:rPr>
              <a:t>abstrakt.</a:t>
            </a:r>
            <a:endParaRPr sz="2050">
              <a:latin typeface="Calibri"/>
              <a:cs typeface="Calibri"/>
            </a:endParaRPr>
          </a:p>
          <a:p>
            <a:pPr marL="12700" marR="1320165">
              <a:lnSpc>
                <a:spcPct val="101200"/>
              </a:lnSpc>
              <a:spcBef>
                <a:spcPts val="5"/>
              </a:spcBef>
            </a:pPr>
            <a:r>
              <a:rPr dirty="0" sz="2050" spc="-15">
                <a:latin typeface="Calibri"/>
                <a:cs typeface="Calibri"/>
              </a:rPr>
              <a:t>Litteratursøket </a:t>
            </a:r>
            <a:r>
              <a:rPr dirty="0" sz="2050" spc="-5">
                <a:latin typeface="Calibri"/>
                <a:cs typeface="Calibri"/>
              </a:rPr>
              <a:t>resulterte </a:t>
            </a:r>
            <a:r>
              <a:rPr dirty="0" sz="2050">
                <a:latin typeface="Calibri"/>
                <a:cs typeface="Calibri"/>
              </a:rPr>
              <a:t>i </a:t>
            </a:r>
            <a:r>
              <a:rPr dirty="0" sz="2050" spc="5">
                <a:latin typeface="Calibri"/>
                <a:cs typeface="Calibri"/>
              </a:rPr>
              <a:t>30  </a:t>
            </a:r>
            <a:r>
              <a:rPr dirty="0" sz="2050" spc="-15">
                <a:latin typeface="Calibri"/>
                <a:cs typeface="Calibri"/>
              </a:rPr>
              <a:t>oversiktsartikler.</a:t>
            </a:r>
            <a:endParaRPr sz="205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0312416" y="3393366"/>
            <a:ext cx="4497705" cy="2410460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marL="12700" marR="360045">
              <a:lnSpc>
                <a:spcPct val="101200"/>
              </a:lnSpc>
              <a:spcBef>
                <a:spcPts val="85"/>
              </a:spcBef>
            </a:pPr>
            <a:r>
              <a:rPr dirty="0" sz="2050" spc="5">
                <a:latin typeface="Calibri"/>
                <a:cs typeface="Calibri"/>
              </a:rPr>
              <a:t>hadde </a:t>
            </a:r>
            <a:r>
              <a:rPr dirty="0" sz="2050" spc="-5">
                <a:latin typeface="Calibri"/>
                <a:cs typeface="Calibri"/>
              </a:rPr>
              <a:t>best </a:t>
            </a:r>
            <a:r>
              <a:rPr dirty="0" sz="2050" spc="-15">
                <a:latin typeface="Calibri"/>
                <a:cs typeface="Calibri"/>
              </a:rPr>
              <a:t>effekt </a:t>
            </a:r>
            <a:r>
              <a:rPr dirty="0" sz="2050" spc="-5">
                <a:latin typeface="Calibri"/>
                <a:cs typeface="Calibri"/>
              </a:rPr>
              <a:t>ved </a:t>
            </a:r>
            <a:r>
              <a:rPr dirty="0" sz="2050" spc="5">
                <a:latin typeface="Calibri"/>
                <a:cs typeface="Calibri"/>
              </a:rPr>
              <a:t>50 </a:t>
            </a:r>
            <a:r>
              <a:rPr dirty="0" sz="2050" spc="10">
                <a:latin typeface="Calibri"/>
                <a:cs typeface="Calibri"/>
              </a:rPr>
              <a:t>% </a:t>
            </a:r>
            <a:r>
              <a:rPr dirty="0" sz="2050" spc="-10">
                <a:latin typeface="Calibri"/>
                <a:cs typeface="Calibri"/>
              </a:rPr>
              <a:t>av </a:t>
            </a:r>
            <a:r>
              <a:rPr dirty="0" sz="2050" spc="-5">
                <a:latin typeface="Calibri"/>
                <a:cs typeface="Calibri"/>
              </a:rPr>
              <a:t>anbefalt  </a:t>
            </a:r>
            <a:r>
              <a:rPr dirty="0" sz="2050" spc="5">
                <a:latin typeface="Calibri"/>
                <a:cs typeface="Calibri"/>
              </a:rPr>
              <a:t>dose </a:t>
            </a:r>
            <a:r>
              <a:rPr dirty="0" sz="2050" spc="-10">
                <a:latin typeface="Calibri"/>
                <a:cs typeface="Calibri"/>
              </a:rPr>
              <a:t>av </a:t>
            </a:r>
            <a:r>
              <a:rPr dirty="0" sz="2050">
                <a:latin typeface="Calibri"/>
                <a:cs typeface="Calibri"/>
              </a:rPr>
              <a:t>ACE-hemmere eller </a:t>
            </a:r>
            <a:r>
              <a:rPr dirty="0" sz="2050" spc="5">
                <a:latin typeface="Calibri"/>
                <a:cs typeface="Calibri"/>
              </a:rPr>
              <a:t>ARB og  </a:t>
            </a:r>
            <a:r>
              <a:rPr dirty="0" sz="2050" spc="-5">
                <a:latin typeface="Calibri"/>
                <a:cs typeface="Calibri"/>
              </a:rPr>
              <a:t>betablokkere, </a:t>
            </a:r>
            <a:r>
              <a:rPr dirty="0" sz="2050" spc="5">
                <a:latin typeface="Calibri"/>
                <a:cs typeface="Calibri"/>
              </a:rPr>
              <a:t>mens menn hadde </a:t>
            </a:r>
            <a:r>
              <a:rPr dirty="0" sz="2050" spc="-5">
                <a:latin typeface="Calibri"/>
                <a:cs typeface="Calibri"/>
              </a:rPr>
              <a:t>best  </a:t>
            </a:r>
            <a:r>
              <a:rPr dirty="0" sz="2050" spc="-15">
                <a:latin typeface="Calibri"/>
                <a:cs typeface="Calibri"/>
              </a:rPr>
              <a:t>effekt </a:t>
            </a:r>
            <a:r>
              <a:rPr dirty="0" sz="2050" spc="-5">
                <a:latin typeface="Calibri"/>
                <a:cs typeface="Calibri"/>
              </a:rPr>
              <a:t>ved </a:t>
            </a:r>
            <a:r>
              <a:rPr dirty="0" sz="2050">
                <a:latin typeface="Calibri"/>
                <a:cs typeface="Calibri"/>
              </a:rPr>
              <a:t>100 </a:t>
            </a:r>
            <a:r>
              <a:rPr dirty="0" sz="2050" spc="10">
                <a:latin typeface="Calibri"/>
                <a:cs typeface="Calibri"/>
              </a:rPr>
              <a:t>% </a:t>
            </a:r>
            <a:r>
              <a:rPr dirty="0" sz="2050" spc="-10">
                <a:latin typeface="Calibri"/>
                <a:cs typeface="Calibri"/>
              </a:rPr>
              <a:t>av </a:t>
            </a:r>
            <a:r>
              <a:rPr dirty="0" sz="2050" spc="-5">
                <a:latin typeface="Calibri"/>
                <a:cs typeface="Calibri"/>
              </a:rPr>
              <a:t>anbefalt </a:t>
            </a:r>
            <a:r>
              <a:rPr dirty="0" sz="2050" spc="5">
                <a:latin typeface="Calibri"/>
                <a:cs typeface="Calibri"/>
              </a:rPr>
              <a:t>dose</a:t>
            </a:r>
            <a:r>
              <a:rPr dirty="0" sz="2050" spc="45">
                <a:latin typeface="Calibri"/>
                <a:cs typeface="Calibri"/>
              </a:rPr>
              <a:t> </a:t>
            </a:r>
            <a:r>
              <a:rPr dirty="0" sz="2050">
                <a:latin typeface="Calibri"/>
                <a:cs typeface="Calibri"/>
              </a:rPr>
              <a:t>(2).</a:t>
            </a:r>
            <a:endParaRPr sz="20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395"/>
              </a:spcBef>
            </a:pPr>
            <a:r>
              <a:rPr dirty="0" sz="2050">
                <a:latin typeface="Calibri"/>
                <a:cs typeface="Calibri"/>
              </a:rPr>
              <a:t>Det </a:t>
            </a:r>
            <a:r>
              <a:rPr dirty="0" sz="2050" spc="5">
                <a:latin typeface="Calibri"/>
                <a:cs typeface="Calibri"/>
              </a:rPr>
              <a:t>har </a:t>
            </a:r>
            <a:r>
              <a:rPr dirty="0" sz="2050" spc="-5">
                <a:latin typeface="Calibri"/>
                <a:cs typeface="Calibri"/>
              </a:rPr>
              <a:t>blitt rapportert at </a:t>
            </a:r>
            <a:r>
              <a:rPr dirty="0" sz="2050">
                <a:latin typeface="Calibri"/>
                <a:cs typeface="Calibri"/>
              </a:rPr>
              <a:t>kvinner </a:t>
            </a:r>
            <a:r>
              <a:rPr dirty="0" sz="2050" spc="5">
                <a:latin typeface="Calibri"/>
                <a:cs typeface="Calibri"/>
              </a:rPr>
              <a:t>har</a:t>
            </a:r>
            <a:r>
              <a:rPr dirty="0" sz="2050" spc="75">
                <a:latin typeface="Calibri"/>
                <a:cs typeface="Calibri"/>
              </a:rPr>
              <a:t> </a:t>
            </a:r>
            <a:r>
              <a:rPr dirty="0" sz="2050">
                <a:latin typeface="Calibri"/>
                <a:cs typeface="Calibri"/>
              </a:rPr>
              <a:t>1.5-</a:t>
            </a:r>
            <a:endParaRPr sz="2050">
              <a:latin typeface="Calibri"/>
              <a:cs typeface="Calibri"/>
            </a:endParaRPr>
          </a:p>
          <a:p>
            <a:pPr marL="12700" marR="242570">
              <a:lnSpc>
                <a:spcPts val="2490"/>
              </a:lnSpc>
              <a:spcBef>
                <a:spcPts val="75"/>
              </a:spcBef>
            </a:pPr>
            <a:r>
              <a:rPr dirty="0" sz="2050" spc="5">
                <a:latin typeface="Calibri"/>
                <a:cs typeface="Calibri"/>
              </a:rPr>
              <a:t>1.7 </a:t>
            </a:r>
            <a:r>
              <a:rPr dirty="0" sz="2050" spc="-5">
                <a:latin typeface="Calibri"/>
                <a:cs typeface="Calibri"/>
              </a:rPr>
              <a:t>ganger høyere </a:t>
            </a:r>
            <a:r>
              <a:rPr dirty="0" sz="2050" spc="-10">
                <a:latin typeface="Calibri"/>
                <a:cs typeface="Calibri"/>
              </a:rPr>
              <a:t>risiko </a:t>
            </a:r>
            <a:r>
              <a:rPr dirty="0" sz="2050" spc="-15">
                <a:latin typeface="Calibri"/>
                <a:cs typeface="Calibri"/>
              </a:rPr>
              <a:t>for </a:t>
            </a:r>
            <a:r>
              <a:rPr dirty="0" sz="2050" spc="5">
                <a:latin typeface="Calibri"/>
                <a:cs typeface="Calibri"/>
              </a:rPr>
              <a:t>bivirkninger  sammenlignet med menn</a:t>
            </a:r>
            <a:r>
              <a:rPr dirty="0" sz="2050" spc="-5">
                <a:latin typeface="Calibri"/>
                <a:cs typeface="Calibri"/>
              </a:rPr>
              <a:t> </a:t>
            </a:r>
            <a:r>
              <a:rPr dirty="0" sz="2050">
                <a:latin typeface="Calibri"/>
                <a:cs typeface="Calibri"/>
              </a:rPr>
              <a:t>(3).</a:t>
            </a:r>
            <a:endParaRPr sz="205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5262587" y="2892404"/>
            <a:ext cx="4115435" cy="1409700"/>
          </a:xfrm>
          <a:prstGeom prst="rect">
            <a:avLst/>
          </a:prstGeom>
        </p:spPr>
        <p:txBody>
          <a:bodyPr wrap="square" lIns="0" tIns="762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dirty="0" sz="2050" b="1">
                <a:latin typeface="Calibri"/>
                <a:cs typeface="Calibri"/>
              </a:rPr>
              <a:t>Konklusjon</a:t>
            </a:r>
            <a:endParaRPr sz="2050">
              <a:latin typeface="Calibri"/>
              <a:cs typeface="Calibri"/>
            </a:endParaRPr>
          </a:p>
          <a:p>
            <a:pPr marL="12700" marR="5080">
              <a:lnSpc>
                <a:spcPct val="101000"/>
              </a:lnSpc>
              <a:spcBef>
                <a:spcPts val="480"/>
              </a:spcBef>
            </a:pPr>
            <a:r>
              <a:rPr dirty="0" sz="2050" spc="-5">
                <a:latin typeface="Calibri"/>
                <a:cs typeface="Calibri"/>
              </a:rPr>
              <a:t>Kjønnsforskjeller </a:t>
            </a:r>
            <a:r>
              <a:rPr dirty="0" sz="2050" spc="5">
                <a:latin typeface="Calibri"/>
                <a:cs typeface="Calibri"/>
              </a:rPr>
              <a:t>spiller en </a:t>
            </a:r>
            <a:r>
              <a:rPr dirty="0" sz="2050">
                <a:latin typeface="Calibri"/>
                <a:cs typeface="Calibri"/>
              </a:rPr>
              <a:t>viktig </a:t>
            </a:r>
            <a:r>
              <a:rPr dirty="0" sz="2050" spc="-5">
                <a:latin typeface="Calibri"/>
                <a:cs typeface="Calibri"/>
              </a:rPr>
              <a:t>rolle </a:t>
            </a:r>
            <a:r>
              <a:rPr dirty="0" sz="2050">
                <a:latin typeface="Calibri"/>
                <a:cs typeface="Calibri"/>
              </a:rPr>
              <a:t>i  utviklingen, diagnostiseringen </a:t>
            </a:r>
            <a:r>
              <a:rPr dirty="0" sz="2050" spc="5">
                <a:latin typeface="Calibri"/>
                <a:cs typeface="Calibri"/>
              </a:rPr>
              <a:t>og  behandlingen </a:t>
            </a:r>
            <a:r>
              <a:rPr dirty="0" sz="2050" spc="-10">
                <a:latin typeface="Calibri"/>
                <a:cs typeface="Calibri"/>
              </a:rPr>
              <a:t>av</a:t>
            </a:r>
            <a:r>
              <a:rPr dirty="0" sz="2050">
                <a:latin typeface="Calibri"/>
                <a:cs typeface="Calibri"/>
              </a:rPr>
              <a:t> </a:t>
            </a:r>
            <a:r>
              <a:rPr dirty="0" sz="2050" spc="-5">
                <a:latin typeface="Calibri"/>
                <a:cs typeface="Calibri"/>
              </a:rPr>
              <a:t>hjertesvikt.</a:t>
            </a:r>
            <a:endParaRPr sz="205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5262587" y="4648635"/>
            <a:ext cx="4081779" cy="159893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699"/>
              </a:lnSpc>
              <a:spcBef>
                <a:spcPts val="95"/>
              </a:spcBef>
            </a:pPr>
            <a:r>
              <a:rPr dirty="0" sz="2050" spc="-5">
                <a:latin typeface="Calibri"/>
                <a:cs typeface="Calibri"/>
              </a:rPr>
              <a:t>Forskjeller </a:t>
            </a:r>
            <a:r>
              <a:rPr dirty="0" sz="2050">
                <a:latin typeface="Calibri"/>
                <a:cs typeface="Calibri"/>
              </a:rPr>
              <a:t>i </a:t>
            </a:r>
            <a:r>
              <a:rPr dirty="0" sz="2050" spc="-10">
                <a:latin typeface="Calibri"/>
                <a:cs typeface="Calibri"/>
              </a:rPr>
              <a:t>sykdomsforløp </a:t>
            </a:r>
            <a:r>
              <a:rPr dirty="0" sz="2050" spc="5">
                <a:latin typeface="Calibri"/>
                <a:cs typeface="Calibri"/>
              </a:rPr>
              <a:t>og  behandlingsrespons mellom</a:t>
            </a:r>
            <a:r>
              <a:rPr dirty="0" sz="2050" spc="-70">
                <a:latin typeface="Calibri"/>
                <a:cs typeface="Calibri"/>
              </a:rPr>
              <a:t> </a:t>
            </a:r>
            <a:r>
              <a:rPr dirty="0" sz="2050" spc="5">
                <a:latin typeface="Calibri"/>
                <a:cs typeface="Calibri"/>
              </a:rPr>
              <a:t>kjønnene  </a:t>
            </a:r>
            <a:r>
              <a:rPr dirty="0" sz="2050">
                <a:latin typeface="Calibri"/>
                <a:cs typeface="Calibri"/>
              </a:rPr>
              <a:t>gjør </a:t>
            </a:r>
            <a:r>
              <a:rPr dirty="0" sz="2050" spc="-5">
                <a:latin typeface="Calibri"/>
                <a:cs typeface="Calibri"/>
              </a:rPr>
              <a:t>at </a:t>
            </a:r>
            <a:r>
              <a:rPr dirty="0" sz="2050" spc="5">
                <a:latin typeface="Calibri"/>
                <a:cs typeface="Calibri"/>
              </a:rPr>
              <a:t>en individuell tilnærming </a:t>
            </a:r>
            <a:r>
              <a:rPr dirty="0" sz="2050" spc="-10">
                <a:latin typeface="Calibri"/>
                <a:cs typeface="Calibri"/>
              </a:rPr>
              <a:t>kan  være </a:t>
            </a:r>
            <a:r>
              <a:rPr dirty="0" sz="2050">
                <a:latin typeface="Calibri"/>
                <a:cs typeface="Calibri"/>
              </a:rPr>
              <a:t>nødvendig </a:t>
            </a:r>
            <a:r>
              <a:rPr dirty="0" sz="2050" spc="-15">
                <a:latin typeface="Calibri"/>
                <a:cs typeface="Calibri"/>
              </a:rPr>
              <a:t>for </a:t>
            </a:r>
            <a:r>
              <a:rPr dirty="0" sz="2050" spc="5">
                <a:latin typeface="Calibri"/>
                <a:cs typeface="Calibri"/>
              </a:rPr>
              <a:t>å </a:t>
            </a:r>
            <a:r>
              <a:rPr dirty="0" sz="2050">
                <a:latin typeface="Calibri"/>
                <a:cs typeface="Calibri"/>
              </a:rPr>
              <a:t>sikre riktig  </a:t>
            </a:r>
            <a:r>
              <a:rPr dirty="0" sz="2050" spc="5">
                <a:latin typeface="Calibri"/>
                <a:cs typeface="Calibri"/>
              </a:rPr>
              <a:t>behandling.</a:t>
            </a:r>
            <a:endParaRPr sz="205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5262587" y="6598095"/>
            <a:ext cx="3754754" cy="191516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800"/>
              </a:lnSpc>
              <a:spcBef>
                <a:spcPts val="95"/>
              </a:spcBef>
            </a:pPr>
            <a:r>
              <a:rPr dirty="0" sz="2050">
                <a:latin typeface="Calibri"/>
                <a:cs typeface="Calibri"/>
              </a:rPr>
              <a:t>Økt </a:t>
            </a:r>
            <a:r>
              <a:rPr dirty="0" sz="2050" spc="-10">
                <a:latin typeface="Calibri"/>
                <a:cs typeface="Calibri"/>
              </a:rPr>
              <a:t>forståelse av </a:t>
            </a:r>
            <a:r>
              <a:rPr dirty="0" sz="2050" spc="5">
                <a:latin typeface="Calibri"/>
                <a:cs typeface="Calibri"/>
              </a:rPr>
              <a:t>disse </a:t>
            </a:r>
            <a:r>
              <a:rPr dirty="0" sz="2050" spc="-5">
                <a:latin typeface="Calibri"/>
                <a:cs typeface="Calibri"/>
              </a:rPr>
              <a:t>forskjellene,  kombinert </a:t>
            </a:r>
            <a:r>
              <a:rPr dirty="0" sz="2050" spc="5">
                <a:latin typeface="Calibri"/>
                <a:cs typeface="Calibri"/>
              </a:rPr>
              <a:t>med </a:t>
            </a:r>
            <a:r>
              <a:rPr dirty="0" sz="2050" spc="-5">
                <a:latin typeface="Calibri"/>
                <a:cs typeface="Calibri"/>
              </a:rPr>
              <a:t>et </a:t>
            </a:r>
            <a:r>
              <a:rPr dirty="0" sz="2050" spc="-10">
                <a:latin typeface="Calibri"/>
                <a:cs typeface="Calibri"/>
              </a:rPr>
              <a:t>større fokus </a:t>
            </a:r>
            <a:r>
              <a:rPr dirty="0" sz="2050" spc="5">
                <a:latin typeface="Calibri"/>
                <a:cs typeface="Calibri"/>
              </a:rPr>
              <a:t>på  </a:t>
            </a:r>
            <a:r>
              <a:rPr dirty="0" sz="2050">
                <a:latin typeface="Calibri"/>
                <a:cs typeface="Calibri"/>
              </a:rPr>
              <a:t>kvinnelig </a:t>
            </a:r>
            <a:r>
              <a:rPr dirty="0" sz="2050" spc="-5">
                <a:latin typeface="Calibri"/>
                <a:cs typeface="Calibri"/>
              </a:rPr>
              <a:t>representasjon </a:t>
            </a:r>
            <a:r>
              <a:rPr dirty="0" sz="2050">
                <a:latin typeface="Calibri"/>
                <a:cs typeface="Calibri"/>
              </a:rPr>
              <a:t>i </a:t>
            </a:r>
            <a:r>
              <a:rPr dirty="0" sz="2050" spc="-5">
                <a:latin typeface="Calibri"/>
                <a:cs typeface="Calibri"/>
              </a:rPr>
              <a:t>kliniske  </a:t>
            </a:r>
            <a:r>
              <a:rPr dirty="0" sz="2050">
                <a:latin typeface="Calibri"/>
                <a:cs typeface="Calibri"/>
              </a:rPr>
              <a:t>studier </a:t>
            </a:r>
            <a:r>
              <a:rPr dirty="0" sz="2050" spc="10">
                <a:latin typeface="Calibri"/>
                <a:cs typeface="Calibri"/>
              </a:rPr>
              <a:t>om </a:t>
            </a:r>
            <a:r>
              <a:rPr dirty="0" sz="2050" spc="-5">
                <a:latin typeface="Calibri"/>
                <a:cs typeface="Calibri"/>
              </a:rPr>
              <a:t>hjertesvikt, </a:t>
            </a:r>
            <a:r>
              <a:rPr dirty="0" sz="2050" spc="-10">
                <a:latin typeface="Calibri"/>
                <a:cs typeface="Calibri"/>
              </a:rPr>
              <a:t>kan </a:t>
            </a:r>
            <a:r>
              <a:rPr dirty="0" sz="2050" spc="-5">
                <a:latin typeface="Calibri"/>
                <a:cs typeface="Calibri"/>
              </a:rPr>
              <a:t>bidra </a:t>
            </a:r>
            <a:r>
              <a:rPr dirty="0" sz="2050">
                <a:latin typeface="Calibri"/>
                <a:cs typeface="Calibri"/>
              </a:rPr>
              <a:t>til  bedre helseutfall </a:t>
            </a:r>
            <a:r>
              <a:rPr dirty="0" sz="2050" spc="5">
                <a:latin typeface="Calibri"/>
                <a:cs typeface="Calibri"/>
              </a:rPr>
              <a:t>og </a:t>
            </a:r>
            <a:r>
              <a:rPr dirty="0" sz="2050">
                <a:latin typeface="Calibri"/>
                <a:cs typeface="Calibri"/>
              </a:rPr>
              <a:t>tilpasset  </a:t>
            </a:r>
            <a:r>
              <a:rPr dirty="0" sz="2050" spc="5">
                <a:latin typeface="Calibri"/>
                <a:cs typeface="Calibri"/>
              </a:rPr>
              <a:t>behandling </a:t>
            </a:r>
            <a:r>
              <a:rPr dirty="0" sz="2050" spc="-15">
                <a:latin typeface="Calibri"/>
                <a:cs typeface="Calibri"/>
              </a:rPr>
              <a:t>for </a:t>
            </a:r>
            <a:r>
              <a:rPr dirty="0" sz="2050" spc="5">
                <a:latin typeface="Calibri"/>
                <a:cs typeface="Calibri"/>
              </a:rPr>
              <a:t>begge</a:t>
            </a:r>
            <a:r>
              <a:rPr dirty="0" sz="2050" spc="10">
                <a:latin typeface="Calibri"/>
                <a:cs typeface="Calibri"/>
              </a:rPr>
              <a:t> </a:t>
            </a:r>
            <a:r>
              <a:rPr dirty="0" sz="2050" spc="5">
                <a:latin typeface="Calibri"/>
                <a:cs typeface="Calibri"/>
              </a:rPr>
              <a:t>kjønn.</a:t>
            </a:r>
            <a:endParaRPr sz="205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5200986" y="10734137"/>
            <a:ext cx="4646295" cy="2640330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algn="ctr" marR="3719829">
              <a:lnSpc>
                <a:spcPct val="100000"/>
              </a:lnSpc>
              <a:spcBef>
                <a:spcPts val="115"/>
              </a:spcBef>
            </a:pPr>
            <a:r>
              <a:rPr dirty="0" sz="1300" b="1">
                <a:solidFill>
                  <a:srgbClr val="262626"/>
                </a:solidFill>
                <a:latin typeface="Calibri"/>
                <a:cs typeface="Calibri"/>
              </a:rPr>
              <a:t>RE</a:t>
            </a:r>
            <a:r>
              <a:rPr dirty="0" sz="1300" spc="5" b="1">
                <a:solidFill>
                  <a:srgbClr val="262626"/>
                </a:solidFill>
                <a:latin typeface="Calibri"/>
                <a:cs typeface="Calibri"/>
              </a:rPr>
              <a:t>F</a:t>
            </a:r>
            <a:r>
              <a:rPr dirty="0" sz="1300" b="1">
                <a:solidFill>
                  <a:srgbClr val="262626"/>
                </a:solidFill>
                <a:latin typeface="Calibri"/>
                <a:cs typeface="Calibri"/>
              </a:rPr>
              <a:t>ER</a:t>
            </a:r>
            <a:r>
              <a:rPr dirty="0" sz="1300" spc="5" b="1">
                <a:solidFill>
                  <a:srgbClr val="262626"/>
                </a:solidFill>
                <a:latin typeface="Calibri"/>
                <a:cs typeface="Calibri"/>
              </a:rPr>
              <a:t>ANS</a:t>
            </a:r>
            <a:r>
              <a:rPr dirty="0" sz="1300" b="1">
                <a:solidFill>
                  <a:srgbClr val="262626"/>
                </a:solidFill>
                <a:latin typeface="Calibri"/>
                <a:cs typeface="Calibri"/>
              </a:rPr>
              <a:t>E</a:t>
            </a:r>
            <a:r>
              <a:rPr dirty="0" sz="1300" spc="5" b="1">
                <a:solidFill>
                  <a:srgbClr val="262626"/>
                </a:solidFill>
                <a:latin typeface="Calibri"/>
                <a:cs typeface="Calibri"/>
              </a:rPr>
              <a:t>R</a:t>
            </a:r>
            <a:endParaRPr sz="1300">
              <a:latin typeface="Calibri"/>
              <a:cs typeface="Calibri"/>
            </a:endParaRPr>
          </a:p>
          <a:p>
            <a:pPr algn="just" marL="173355" marR="198120" indent="-161290">
              <a:lnSpc>
                <a:spcPct val="101200"/>
              </a:lnSpc>
              <a:spcBef>
                <a:spcPts val="75"/>
              </a:spcBef>
              <a:buAutoNum type="arabicPeriod"/>
              <a:tabLst>
                <a:tab pos="173990" algn="l"/>
              </a:tabLst>
            </a:pPr>
            <a:r>
              <a:rPr dirty="0" sz="1100" spc="5">
                <a:latin typeface="Times New Roman"/>
                <a:cs typeface="Times New Roman"/>
              </a:rPr>
              <a:t>Bots, </a:t>
            </a:r>
            <a:r>
              <a:rPr dirty="0" sz="1100" spc="10">
                <a:latin typeface="Times New Roman"/>
                <a:cs typeface="Times New Roman"/>
              </a:rPr>
              <a:t>S.H., </a:t>
            </a:r>
            <a:r>
              <a:rPr dirty="0" sz="1100" spc="5">
                <a:latin typeface="Times New Roman"/>
                <a:cs typeface="Times New Roman"/>
              </a:rPr>
              <a:t>et al., </a:t>
            </a:r>
            <a:r>
              <a:rPr dirty="0" sz="1100" spc="10" i="1">
                <a:latin typeface="Times New Roman"/>
                <a:cs typeface="Times New Roman"/>
              </a:rPr>
              <a:t>Adverse drug </a:t>
            </a:r>
            <a:r>
              <a:rPr dirty="0" sz="1100" i="1">
                <a:latin typeface="Times New Roman"/>
                <a:cs typeface="Times New Roman"/>
              </a:rPr>
              <a:t>reactions </a:t>
            </a:r>
            <a:r>
              <a:rPr dirty="0" sz="1100" spc="5" i="1">
                <a:latin typeface="Times New Roman"/>
                <a:cs typeface="Times New Roman"/>
              </a:rPr>
              <a:t>to guideline-recommended </a:t>
            </a:r>
            <a:r>
              <a:rPr dirty="0" sz="1100" spc="10" i="1">
                <a:latin typeface="Times New Roman"/>
                <a:cs typeface="Times New Roman"/>
              </a:rPr>
              <a:t>heart  </a:t>
            </a:r>
            <a:r>
              <a:rPr dirty="0" sz="1100" i="1">
                <a:latin typeface="Times New Roman"/>
                <a:cs typeface="Times New Roman"/>
              </a:rPr>
              <a:t>failure </a:t>
            </a:r>
            <a:r>
              <a:rPr dirty="0" sz="1100" spc="10" i="1">
                <a:latin typeface="Times New Roman"/>
                <a:cs typeface="Times New Roman"/>
              </a:rPr>
              <a:t>drugs </a:t>
            </a:r>
            <a:r>
              <a:rPr dirty="0" sz="1100" spc="5" i="1">
                <a:latin typeface="Times New Roman"/>
                <a:cs typeface="Times New Roman"/>
              </a:rPr>
              <a:t>in </a:t>
            </a:r>
            <a:r>
              <a:rPr dirty="0" sz="1100" spc="10" i="1">
                <a:latin typeface="Times New Roman"/>
                <a:cs typeface="Times New Roman"/>
              </a:rPr>
              <a:t>women: a </a:t>
            </a:r>
            <a:r>
              <a:rPr dirty="0" sz="1100" spc="5" i="1">
                <a:latin typeface="Times New Roman"/>
                <a:cs typeface="Times New Roman"/>
              </a:rPr>
              <a:t>systematic </a:t>
            </a:r>
            <a:r>
              <a:rPr dirty="0" sz="1100" i="1">
                <a:latin typeface="Times New Roman"/>
                <a:cs typeface="Times New Roman"/>
              </a:rPr>
              <a:t>review </a:t>
            </a:r>
            <a:r>
              <a:rPr dirty="0" sz="1100" spc="10" i="1">
                <a:latin typeface="Times New Roman"/>
                <a:cs typeface="Times New Roman"/>
              </a:rPr>
              <a:t>of </a:t>
            </a:r>
            <a:r>
              <a:rPr dirty="0" sz="1100" spc="5" i="1">
                <a:latin typeface="Times New Roman"/>
                <a:cs typeface="Times New Roman"/>
              </a:rPr>
              <a:t>the </a:t>
            </a:r>
            <a:r>
              <a:rPr dirty="0" sz="1100" i="1">
                <a:latin typeface="Times New Roman"/>
                <a:cs typeface="Times New Roman"/>
              </a:rPr>
              <a:t>literature. </a:t>
            </a:r>
            <a:r>
              <a:rPr dirty="0" sz="1100" spc="10">
                <a:latin typeface="Times New Roman"/>
                <a:cs typeface="Times New Roman"/>
              </a:rPr>
              <a:t>JACC: Heart  </a:t>
            </a:r>
            <a:r>
              <a:rPr dirty="0" sz="1100" spc="5">
                <a:latin typeface="Times New Roman"/>
                <a:cs typeface="Times New Roman"/>
              </a:rPr>
              <a:t>Failure, </a:t>
            </a:r>
            <a:r>
              <a:rPr dirty="0" sz="1100" spc="10">
                <a:latin typeface="Times New Roman"/>
                <a:cs typeface="Times New Roman"/>
              </a:rPr>
              <a:t>2019. </a:t>
            </a:r>
            <a:r>
              <a:rPr dirty="0" sz="1100" spc="10" b="1">
                <a:latin typeface="Times New Roman"/>
                <a:cs typeface="Times New Roman"/>
              </a:rPr>
              <a:t>7</a:t>
            </a:r>
            <a:r>
              <a:rPr dirty="0" sz="1100" spc="10">
                <a:latin typeface="Times New Roman"/>
                <a:cs typeface="Times New Roman"/>
              </a:rPr>
              <a:t>(3): p.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 spc="10">
                <a:latin typeface="Times New Roman"/>
                <a:cs typeface="Times New Roman"/>
              </a:rPr>
              <a:t>258-266.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AutoNum type="arabicPeriod"/>
            </a:pPr>
            <a:endParaRPr sz="1150">
              <a:latin typeface="Times New Roman"/>
              <a:cs typeface="Times New Roman"/>
            </a:endParaRPr>
          </a:p>
          <a:p>
            <a:pPr marL="173355" marR="21590" indent="-161290">
              <a:lnSpc>
                <a:spcPct val="103299"/>
              </a:lnSpc>
              <a:spcBef>
                <a:spcPts val="5"/>
              </a:spcBef>
              <a:buAutoNum type="arabicPeriod"/>
              <a:tabLst>
                <a:tab pos="173990" algn="l"/>
              </a:tabLst>
            </a:pPr>
            <a:r>
              <a:rPr dirty="0" sz="1100" spc="5">
                <a:latin typeface="Times New Roman"/>
                <a:cs typeface="Times New Roman"/>
              </a:rPr>
              <a:t>Santema, </a:t>
            </a:r>
            <a:r>
              <a:rPr dirty="0" sz="1100" spc="-10">
                <a:latin typeface="Times New Roman"/>
                <a:cs typeface="Times New Roman"/>
              </a:rPr>
              <a:t>B.T., </a:t>
            </a:r>
            <a:r>
              <a:rPr dirty="0" sz="1100" spc="5">
                <a:latin typeface="Times New Roman"/>
                <a:cs typeface="Times New Roman"/>
              </a:rPr>
              <a:t>et al., </a:t>
            </a:r>
            <a:r>
              <a:rPr dirty="0" sz="1100" spc="5" i="1">
                <a:latin typeface="Times New Roman"/>
                <a:cs typeface="Times New Roman"/>
              </a:rPr>
              <a:t>Identifying </a:t>
            </a:r>
            <a:r>
              <a:rPr dirty="0" sz="1100" spc="10" i="1">
                <a:latin typeface="Times New Roman"/>
                <a:cs typeface="Times New Roman"/>
              </a:rPr>
              <a:t>optimal doses of heart </a:t>
            </a:r>
            <a:r>
              <a:rPr dirty="0" sz="1100" i="1">
                <a:latin typeface="Times New Roman"/>
                <a:cs typeface="Times New Roman"/>
              </a:rPr>
              <a:t>failure </a:t>
            </a:r>
            <a:r>
              <a:rPr dirty="0" sz="1100" spc="5" i="1">
                <a:latin typeface="Times New Roman"/>
                <a:cs typeface="Times New Roman"/>
              </a:rPr>
              <a:t>medications in  </a:t>
            </a:r>
            <a:r>
              <a:rPr dirty="0" sz="1100" spc="10" i="1">
                <a:latin typeface="Times New Roman"/>
                <a:cs typeface="Times New Roman"/>
              </a:rPr>
              <a:t>men </a:t>
            </a:r>
            <a:r>
              <a:rPr dirty="0" sz="1100" spc="5" i="1">
                <a:latin typeface="Times New Roman"/>
                <a:cs typeface="Times New Roman"/>
              </a:rPr>
              <a:t>compared with </a:t>
            </a:r>
            <a:r>
              <a:rPr dirty="0" sz="1100" spc="10" i="1">
                <a:latin typeface="Times New Roman"/>
                <a:cs typeface="Times New Roman"/>
              </a:rPr>
              <a:t>women: a </a:t>
            </a:r>
            <a:r>
              <a:rPr dirty="0" sz="1100" spc="5" i="1">
                <a:latin typeface="Times New Roman"/>
                <a:cs typeface="Times New Roman"/>
              </a:rPr>
              <a:t>prospective, observational, </a:t>
            </a:r>
            <a:r>
              <a:rPr dirty="0" sz="1100" spc="10" i="1">
                <a:latin typeface="Times New Roman"/>
                <a:cs typeface="Times New Roman"/>
              </a:rPr>
              <a:t>cohort </a:t>
            </a:r>
            <a:r>
              <a:rPr dirty="0" sz="1100" spc="-5" i="1">
                <a:latin typeface="Times New Roman"/>
                <a:cs typeface="Times New Roman"/>
              </a:rPr>
              <a:t>study.  </a:t>
            </a:r>
            <a:r>
              <a:rPr dirty="0" sz="1100" spc="5">
                <a:latin typeface="Times New Roman"/>
                <a:cs typeface="Times New Roman"/>
              </a:rPr>
              <a:t>Lancet, </a:t>
            </a:r>
            <a:r>
              <a:rPr dirty="0" sz="1100" spc="10">
                <a:latin typeface="Times New Roman"/>
                <a:cs typeface="Times New Roman"/>
              </a:rPr>
              <a:t>2019. </a:t>
            </a:r>
            <a:r>
              <a:rPr dirty="0" sz="1100" spc="10" b="1">
                <a:latin typeface="Times New Roman"/>
                <a:cs typeface="Times New Roman"/>
              </a:rPr>
              <a:t>394</a:t>
            </a:r>
            <a:r>
              <a:rPr dirty="0" sz="1100" spc="10">
                <a:latin typeface="Times New Roman"/>
                <a:cs typeface="Times New Roman"/>
              </a:rPr>
              <a:t>(10205): p.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 spc="10">
                <a:latin typeface="Times New Roman"/>
                <a:cs typeface="Times New Roman"/>
              </a:rPr>
              <a:t>1254-1263.</a:t>
            </a:r>
            <a:endParaRPr sz="1100">
              <a:latin typeface="Times New Roman"/>
              <a:cs typeface="Times New Roman"/>
            </a:endParaRPr>
          </a:p>
          <a:p>
            <a:pPr marL="173355" marR="82550" indent="-161290">
              <a:lnSpc>
                <a:spcPct val="104400"/>
              </a:lnSpc>
              <a:buAutoNum type="arabicPeriod"/>
              <a:tabLst>
                <a:tab pos="173990" algn="l"/>
              </a:tabLst>
            </a:pPr>
            <a:r>
              <a:rPr dirty="0" sz="900" spc="15">
                <a:latin typeface="Times New Roman"/>
                <a:cs typeface="Times New Roman"/>
              </a:rPr>
              <a:t>Rosano, G.M., </a:t>
            </a:r>
            <a:r>
              <a:rPr dirty="0" sz="900" spc="10">
                <a:latin typeface="Times New Roman"/>
                <a:cs typeface="Times New Roman"/>
              </a:rPr>
              <a:t>et </a:t>
            </a:r>
            <a:r>
              <a:rPr dirty="0" sz="900" spc="5">
                <a:latin typeface="Times New Roman"/>
                <a:cs typeface="Times New Roman"/>
              </a:rPr>
              <a:t>al., </a:t>
            </a:r>
            <a:r>
              <a:rPr dirty="0" sz="900" spc="15" i="1">
                <a:latin typeface="Times New Roman"/>
                <a:cs typeface="Times New Roman"/>
              </a:rPr>
              <a:t>Gender </a:t>
            </a:r>
            <a:r>
              <a:rPr dirty="0" sz="900" spc="5" i="1">
                <a:latin typeface="Times New Roman"/>
                <a:cs typeface="Times New Roman"/>
              </a:rPr>
              <a:t>differences </a:t>
            </a:r>
            <a:r>
              <a:rPr dirty="0" sz="900" spc="10" i="1">
                <a:latin typeface="Times New Roman"/>
                <a:cs typeface="Times New Roman"/>
              </a:rPr>
              <a:t>in the effect </a:t>
            </a:r>
            <a:r>
              <a:rPr dirty="0" sz="900" spc="15" i="1">
                <a:latin typeface="Times New Roman"/>
                <a:cs typeface="Times New Roman"/>
              </a:rPr>
              <a:t>of </a:t>
            </a:r>
            <a:r>
              <a:rPr dirty="0" sz="900" spc="10" i="1">
                <a:latin typeface="Times New Roman"/>
                <a:cs typeface="Times New Roman"/>
              </a:rPr>
              <a:t>cardiovascular </a:t>
            </a:r>
            <a:r>
              <a:rPr dirty="0" sz="900" spc="15" i="1">
                <a:latin typeface="Times New Roman"/>
                <a:cs typeface="Times New Roman"/>
              </a:rPr>
              <a:t>drugs: a </a:t>
            </a:r>
            <a:r>
              <a:rPr dirty="0" sz="900" spc="10" i="1">
                <a:latin typeface="Times New Roman"/>
                <a:cs typeface="Times New Roman"/>
              </a:rPr>
              <a:t>position  </a:t>
            </a:r>
            <a:r>
              <a:rPr dirty="0" sz="900" spc="15" i="1">
                <a:latin typeface="Times New Roman"/>
                <a:cs typeface="Times New Roman"/>
              </a:rPr>
              <a:t>document of </a:t>
            </a:r>
            <a:r>
              <a:rPr dirty="0" sz="900" spc="10" i="1">
                <a:latin typeface="Times New Roman"/>
                <a:cs typeface="Times New Roman"/>
              </a:rPr>
              <a:t>the </a:t>
            </a:r>
            <a:r>
              <a:rPr dirty="0" sz="900" spc="5" i="1">
                <a:latin typeface="Times New Roman"/>
                <a:cs typeface="Times New Roman"/>
              </a:rPr>
              <a:t>Working </a:t>
            </a:r>
            <a:r>
              <a:rPr dirty="0" sz="900" spc="10" i="1">
                <a:latin typeface="Times New Roman"/>
                <a:cs typeface="Times New Roman"/>
              </a:rPr>
              <a:t>Group </a:t>
            </a:r>
            <a:r>
              <a:rPr dirty="0" sz="900" spc="15" i="1">
                <a:latin typeface="Times New Roman"/>
                <a:cs typeface="Times New Roman"/>
              </a:rPr>
              <a:t>on Pharmacology and Drug Therapy of </a:t>
            </a:r>
            <a:r>
              <a:rPr dirty="0" sz="900" spc="10" i="1">
                <a:latin typeface="Times New Roman"/>
                <a:cs typeface="Times New Roman"/>
              </a:rPr>
              <a:t>the </a:t>
            </a:r>
            <a:r>
              <a:rPr dirty="0" sz="900" spc="15" i="1">
                <a:latin typeface="Times New Roman"/>
                <a:cs typeface="Times New Roman"/>
              </a:rPr>
              <a:t>ESC. </a:t>
            </a:r>
            <a:r>
              <a:rPr dirty="0" sz="900" spc="15">
                <a:latin typeface="Times New Roman"/>
                <a:cs typeface="Times New Roman"/>
              </a:rPr>
              <a:t>European  </a:t>
            </a:r>
            <a:r>
              <a:rPr dirty="0" sz="900" spc="10">
                <a:latin typeface="Times New Roman"/>
                <a:cs typeface="Times New Roman"/>
              </a:rPr>
              <a:t>heart journal, </a:t>
            </a:r>
            <a:r>
              <a:rPr dirty="0" sz="900" spc="15">
                <a:latin typeface="Times New Roman"/>
                <a:cs typeface="Times New Roman"/>
              </a:rPr>
              <a:t>2015. </a:t>
            </a:r>
            <a:r>
              <a:rPr dirty="0" sz="900" spc="15" b="1">
                <a:latin typeface="Times New Roman"/>
                <a:cs typeface="Times New Roman"/>
              </a:rPr>
              <a:t>36</a:t>
            </a:r>
            <a:r>
              <a:rPr dirty="0" sz="900" spc="15">
                <a:latin typeface="Times New Roman"/>
                <a:cs typeface="Times New Roman"/>
              </a:rPr>
              <a:t>(40): </a:t>
            </a:r>
            <a:r>
              <a:rPr dirty="0" sz="900" spc="10">
                <a:latin typeface="Times New Roman"/>
                <a:cs typeface="Times New Roman"/>
              </a:rPr>
              <a:t>p.</a:t>
            </a:r>
            <a:r>
              <a:rPr dirty="0" sz="900" spc="-25">
                <a:latin typeface="Times New Roman"/>
                <a:cs typeface="Times New Roman"/>
              </a:rPr>
              <a:t> </a:t>
            </a:r>
            <a:r>
              <a:rPr dirty="0" sz="900" spc="15">
                <a:latin typeface="Times New Roman"/>
                <a:cs typeface="Times New Roman"/>
              </a:rPr>
              <a:t>2677-2680.</a:t>
            </a:r>
            <a:endParaRPr sz="9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300">
              <a:latin typeface="Times New Roman"/>
              <a:cs typeface="Times New Roman"/>
            </a:endParaRPr>
          </a:p>
          <a:p>
            <a:pPr algn="ctr" marR="3769360">
              <a:lnSpc>
                <a:spcPct val="100000"/>
              </a:lnSpc>
            </a:pPr>
            <a:r>
              <a:rPr dirty="0" sz="1500" spc="-30" b="1">
                <a:solidFill>
                  <a:srgbClr val="262626"/>
                </a:solidFill>
                <a:latin typeface="Calibri"/>
                <a:cs typeface="Calibri"/>
              </a:rPr>
              <a:t>Takk</a:t>
            </a:r>
            <a:r>
              <a:rPr dirty="0" sz="1500" spc="-95" b="1">
                <a:solidFill>
                  <a:srgbClr val="262626"/>
                </a:solidFill>
                <a:latin typeface="Calibri"/>
                <a:cs typeface="Calibri"/>
              </a:rPr>
              <a:t> </a:t>
            </a:r>
            <a:r>
              <a:rPr dirty="0" sz="1500" b="1">
                <a:solidFill>
                  <a:srgbClr val="262626"/>
                </a:solidFill>
                <a:latin typeface="Calibri"/>
                <a:cs typeface="Calibri"/>
              </a:rPr>
              <a:t>til</a:t>
            </a:r>
            <a:endParaRPr sz="1500">
              <a:latin typeface="Calibri"/>
              <a:cs typeface="Calibri"/>
            </a:endParaRPr>
          </a:p>
          <a:p>
            <a:pPr marL="153670" marR="5080">
              <a:lnSpc>
                <a:spcPct val="100000"/>
              </a:lnSpc>
              <a:spcBef>
                <a:spcPts val="100"/>
              </a:spcBef>
            </a:pPr>
            <a:r>
              <a:rPr dirty="0" sz="1100" spc="10">
                <a:latin typeface="Times New Roman"/>
                <a:cs typeface="Times New Roman"/>
              </a:rPr>
              <a:t>En </a:t>
            </a:r>
            <a:r>
              <a:rPr dirty="0" sz="1100" spc="5">
                <a:latin typeface="Times New Roman"/>
                <a:cs typeface="Times New Roman"/>
              </a:rPr>
              <a:t>stor takk </a:t>
            </a:r>
            <a:r>
              <a:rPr dirty="0" sz="1100">
                <a:latin typeface="Times New Roman"/>
                <a:cs typeface="Times New Roman"/>
              </a:rPr>
              <a:t>til </a:t>
            </a:r>
            <a:r>
              <a:rPr dirty="0" sz="1100" spc="-5">
                <a:latin typeface="Times New Roman"/>
                <a:cs typeface="Times New Roman"/>
              </a:rPr>
              <a:t>Tine </a:t>
            </a:r>
            <a:r>
              <a:rPr dirty="0" sz="1100" spc="-10">
                <a:latin typeface="Times New Roman"/>
                <a:cs typeface="Times New Roman"/>
              </a:rPr>
              <a:t>Veronica </a:t>
            </a:r>
            <a:r>
              <a:rPr dirty="0" sz="1100" spc="5">
                <a:latin typeface="Times New Roman"/>
                <a:cs typeface="Times New Roman"/>
              </a:rPr>
              <a:t>Karlsen </a:t>
            </a:r>
            <a:r>
              <a:rPr dirty="0" sz="1100" spc="10">
                <a:latin typeface="Times New Roman"/>
                <a:cs typeface="Times New Roman"/>
              </a:rPr>
              <a:t>for god </a:t>
            </a:r>
            <a:r>
              <a:rPr dirty="0" sz="1100" spc="5">
                <a:latin typeface="Times New Roman"/>
                <a:cs typeface="Times New Roman"/>
              </a:rPr>
              <a:t>veiledning i arbeidet </a:t>
            </a:r>
            <a:r>
              <a:rPr dirty="0" sz="1100" spc="10">
                <a:latin typeface="Times New Roman"/>
                <a:cs typeface="Times New Roman"/>
              </a:rPr>
              <a:t>med denne  oppgaven</a:t>
            </a:r>
            <a:r>
              <a:rPr dirty="0" sz="900" spc="10">
                <a:latin typeface="Times New Roman"/>
                <a:cs typeface="Times New Roman"/>
              </a:rPr>
              <a:t>.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6169561" y="6500858"/>
            <a:ext cx="7763486" cy="615179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 txBox="1"/>
          <p:nvPr/>
        </p:nvSpPr>
        <p:spPr>
          <a:xfrm>
            <a:off x="5602071" y="2833720"/>
            <a:ext cx="4238625" cy="3281679"/>
          </a:xfrm>
          <a:prstGeom prst="rect">
            <a:avLst/>
          </a:prstGeom>
        </p:spPr>
        <p:txBody>
          <a:bodyPr wrap="square" lIns="0" tIns="1346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60"/>
              </a:spcBef>
            </a:pPr>
            <a:r>
              <a:rPr dirty="0" sz="2050" spc="-10" b="1">
                <a:latin typeface="Calibri"/>
                <a:cs typeface="Calibri"/>
              </a:rPr>
              <a:t>Resultater</a:t>
            </a:r>
            <a:endParaRPr sz="2050">
              <a:latin typeface="Calibri"/>
              <a:cs typeface="Calibri"/>
            </a:endParaRPr>
          </a:p>
          <a:p>
            <a:pPr marL="12700" marR="5080">
              <a:lnSpc>
                <a:spcPct val="100800"/>
              </a:lnSpc>
              <a:spcBef>
                <a:spcPts val="950"/>
              </a:spcBef>
            </a:pPr>
            <a:r>
              <a:rPr dirty="0" sz="2050" spc="-10">
                <a:latin typeface="Calibri"/>
                <a:cs typeface="Calibri"/>
              </a:rPr>
              <a:t>Kvinner </a:t>
            </a:r>
            <a:r>
              <a:rPr dirty="0" sz="2050" spc="5">
                <a:latin typeface="Calibri"/>
                <a:cs typeface="Calibri"/>
              </a:rPr>
              <a:t>er </a:t>
            </a:r>
            <a:r>
              <a:rPr dirty="0" sz="2050">
                <a:latin typeface="Calibri"/>
                <a:cs typeface="Calibri"/>
              </a:rPr>
              <a:t>underrepresentert i </a:t>
            </a:r>
            <a:r>
              <a:rPr dirty="0" sz="2050" spc="5">
                <a:latin typeface="Calibri"/>
                <a:cs typeface="Calibri"/>
              </a:rPr>
              <a:t>en </a:t>
            </a:r>
            <a:r>
              <a:rPr dirty="0" sz="2050" spc="-15">
                <a:latin typeface="Calibri"/>
                <a:cs typeface="Calibri"/>
              </a:rPr>
              <a:t>rekke  </a:t>
            </a:r>
            <a:r>
              <a:rPr dirty="0" sz="2050">
                <a:latin typeface="Calibri"/>
                <a:cs typeface="Calibri"/>
              </a:rPr>
              <a:t>studier gjennomført </a:t>
            </a:r>
            <a:r>
              <a:rPr dirty="0" sz="2050" spc="5">
                <a:latin typeface="Calibri"/>
                <a:cs typeface="Calibri"/>
              </a:rPr>
              <a:t>med de  </a:t>
            </a:r>
            <a:r>
              <a:rPr dirty="0" sz="2050">
                <a:latin typeface="Calibri"/>
                <a:cs typeface="Calibri"/>
              </a:rPr>
              <a:t>hjertesviktmedisinene </a:t>
            </a:r>
            <a:r>
              <a:rPr dirty="0" sz="2050" spc="5">
                <a:latin typeface="Calibri"/>
                <a:cs typeface="Calibri"/>
              </a:rPr>
              <a:t>som er </a:t>
            </a:r>
            <a:r>
              <a:rPr dirty="0" sz="2050" spc="-5">
                <a:latin typeface="Calibri"/>
                <a:cs typeface="Calibri"/>
              </a:rPr>
              <a:t>anbefalt </a:t>
            </a:r>
            <a:r>
              <a:rPr dirty="0" sz="2050">
                <a:latin typeface="Calibri"/>
                <a:cs typeface="Calibri"/>
              </a:rPr>
              <a:t>i  retningslinjene. I </a:t>
            </a:r>
            <a:r>
              <a:rPr dirty="0" sz="2050" spc="5">
                <a:latin typeface="Calibri"/>
                <a:cs typeface="Calibri"/>
              </a:rPr>
              <a:t>en </a:t>
            </a:r>
            <a:r>
              <a:rPr dirty="0" sz="2050">
                <a:latin typeface="Calibri"/>
                <a:cs typeface="Calibri"/>
              </a:rPr>
              <a:t>gjennomgang  </a:t>
            </a:r>
            <a:r>
              <a:rPr dirty="0" sz="2050" spc="-5">
                <a:latin typeface="Calibri"/>
                <a:cs typeface="Calibri"/>
              </a:rPr>
              <a:t>representerte </a:t>
            </a:r>
            <a:r>
              <a:rPr dirty="0" sz="2050">
                <a:latin typeface="Calibri"/>
                <a:cs typeface="Calibri"/>
              </a:rPr>
              <a:t>kvinner </a:t>
            </a:r>
            <a:r>
              <a:rPr dirty="0" sz="2050" spc="-5">
                <a:latin typeface="Calibri"/>
                <a:cs typeface="Calibri"/>
              </a:rPr>
              <a:t>kun </a:t>
            </a:r>
            <a:r>
              <a:rPr dirty="0" sz="2050" spc="5">
                <a:latin typeface="Calibri"/>
                <a:cs typeface="Calibri"/>
              </a:rPr>
              <a:t>26% </a:t>
            </a:r>
            <a:r>
              <a:rPr dirty="0" sz="2050" spc="-10">
                <a:latin typeface="Calibri"/>
                <a:cs typeface="Calibri"/>
              </a:rPr>
              <a:t>av  </a:t>
            </a:r>
            <a:r>
              <a:rPr dirty="0" sz="2050" spc="-5">
                <a:latin typeface="Calibri"/>
                <a:cs typeface="Calibri"/>
              </a:rPr>
              <a:t>deltakerne</a:t>
            </a:r>
            <a:r>
              <a:rPr dirty="0" sz="2050">
                <a:latin typeface="Calibri"/>
                <a:cs typeface="Calibri"/>
              </a:rPr>
              <a:t> (1).</a:t>
            </a:r>
            <a:endParaRPr sz="2050">
              <a:latin typeface="Calibri"/>
              <a:cs typeface="Calibri"/>
            </a:endParaRPr>
          </a:p>
          <a:p>
            <a:pPr marL="12700" marR="104139">
              <a:lnSpc>
                <a:spcPct val="101200"/>
              </a:lnSpc>
              <a:spcBef>
                <a:spcPts val="1410"/>
              </a:spcBef>
            </a:pPr>
            <a:r>
              <a:rPr dirty="0" sz="2050">
                <a:latin typeface="Calibri"/>
                <a:cs typeface="Calibri"/>
              </a:rPr>
              <a:t>Optimal </a:t>
            </a:r>
            <a:r>
              <a:rPr dirty="0" sz="2050" spc="5">
                <a:latin typeface="Calibri"/>
                <a:cs typeface="Calibri"/>
              </a:rPr>
              <a:t>dosering </a:t>
            </a:r>
            <a:r>
              <a:rPr dirty="0" sz="2050" spc="-5">
                <a:latin typeface="Calibri"/>
                <a:cs typeface="Calibri"/>
              </a:rPr>
              <a:t>kan variere </a:t>
            </a:r>
            <a:r>
              <a:rPr dirty="0" sz="2050" spc="5">
                <a:latin typeface="Calibri"/>
                <a:cs typeface="Calibri"/>
              </a:rPr>
              <a:t>mellom  </a:t>
            </a:r>
            <a:r>
              <a:rPr dirty="0" sz="2050">
                <a:latin typeface="Calibri"/>
                <a:cs typeface="Calibri"/>
              </a:rPr>
              <a:t>kjønnene: </a:t>
            </a:r>
            <a:r>
              <a:rPr dirty="0" sz="2050" spc="5">
                <a:latin typeface="Calibri"/>
                <a:cs typeface="Calibri"/>
              </a:rPr>
              <a:t>en </a:t>
            </a:r>
            <a:r>
              <a:rPr dirty="0" sz="2050">
                <a:latin typeface="Calibri"/>
                <a:cs typeface="Calibri"/>
              </a:rPr>
              <a:t>analyse </a:t>
            </a:r>
            <a:r>
              <a:rPr dirty="0" sz="2050" spc="-5">
                <a:latin typeface="Calibri"/>
                <a:cs typeface="Calibri"/>
              </a:rPr>
              <a:t>viste at </a:t>
            </a:r>
            <a:r>
              <a:rPr dirty="0" sz="2050" spc="5">
                <a:latin typeface="Calibri"/>
                <a:cs typeface="Calibri"/>
              </a:rPr>
              <a:t>kvinnene</a:t>
            </a:r>
            <a:endParaRPr sz="20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2024-11-27T14:18:52Z</dcterms:created>
  <dcterms:modified xsi:type="dcterms:W3CDTF">2024-11-27T14:18:52Z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2024-11-15T00:00:00Z</vt:filetime>
  </property>
  <property fmtid="{D5CDD505-2E9C-101B-9397-08002B2CF9AE}" pid="3" name="LastSaved">
    <vt:filetime>2024-11-27T00:00:00Z</vt:filetime>
  </property>
</Properties>
</file>