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20104100" cy="14224000"/>
  <p:notesSz cx="20104100" cy="1422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507807" y="4409440"/>
            <a:ext cx="17088486" cy="2987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015615" y="7965440"/>
            <a:ext cx="14072870" cy="3556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1005205" y="3271520"/>
            <a:ext cx="8745284" cy="93878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10353611" y="3271520"/>
            <a:ext cx="8745284" cy="93878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Relationship Id="rId9" Type="http://schemas.openxmlformats.org/officeDocument/2006/relationships/image" Target="../media/image3.png"/><Relationship Id="rId10" Type="http://schemas.openxmlformats.org/officeDocument/2006/relationships/image" Target="../media/image4.png"/><Relationship Id="rId11" Type="http://schemas.openxmlformats.org/officeDocument/2006/relationships/image" Target="../media/image5.pn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2643472"/>
            <a:ext cx="20102195" cy="11574780"/>
          </a:xfrm>
          <a:custGeom>
            <a:avLst/>
            <a:gdLst/>
            <a:ahLst/>
            <a:cxnLst/>
            <a:rect l="l" t="t" r="r" b="b"/>
            <a:pathLst>
              <a:path w="20102195" h="11574780">
                <a:moveTo>
                  <a:pt x="0" y="11574318"/>
                </a:moveTo>
                <a:lnTo>
                  <a:pt x="0" y="0"/>
                </a:lnTo>
                <a:lnTo>
                  <a:pt x="20102172" y="0"/>
                </a:lnTo>
                <a:lnTo>
                  <a:pt x="20102172" y="11574318"/>
                </a:lnTo>
                <a:lnTo>
                  <a:pt x="0" y="11574318"/>
                </a:lnTo>
                <a:close/>
              </a:path>
            </a:pathLst>
          </a:custGeom>
          <a:solidFill>
            <a:srgbClr val="FEF9F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k object 17"/>
          <p:cNvSpPr/>
          <p:nvPr/>
        </p:nvSpPr>
        <p:spPr>
          <a:xfrm>
            <a:off x="0" y="1"/>
            <a:ext cx="20102830" cy="2630170"/>
          </a:xfrm>
          <a:custGeom>
            <a:avLst/>
            <a:gdLst/>
            <a:ahLst/>
            <a:cxnLst/>
            <a:rect l="l" t="t" r="r" b="b"/>
            <a:pathLst>
              <a:path w="20102830" h="2630170">
                <a:moveTo>
                  <a:pt x="0" y="2630052"/>
                </a:moveTo>
                <a:lnTo>
                  <a:pt x="20102607" y="2630052"/>
                </a:lnTo>
                <a:lnTo>
                  <a:pt x="20102607" y="0"/>
                </a:lnTo>
                <a:lnTo>
                  <a:pt x="0" y="0"/>
                </a:lnTo>
                <a:lnTo>
                  <a:pt x="0" y="2630052"/>
                </a:lnTo>
                <a:close/>
              </a:path>
            </a:pathLst>
          </a:custGeom>
          <a:solidFill>
            <a:srgbClr val="761A1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k object 18"/>
          <p:cNvSpPr/>
          <p:nvPr/>
        </p:nvSpPr>
        <p:spPr>
          <a:xfrm>
            <a:off x="586226" y="13040368"/>
            <a:ext cx="810218" cy="810259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9" name="bk object 19"/>
          <p:cNvSpPr/>
          <p:nvPr/>
        </p:nvSpPr>
        <p:spPr>
          <a:xfrm>
            <a:off x="3441642" y="13364729"/>
            <a:ext cx="165823" cy="16322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0" name="bk object 20"/>
          <p:cNvSpPr/>
          <p:nvPr/>
        </p:nvSpPr>
        <p:spPr>
          <a:xfrm>
            <a:off x="3667106" y="13367794"/>
            <a:ext cx="107332" cy="157097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1" name="bk object 21"/>
          <p:cNvSpPr/>
          <p:nvPr/>
        </p:nvSpPr>
        <p:spPr>
          <a:xfrm>
            <a:off x="3915040" y="13364729"/>
            <a:ext cx="1079730" cy="163229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2" name="bk object 22"/>
          <p:cNvSpPr/>
          <p:nvPr/>
        </p:nvSpPr>
        <p:spPr>
          <a:xfrm>
            <a:off x="1582380" y="13361156"/>
            <a:ext cx="1737027" cy="167474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98835" y="170270"/>
            <a:ext cx="19506428" cy="15011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8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05205" y="3271520"/>
            <a:ext cx="18093690" cy="93878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6835394" y="13228320"/>
            <a:ext cx="6433312" cy="711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1005205" y="13228320"/>
            <a:ext cx="4623943" cy="711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14474953" y="13228320"/>
            <a:ext cx="4623943" cy="711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wis012@uib.no" TargetMode="External"/><Relationship Id="rId3" Type="http://schemas.openxmlformats.org/officeDocument/2006/relationships/hyperlink" Target="mailto:Jwe038@uib.no" TargetMode="External"/><Relationship Id="rId4" Type="http://schemas.openxmlformats.org/officeDocument/2006/relationships/image" Target="../media/image6.jpg"/><Relationship Id="rId5" Type="http://schemas.openxmlformats.org/officeDocument/2006/relationships/image" Target="../media/image7.jpg"/><Relationship Id="rId6" Type="http://schemas.openxmlformats.org/officeDocument/2006/relationships/image" Target="../media/image8.jpg"/><Relationship Id="rId7" Type="http://schemas.openxmlformats.org/officeDocument/2006/relationships/image" Target="../media/image9.jpg"/><Relationship Id="rId8" Type="http://schemas.openxmlformats.org/officeDocument/2006/relationships/image" Target="../media/image10.jpg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8835" y="170270"/>
            <a:ext cx="13413105" cy="1501140"/>
          </a:xfrm>
          <a:prstGeom prst="rect"/>
        </p:spPr>
        <p:txBody>
          <a:bodyPr wrap="square" lIns="0" tIns="10160" rIns="0" bIns="0" rtlCol="0" vert="horz">
            <a:spAutoFit/>
          </a:bodyPr>
          <a:lstStyle/>
          <a:p>
            <a:pPr marL="12700" marR="5080">
              <a:lnSpc>
                <a:spcPct val="101000"/>
              </a:lnSpc>
              <a:spcBef>
                <a:spcPts val="80"/>
              </a:spcBef>
            </a:pPr>
            <a:r>
              <a:rPr dirty="0" spc="-20"/>
              <a:t>Lateral </a:t>
            </a:r>
            <a:r>
              <a:rPr dirty="0" spc="-10"/>
              <a:t>kondylfraktur </a:t>
            </a:r>
            <a:r>
              <a:rPr dirty="0" spc="10"/>
              <a:t>hos </a:t>
            </a:r>
            <a:r>
              <a:rPr dirty="0" spc="15"/>
              <a:t>barn </a:t>
            </a:r>
            <a:r>
              <a:rPr dirty="0" spc="5"/>
              <a:t>operert </a:t>
            </a:r>
            <a:r>
              <a:rPr dirty="0" spc="15"/>
              <a:t>på </a:t>
            </a:r>
            <a:r>
              <a:rPr dirty="0"/>
              <a:t>Haukeland  </a:t>
            </a:r>
            <a:r>
              <a:rPr dirty="0" spc="-10"/>
              <a:t>universitetssykehus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73435" y="1684846"/>
            <a:ext cx="14638655" cy="36893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dirty="0" sz="2250">
                <a:solidFill>
                  <a:srgbClr val="FFFFFF"/>
                </a:solidFill>
                <a:latin typeface="Arial"/>
                <a:cs typeface="Arial"/>
              </a:rPr>
              <a:t>Retrospektiv kohort studie med undersøkelse av demografi, </a:t>
            </a:r>
            <a:r>
              <a:rPr dirty="0" sz="2250" spc="-100">
                <a:solidFill>
                  <a:srgbClr val="FFFFFF"/>
                </a:solidFill>
                <a:latin typeface="Arial"/>
                <a:cs typeface="Arial"/>
              </a:rPr>
              <a:t>skade</a:t>
            </a:r>
            <a:r>
              <a:rPr dirty="0" baseline="-40740" sz="3375" spc="-150">
                <a:solidFill>
                  <a:srgbClr val="FFFFFF"/>
                </a:solidFill>
                <a:latin typeface="Arial"/>
                <a:cs typeface="Arial"/>
              </a:rPr>
              <a:t>̊ </a:t>
            </a:r>
            <a:r>
              <a:rPr dirty="0" sz="2250">
                <a:solidFill>
                  <a:srgbClr val="FFFFFF"/>
                </a:solidFill>
                <a:latin typeface="Arial"/>
                <a:cs typeface="Arial"/>
              </a:rPr>
              <a:t>mekanisme, </a:t>
            </a:r>
            <a:r>
              <a:rPr dirty="0" sz="2250" spc="-10">
                <a:solidFill>
                  <a:srgbClr val="FFFFFF"/>
                </a:solidFill>
                <a:latin typeface="Arial"/>
                <a:cs typeface="Arial"/>
              </a:rPr>
              <a:t>komplikasjoner, </a:t>
            </a:r>
            <a:r>
              <a:rPr dirty="0" sz="2250">
                <a:solidFill>
                  <a:srgbClr val="FFFFFF"/>
                </a:solidFill>
                <a:latin typeface="Arial"/>
                <a:cs typeface="Arial"/>
              </a:rPr>
              <a:t>behandlingsvalg</a:t>
            </a:r>
            <a:r>
              <a:rPr dirty="0" sz="2250" spc="15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250">
                <a:solidFill>
                  <a:srgbClr val="FFFFFF"/>
                </a:solidFill>
                <a:latin typeface="Arial"/>
                <a:cs typeface="Arial"/>
              </a:rPr>
              <a:t>og</a:t>
            </a:r>
            <a:endParaRPr sz="225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73435" y="2024069"/>
            <a:ext cx="12600305" cy="36893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  <a:tabLst>
                <a:tab pos="8531860" algn="l"/>
              </a:tabLst>
            </a:pPr>
            <a:r>
              <a:rPr dirty="0" sz="2250">
                <a:solidFill>
                  <a:srgbClr val="FFFFFF"/>
                </a:solidFill>
                <a:latin typeface="Arial"/>
                <a:cs typeface="Arial"/>
              </a:rPr>
              <a:t>resultater hos barn som har </a:t>
            </a:r>
            <a:r>
              <a:rPr dirty="0" sz="2250" spc="-5">
                <a:solidFill>
                  <a:srgbClr val="FFFFFF"/>
                </a:solidFill>
                <a:latin typeface="Arial"/>
                <a:cs typeface="Arial"/>
              </a:rPr>
              <a:t>blitt </a:t>
            </a:r>
            <a:r>
              <a:rPr dirty="0" sz="2250">
                <a:solidFill>
                  <a:srgbClr val="FFFFFF"/>
                </a:solidFill>
                <a:latin typeface="Arial"/>
                <a:cs typeface="Arial"/>
              </a:rPr>
              <a:t>operert for lateral</a:t>
            </a:r>
            <a:r>
              <a:rPr dirty="0" sz="2250" spc="9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250">
                <a:solidFill>
                  <a:srgbClr val="FFFFFF"/>
                </a:solidFill>
                <a:latin typeface="Arial"/>
                <a:cs typeface="Arial"/>
              </a:rPr>
              <a:t>kondylfraktur</a:t>
            </a:r>
            <a:r>
              <a:rPr dirty="0" sz="2250" spc="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250" spc="-204">
                <a:solidFill>
                  <a:srgbClr val="FFFFFF"/>
                </a:solidFill>
                <a:latin typeface="Arial"/>
                <a:cs typeface="Arial"/>
              </a:rPr>
              <a:t>på</a:t>
            </a:r>
            <a:r>
              <a:rPr dirty="0" baseline="12345" sz="3375" spc="-307">
                <a:solidFill>
                  <a:srgbClr val="FFFFFF"/>
                </a:solidFill>
                <a:latin typeface="Arial"/>
                <a:cs typeface="Arial"/>
              </a:rPr>
              <a:t>̊	</a:t>
            </a:r>
            <a:r>
              <a:rPr dirty="0" sz="2250">
                <a:solidFill>
                  <a:srgbClr val="FFFFFF"/>
                </a:solidFill>
                <a:latin typeface="Arial"/>
                <a:cs typeface="Arial"/>
              </a:rPr>
              <a:t>Haukeland</a:t>
            </a:r>
            <a:r>
              <a:rPr dirty="0" sz="2250" spc="-3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250">
                <a:solidFill>
                  <a:srgbClr val="FFFFFF"/>
                </a:solidFill>
                <a:latin typeface="Arial"/>
                <a:cs typeface="Arial"/>
              </a:rPr>
              <a:t>universitetssykehus.</a:t>
            </a:r>
            <a:endParaRPr sz="225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7882012" y="199135"/>
            <a:ext cx="1912620" cy="79692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r" marL="12700" marR="5080" indent="181610">
              <a:lnSpc>
                <a:spcPct val="99200"/>
              </a:lnSpc>
              <a:spcBef>
                <a:spcPts val="105"/>
              </a:spcBef>
            </a:pPr>
            <a:r>
              <a:rPr dirty="0" sz="1700" spc="-10">
                <a:solidFill>
                  <a:srgbClr val="FFFFFF"/>
                </a:solidFill>
                <a:latin typeface="Calibri"/>
                <a:cs typeface="Calibri"/>
              </a:rPr>
              <a:t>Hanne</a:t>
            </a:r>
            <a:r>
              <a:rPr dirty="0" sz="1700" spc="-7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700" spc="-10">
                <a:solidFill>
                  <a:srgbClr val="FFFFFF"/>
                </a:solidFill>
                <a:latin typeface="Calibri"/>
                <a:cs typeface="Calibri"/>
              </a:rPr>
              <a:t>Solheimsnes </a:t>
            </a:r>
            <a:r>
              <a:rPr dirty="0" sz="1700" spc="-1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u="sng" sz="1700" spc="-5">
                <a:solidFill>
                  <a:srgbClr val="009FEE"/>
                </a:solidFill>
                <a:uFill>
                  <a:solidFill>
                    <a:srgbClr val="009FEE"/>
                  </a:solidFill>
                </a:uFill>
                <a:latin typeface="Calibri"/>
                <a:cs typeface="Calibri"/>
                <a:hlinkClick r:id="rId2"/>
              </a:rPr>
              <a:t>wis012</a:t>
            </a:r>
            <a:r>
              <a:rPr dirty="0" u="sng" sz="1700" spc="-15">
                <a:solidFill>
                  <a:srgbClr val="009FEE"/>
                </a:solidFill>
                <a:uFill>
                  <a:solidFill>
                    <a:srgbClr val="009FEE"/>
                  </a:solidFill>
                </a:uFill>
                <a:latin typeface="Calibri"/>
                <a:cs typeface="Calibri"/>
                <a:hlinkClick r:id="rId2"/>
              </a:rPr>
              <a:t>@uib</a:t>
            </a:r>
            <a:r>
              <a:rPr dirty="0" u="sng" sz="1700" spc="-5">
                <a:solidFill>
                  <a:srgbClr val="009FEE"/>
                </a:solidFill>
                <a:uFill>
                  <a:solidFill>
                    <a:srgbClr val="009FEE"/>
                  </a:solidFill>
                </a:uFill>
                <a:latin typeface="Calibri"/>
                <a:cs typeface="Calibri"/>
                <a:hlinkClick r:id="rId2"/>
              </a:rPr>
              <a:t>.</a:t>
            </a:r>
            <a:r>
              <a:rPr dirty="0" u="sng" sz="1700" spc="-10">
                <a:solidFill>
                  <a:srgbClr val="009FEE"/>
                </a:solidFill>
                <a:uFill>
                  <a:solidFill>
                    <a:srgbClr val="009FEE"/>
                  </a:solidFill>
                </a:uFill>
                <a:latin typeface="Calibri"/>
                <a:cs typeface="Calibri"/>
                <a:hlinkClick r:id="rId2"/>
              </a:rPr>
              <a:t>n</a:t>
            </a:r>
            <a:r>
              <a:rPr dirty="0" u="sng" sz="1700" spc="-5">
                <a:solidFill>
                  <a:srgbClr val="009FEE"/>
                </a:solidFill>
                <a:uFill>
                  <a:solidFill>
                    <a:srgbClr val="009FEE"/>
                  </a:solidFill>
                </a:uFill>
                <a:latin typeface="Calibri"/>
                <a:cs typeface="Calibri"/>
                <a:hlinkClick r:id="rId2"/>
              </a:rPr>
              <a:t>o </a:t>
            </a:r>
            <a:r>
              <a:rPr dirty="0" sz="1700" spc="-5">
                <a:solidFill>
                  <a:srgbClr val="009FEE"/>
                </a:solidFill>
                <a:latin typeface="Calibri"/>
                <a:cs typeface="Calibri"/>
              </a:rPr>
              <a:t> </a:t>
            </a:r>
            <a:r>
              <a:rPr dirty="0" sz="1700" spc="-15">
                <a:solidFill>
                  <a:srgbClr val="FFFFFF"/>
                </a:solidFill>
                <a:latin typeface="Calibri"/>
                <a:cs typeface="Calibri"/>
              </a:rPr>
              <a:t>Universitetet </a:t>
            </a:r>
            <a:r>
              <a:rPr dirty="0" sz="1700" spc="-5">
                <a:solidFill>
                  <a:srgbClr val="FFFFFF"/>
                </a:solidFill>
                <a:latin typeface="Calibri"/>
                <a:cs typeface="Calibri"/>
              </a:rPr>
              <a:t>i</a:t>
            </a:r>
            <a:r>
              <a:rPr dirty="0" sz="1700" spc="-9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700" spc="-15">
                <a:solidFill>
                  <a:srgbClr val="FFFFFF"/>
                </a:solidFill>
                <a:latin typeface="Calibri"/>
                <a:cs typeface="Calibri"/>
              </a:rPr>
              <a:t>Bergen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7882012" y="1487324"/>
            <a:ext cx="1912620" cy="79692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r" marL="12700" marR="5080" indent="690880">
              <a:lnSpc>
                <a:spcPct val="99200"/>
              </a:lnSpc>
              <a:spcBef>
                <a:spcPts val="105"/>
              </a:spcBef>
            </a:pPr>
            <a:r>
              <a:rPr dirty="0" sz="1700" spc="-10">
                <a:solidFill>
                  <a:srgbClr val="FFFFFF"/>
                </a:solidFill>
                <a:latin typeface="Calibri"/>
                <a:cs typeface="Calibri"/>
              </a:rPr>
              <a:t>Julie</a:t>
            </a:r>
            <a:r>
              <a:rPr dirty="0" sz="1700" spc="-7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700" spc="-25">
                <a:solidFill>
                  <a:srgbClr val="FFFFFF"/>
                </a:solidFill>
                <a:latin typeface="Calibri"/>
                <a:cs typeface="Calibri"/>
              </a:rPr>
              <a:t>Westeng </a:t>
            </a:r>
            <a:r>
              <a:rPr dirty="0" sz="1700" spc="-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u="sng" sz="1700" spc="-5">
                <a:solidFill>
                  <a:srgbClr val="009FEE"/>
                </a:solidFill>
                <a:uFill>
                  <a:solidFill>
                    <a:srgbClr val="009FEE"/>
                  </a:solidFill>
                </a:uFill>
                <a:latin typeface="Calibri"/>
                <a:cs typeface="Calibri"/>
                <a:hlinkClick r:id="rId3"/>
              </a:rPr>
              <a:t>J</a:t>
            </a:r>
            <a:r>
              <a:rPr dirty="0" u="sng" sz="1700" spc="-30">
                <a:solidFill>
                  <a:srgbClr val="009FEE"/>
                </a:solidFill>
                <a:uFill>
                  <a:solidFill>
                    <a:srgbClr val="009FEE"/>
                  </a:solidFill>
                </a:uFill>
                <a:latin typeface="Calibri"/>
                <a:cs typeface="Calibri"/>
                <a:hlinkClick r:id="rId3"/>
              </a:rPr>
              <a:t>w</a:t>
            </a:r>
            <a:r>
              <a:rPr dirty="0" u="sng" sz="1700" spc="-10">
                <a:solidFill>
                  <a:srgbClr val="009FEE"/>
                </a:solidFill>
                <a:uFill>
                  <a:solidFill>
                    <a:srgbClr val="009FEE"/>
                  </a:solidFill>
                </a:uFill>
                <a:latin typeface="Calibri"/>
                <a:cs typeface="Calibri"/>
                <a:hlinkClick r:id="rId3"/>
              </a:rPr>
              <a:t>e038@uib</a:t>
            </a:r>
            <a:r>
              <a:rPr dirty="0" u="sng" sz="1700" spc="-5">
                <a:solidFill>
                  <a:srgbClr val="009FEE"/>
                </a:solidFill>
                <a:uFill>
                  <a:solidFill>
                    <a:srgbClr val="009FEE"/>
                  </a:solidFill>
                </a:uFill>
                <a:latin typeface="Calibri"/>
                <a:cs typeface="Calibri"/>
                <a:hlinkClick r:id="rId3"/>
              </a:rPr>
              <a:t>.</a:t>
            </a:r>
            <a:r>
              <a:rPr dirty="0" u="sng" sz="1700" spc="-10">
                <a:solidFill>
                  <a:srgbClr val="009FEE"/>
                </a:solidFill>
                <a:uFill>
                  <a:solidFill>
                    <a:srgbClr val="009FEE"/>
                  </a:solidFill>
                </a:uFill>
                <a:latin typeface="Calibri"/>
                <a:cs typeface="Calibri"/>
                <a:hlinkClick r:id="rId3"/>
              </a:rPr>
              <a:t>n</a:t>
            </a:r>
            <a:r>
              <a:rPr dirty="0" u="sng" sz="1700" spc="-5">
                <a:solidFill>
                  <a:srgbClr val="009FEE"/>
                </a:solidFill>
                <a:uFill>
                  <a:solidFill>
                    <a:srgbClr val="009FEE"/>
                  </a:solidFill>
                </a:uFill>
                <a:latin typeface="Calibri"/>
                <a:cs typeface="Calibri"/>
                <a:hlinkClick r:id="rId3"/>
              </a:rPr>
              <a:t>o </a:t>
            </a:r>
            <a:r>
              <a:rPr dirty="0" sz="1700" spc="-5">
                <a:solidFill>
                  <a:srgbClr val="009FEE"/>
                </a:solidFill>
                <a:latin typeface="Calibri"/>
                <a:cs typeface="Calibri"/>
              </a:rPr>
              <a:t> </a:t>
            </a:r>
            <a:r>
              <a:rPr dirty="0" sz="1700" spc="-15">
                <a:solidFill>
                  <a:srgbClr val="FFFFFF"/>
                </a:solidFill>
                <a:latin typeface="Calibri"/>
                <a:cs typeface="Calibri"/>
              </a:rPr>
              <a:t>Universitetet </a:t>
            </a:r>
            <a:r>
              <a:rPr dirty="0" sz="1700" spc="-5">
                <a:solidFill>
                  <a:srgbClr val="FFFFFF"/>
                </a:solidFill>
                <a:latin typeface="Calibri"/>
                <a:cs typeface="Calibri"/>
              </a:rPr>
              <a:t>i</a:t>
            </a:r>
            <a:r>
              <a:rPr dirty="0" sz="1700" spc="-9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700" spc="-15">
                <a:solidFill>
                  <a:srgbClr val="FFFFFF"/>
                </a:solidFill>
                <a:latin typeface="Calibri"/>
                <a:cs typeface="Calibri"/>
              </a:rPr>
              <a:t>Bergen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38314" y="2622622"/>
            <a:ext cx="4484370" cy="4158615"/>
          </a:xfrm>
          <a:prstGeom prst="rect">
            <a:avLst/>
          </a:prstGeom>
        </p:spPr>
        <p:txBody>
          <a:bodyPr wrap="square" lIns="0" tIns="17272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60"/>
              </a:spcBef>
            </a:pPr>
            <a:r>
              <a:rPr dirty="0" sz="2500" b="1">
                <a:solidFill>
                  <a:srgbClr val="262626"/>
                </a:solidFill>
                <a:latin typeface="Calibri"/>
                <a:cs typeface="Calibri"/>
              </a:rPr>
              <a:t>BAKGRUNN</a:t>
            </a:r>
            <a:endParaRPr sz="2500">
              <a:latin typeface="Calibri"/>
              <a:cs typeface="Calibri"/>
            </a:endParaRPr>
          </a:p>
          <a:p>
            <a:pPr marL="12700" marR="5080">
              <a:lnSpc>
                <a:spcPct val="100800"/>
              </a:lnSpc>
              <a:spcBef>
                <a:spcPts val="1005"/>
              </a:spcBef>
            </a:pPr>
            <a:r>
              <a:rPr dirty="0" sz="2050" spc="5">
                <a:latin typeface="Times New Roman"/>
                <a:cs typeface="Times New Roman"/>
              </a:rPr>
              <a:t>Fraktur </a:t>
            </a:r>
            <a:r>
              <a:rPr dirty="0" sz="2050">
                <a:latin typeface="Times New Roman"/>
                <a:cs typeface="Times New Roman"/>
              </a:rPr>
              <a:t>i </a:t>
            </a:r>
            <a:r>
              <a:rPr dirty="0" sz="2050" spc="5">
                <a:latin typeface="Times New Roman"/>
                <a:cs typeface="Times New Roman"/>
              </a:rPr>
              <a:t>albuens </a:t>
            </a:r>
            <a:r>
              <a:rPr dirty="0" sz="2050">
                <a:latin typeface="Times New Roman"/>
                <a:cs typeface="Times New Roman"/>
              </a:rPr>
              <a:t>laterale </a:t>
            </a:r>
            <a:r>
              <a:rPr dirty="0" sz="2050" spc="5">
                <a:latin typeface="Times New Roman"/>
                <a:cs typeface="Times New Roman"/>
              </a:rPr>
              <a:t>kondyl </a:t>
            </a:r>
            <a:r>
              <a:rPr dirty="0" sz="2050">
                <a:latin typeface="Times New Roman"/>
                <a:cs typeface="Times New Roman"/>
              </a:rPr>
              <a:t>krever  </a:t>
            </a:r>
            <a:r>
              <a:rPr dirty="0" sz="2050" spc="5">
                <a:latin typeface="Times New Roman"/>
                <a:cs typeface="Times New Roman"/>
              </a:rPr>
              <a:t>ofte nøyaktig anatomisk reponering og  </a:t>
            </a:r>
            <a:r>
              <a:rPr dirty="0" sz="2050">
                <a:latin typeface="Times New Roman"/>
                <a:cs typeface="Times New Roman"/>
              </a:rPr>
              <a:t>operativ </a:t>
            </a:r>
            <a:r>
              <a:rPr dirty="0" sz="2050" spc="5">
                <a:latin typeface="Times New Roman"/>
                <a:cs typeface="Times New Roman"/>
              </a:rPr>
              <a:t>behandling. Bruddet </a:t>
            </a:r>
            <a:r>
              <a:rPr dirty="0" sz="2050">
                <a:latin typeface="Times New Roman"/>
                <a:cs typeface="Times New Roman"/>
              </a:rPr>
              <a:t>er  intraartikulært, </a:t>
            </a:r>
            <a:r>
              <a:rPr dirty="0" sz="2050" spc="5">
                <a:latin typeface="Times New Roman"/>
                <a:cs typeface="Times New Roman"/>
              </a:rPr>
              <a:t>noe som </a:t>
            </a:r>
            <a:r>
              <a:rPr dirty="0" sz="2050">
                <a:latin typeface="Times New Roman"/>
                <a:cs typeface="Times New Roman"/>
              </a:rPr>
              <a:t>medfører </a:t>
            </a:r>
            <a:r>
              <a:rPr dirty="0" sz="2050" spc="5">
                <a:latin typeface="Times New Roman"/>
                <a:cs typeface="Times New Roman"/>
              </a:rPr>
              <a:t>økt  risiko </a:t>
            </a:r>
            <a:r>
              <a:rPr dirty="0" sz="2050">
                <a:latin typeface="Times New Roman"/>
                <a:cs typeface="Times New Roman"/>
              </a:rPr>
              <a:t>for </a:t>
            </a:r>
            <a:r>
              <a:rPr dirty="0" sz="2050" spc="5">
                <a:latin typeface="Times New Roman"/>
                <a:cs typeface="Times New Roman"/>
              </a:rPr>
              <a:t>komplikasjoner som nedsatt  bevegelse </a:t>
            </a:r>
            <a:r>
              <a:rPr dirty="0" sz="2050">
                <a:latin typeface="Times New Roman"/>
                <a:cs typeface="Times New Roman"/>
              </a:rPr>
              <a:t>i leddet, </a:t>
            </a:r>
            <a:r>
              <a:rPr dirty="0" sz="2050" spc="5">
                <a:latin typeface="Times New Roman"/>
                <a:cs typeface="Times New Roman"/>
              </a:rPr>
              <a:t>vekststopp, </a:t>
            </a:r>
            <a:r>
              <a:rPr dirty="0" sz="2050">
                <a:latin typeface="Times New Roman"/>
                <a:cs typeface="Times New Roman"/>
              </a:rPr>
              <a:t>feilstilling  </a:t>
            </a:r>
            <a:r>
              <a:rPr dirty="0" sz="2050" spc="5">
                <a:latin typeface="Times New Roman"/>
                <a:cs typeface="Times New Roman"/>
              </a:rPr>
              <a:t>og </a:t>
            </a:r>
            <a:r>
              <a:rPr dirty="0" sz="2050">
                <a:latin typeface="Times New Roman"/>
                <a:cs typeface="Times New Roman"/>
              </a:rPr>
              <a:t>pseudartrose. </a:t>
            </a:r>
            <a:r>
              <a:rPr dirty="0" sz="2050" spc="5">
                <a:latin typeface="Times New Roman"/>
                <a:cs typeface="Times New Roman"/>
              </a:rPr>
              <a:t>Brudd med dislokasjon  over 2 </a:t>
            </a:r>
            <a:r>
              <a:rPr dirty="0" sz="2050" spc="10">
                <a:latin typeface="Times New Roman"/>
                <a:cs typeface="Times New Roman"/>
              </a:rPr>
              <a:t>mm </a:t>
            </a:r>
            <a:r>
              <a:rPr dirty="0" sz="2050" spc="5">
                <a:latin typeface="Times New Roman"/>
                <a:cs typeface="Times New Roman"/>
              </a:rPr>
              <a:t>blir </a:t>
            </a:r>
            <a:r>
              <a:rPr dirty="0" sz="2050">
                <a:latin typeface="Times New Roman"/>
                <a:cs typeface="Times New Roman"/>
              </a:rPr>
              <a:t>etter </a:t>
            </a:r>
            <a:r>
              <a:rPr dirty="0" sz="2050" spc="5">
                <a:latin typeface="Times New Roman"/>
                <a:cs typeface="Times New Roman"/>
              </a:rPr>
              <a:t>retningslinjene  </a:t>
            </a:r>
            <a:r>
              <a:rPr dirty="0" sz="2050">
                <a:latin typeface="Times New Roman"/>
                <a:cs typeface="Times New Roman"/>
              </a:rPr>
              <a:t>operert. </a:t>
            </a:r>
            <a:r>
              <a:rPr dirty="0" sz="2050" spc="5">
                <a:latin typeface="Times New Roman"/>
                <a:cs typeface="Times New Roman"/>
              </a:rPr>
              <a:t>På Haukeland universitetssykehus  </a:t>
            </a:r>
            <a:r>
              <a:rPr dirty="0" sz="2050">
                <a:latin typeface="Times New Roman"/>
                <a:cs typeface="Times New Roman"/>
              </a:rPr>
              <a:t>er anbefalt </a:t>
            </a:r>
            <a:r>
              <a:rPr dirty="0" sz="2050" spc="5">
                <a:latin typeface="Times New Roman"/>
                <a:cs typeface="Times New Roman"/>
              </a:rPr>
              <a:t>metode åpen reponering med  pinnefiksasjon og</a:t>
            </a:r>
            <a:r>
              <a:rPr dirty="0" sz="2050" spc="-10">
                <a:latin typeface="Times New Roman"/>
                <a:cs typeface="Times New Roman"/>
              </a:rPr>
              <a:t> </a:t>
            </a:r>
            <a:r>
              <a:rPr dirty="0" sz="2050" spc="5">
                <a:latin typeface="Times New Roman"/>
                <a:cs typeface="Times New Roman"/>
              </a:rPr>
              <a:t>gips.</a:t>
            </a:r>
            <a:endParaRPr sz="205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12914" y="7358864"/>
            <a:ext cx="4703445" cy="4791075"/>
          </a:xfrm>
          <a:prstGeom prst="rect">
            <a:avLst/>
          </a:prstGeom>
        </p:spPr>
        <p:txBody>
          <a:bodyPr wrap="square" lIns="0" tIns="17272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360"/>
              </a:spcBef>
            </a:pPr>
            <a:r>
              <a:rPr dirty="0" sz="2500" spc="5" b="1">
                <a:solidFill>
                  <a:srgbClr val="262626"/>
                </a:solidFill>
                <a:latin typeface="Calibri"/>
                <a:cs typeface="Calibri"/>
              </a:rPr>
              <a:t>METODE</a:t>
            </a:r>
            <a:endParaRPr sz="2500">
              <a:latin typeface="Calibri"/>
              <a:cs typeface="Calibri"/>
            </a:endParaRPr>
          </a:p>
          <a:p>
            <a:pPr marL="38100" marR="30480">
              <a:lnSpc>
                <a:spcPct val="100899"/>
              </a:lnSpc>
              <a:spcBef>
                <a:spcPts val="1000"/>
              </a:spcBef>
            </a:pPr>
            <a:r>
              <a:rPr dirty="0" sz="2050">
                <a:latin typeface="Times New Roman"/>
                <a:cs typeface="Times New Roman"/>
              </a:rPr>
              <a:t>Artikkelen er </a:t>
            </a:r>
            <a:r>
              <a:rPr dirty="0" sz="2050" spc="5">
                <a:latin typeface="Times New Roman"/>
                <a:cs typeface="Times New Roman"/>
              </a:rPr>
              <a:t>en </a:t>
            </a:r>
            <a:r>
              <a:rPr dirty="0" sz="2050">
                <a:latin typeface="Times New Roman"/>
                <a:cs typeface="Times New Roman"/>
              </a:rPr>
              <a:t>retrospektiv </a:t>
            </a:r>
            <a:r>
              <a:rPr dirty="0" sz="2050" spc="5">
                <a:latin typeface="Times New Roman"/>
                <a:cs typeface="Times New Roman"/>
              </a:rPr>
              <a:t>kohortstudie  gjort av </a:t>
            </a:r>
            <a:r>
              <a:rPr dirty="0" sz="2050">
                <a:latin typeface="Times New Roman"/>
                <a:cs typeface="Times New Roman"/>
              </a:rPr>
              <a:t>barn operert for lateral  </a:t>
            </a:r>
            <a:r>
              <a:rPr dirty="0" sz="2050" spc="5">
                <a:latin typeface="Times New Roman"/>
                <a:cs typeface="Times New Roman"/>
              </a:rPr>
              <a:t>kondylfraktur </a:t>
            </a:r>
            <a:r>
              <a:rPr dirty="0" sz="2050" spc="-150">
                <a:latin typeface="Times New Roman"/>
                <a:cs typeface="Times New Roman"/>
              </a:rPr>
              <a:t>på</a:t>
            </a:r>
            <a:r>
              <a:rPr dirty="0" baseline="10840" sz="3075" spc="-225">
                <a:latin typeface="Times New Roman"/>
                <a:cs typeface="Times New Roman"/>
              </a:rPr>
              <a:t>̊ </a:t>
            </a:r>
            <a:r>
              <a:rPr dirty="0" sz="2050" spc="5">
                <a:latin typeface="Times New Roman"/>
                <a:cs typeface="Times New Roman"/>
              </a:rPr>
              <a:t>Haukeland  universitetssykehus </a:t>
            </a:r>
            <a:r>
              <a:rPr dirty="0" sz="2050">
                <a:latin typeface="Times New Roman"/>
                <a:cs typeface="Times New Roman"/>
              </a:rPr>
              <a:t>i </a:t>
            </a:r>
            <a:r>
              <a:rPr dirty="0" sz="2050" spc="5">
                <a:latin typeface="Times New Roman"/>
                <a:cs typeface="Times New Roman"/>
              </a:rPr>
              <a:t>perioden 01.09.2013  </a:t>
            </a:r>
            <a:r>
              <a:rPr dirty="0" sz="2050">
                <a:latin typeface="Times New Roman"/>
                <a:cs typeface="Times New Roman"/>
              </a:rPr>
              <a:t>til </a:t>
            </a:r>
            <a:r>
              <a:rPr dirty="0" sz="2050" spc="5">
                <a:latin typeface="Times New Roman"/>
                <a:cs typeface="Times New Roman"/>
              </a:rPr>
              <a:t>15.08.2023. Pasientliste ble </a:t>
            </a:r>
            <a:r>
              <a:rPr dirty="0" sz="2050">
                <a:latin typeface="Times New Roman"/>
                <a:cs typeface="Times New Roman"/>
              </a:rPr>
              <a:t>hentet </a:t>
            </a:r>
            <a:r>
              <a:rPr dirty="0" sz="2050" spc="5">
                <a:latin typeface="Times New Roman"/>
                <a:cs typeface="Times New Roman"/>
              </a:rPr>
              <a:t>ved  søk </a:t>
            </a:r>
            <a:r>
              <a:rPr dirty="0" sz="2050" spc="-150">
                <a:latin typeface="Times New Roman"/>
                <a:cs typeface="Times New Roman"/>
              </a:rPr>
              <a:t>på</a:t>
            </a:r>
            <a:r>
              <a:rPr dirty="0" baseline="10840" sz="3075" spc="-225">
                <a:latin typeface="Times New Roman"/>
                <a:cs typeface="Times New Roman"/>
              </a:rPr>
              <a:t>̊ </a:t>
            </a:r>
            <a:r>
              <a:rPr dirty="0" sz="2050">
                <a:latin typeface="Times New Roman"/>
                <a:cs typeface="Times New Roman"/>
              </a:rPr>
              <a:t>lateral </a:t>
            </a:r>
            <a:r>
              <a:rPr dirty="0" sz="2050" spc="5">
                <a:latin typeface="Times New Roman"/>
                <a:cs typeface="Times New Roman"/>
              </a:rPr>
              <a:t>kondylfraktur </a:t>
            </a:r>
            <a:r>
              <a:rPr dirty="0" sz="2050">
                <a:latin typeface="Times New Roman"/>
                <a:cs typeface="Times New Roman"/>
              </a:rPr>
              <a:t>i  </a:t>
            </a:r>
            <a:r>
              <a:rPr dirty="0" sz="2050" spc="5">
                <a:latin typeface="Times New Roman"/>
                <a:cs typeface="Times New Roman"/>
              </a:rPr>
              <a:t>operasjonsplanleggingsprogrammet </a:t>
            </a:r>
            <a:r>
              <a:rPr dirty="0" sz="2050">
                <a:latin typeface="Times New Roman"/>
                <a:cs typeface="Times New Roman"/>
              </a:rPr>
              <a:t>Orbit </a:t>
            </a:r>
            <a:r>
              <a:rPr dirty="0" sz="2050" spc="5">
                <a:latin typeface="Times New Roman"/>
                <a:cs typeface="Times New Roman"/>
              </a:rPr>
              <a:t>5.  </a:t>
            </a:r>
            <a:r>
              <a:rPr dirty="0" sz="2050">
                <a:latin typeface="Times New Roman"/>
                <a:cs typeface="Times New Roman"/>
              </a:rPr>
              <a:t>Ytterligere </a:t>
            </a:r>
            <a:r>
              <a:rPr dirty="0" sz="2050" spc="5">
                <a:latin typeface="Times New Roman"/>
                <a:cs typeface="Times New Roman"/>
              </a:rPr>
              <a:t>informasjon </a:t>
            </a:r>
            <a:r>
              <a:rPr dirty="0" sz="2050">
                <a:latin typeface="Times New Roman"/>
                <a:cs typeface="Times New Roman"/>
              </a:rPr>
              <a:t>er hentet fra  </a:t>
            </a:r>
            <a:r>
              <a:rPr dirty="0" sz="2050" spc="5">
                <a:latin typeface="Times New Roman"/>
                <a:cs typeface="Times New Roman"/>
              </a:rPr>
              <a:t>pasientjournal og </a:t>
            </a:r>
            <a:r>
              <a:rPr dirty="0" sz="2050" spc="-5">
                <a:latin typeface="Times New Roman"/>
                <a:cs typeface="Times New Roman"/>
              </a:rPr>
              <a:t>røntgenbilder. </a:t>
            </a:r>
            <a:r>
              <a:rPr dirty="0" sz="2050" spc="5">
                <a:latin typeface="Times New Roman"/>
                <a:cs typeface="Times New Roman"/>
              </a:rPr>
              <a:t>Ingen  </a:t>
            </a:r>
            <a:r>
              <a:rPr dirty="0" sz="2050">
                <a:latin typeface="Times New Roman"/>
                <a:cs typeface="Times New Roman"/>
              </a:rPr>
              <a:t>pasienter </a:t>
            </a:r>
            <a:r>
              <a:rPr dirty="0" sz="2050" spc="5">
                <a:latin typeface="Times New Roman"/>
                <a:cs typeface="Times New Roman"/>
              </a:rPr>
              <a:t>ble </a:t>
            </a:r>
            <a:r>
              <a:rPr dirty="0" sz="2050">
                <a:latin typeface="Times New Roman"/>
                <a:cs typeface="Times New Roman"/>
              </a:rPr>
              <a:t>kalt </a:t>
            </a:r>
            <a:r>
              <a:rPr dirty="0" sz="2050" spc="5">
                <a:latin typeface="Times New Roman"/>
                <a:cs typeface="Times New Roman"/>
              </a:rPr>
              <a:t>inn </a:t>
            </a:r>
            <a:r>
              <a:rPr dirty="0" sz="2050">
                <a:latin typeface="Times New Roman"/>
                <a:cs typeface="Times New Roman"/>
              </a:rPr>
              <a:t>til etterkontroll i  </a:t>
            </a:r>
            <a:r>
              <a:rPr dirty="0" sz="2050" spc="5">
                <a:latin typeface="Times New Roman"/>
                <a:cs typeface="Times New Roman"/>
              </a:rPr>
              <a:t>forbindelse med denne studien, og </a:t>
            </a:r>
            <a:r>
              <a:rPr dirty="0" sz="2050">
                <a:latin typeface="Times New Roman"/>
                <a:cs typeface="Times New Roman"/>
              </a:rPr>
              <a:t>det er  </a:t>
            </a:r>
            <a:r>
              <a:rPr dirty="0" sz="2050" spc="5">
                <a:latin typeface="Times New Roman"/>
                <a:cs typeface="Times New Roman"/>
              </a:rPr>
              <a:t>ikke benyttet </a:t>
            </a:r>
            <a:r>
              <a:rPr dirty="0" sz="2050">
                <a:latin typeface="Times New Roman"/>
                <a:cs typeface="Times New Roman"/>
              </a:rPr>
              <a:t>pasientrapporterte </a:t>
            </a:r>
            <a:r>
              <a:rPr dirty="0" sz="2050" spc="5">
                <a:latin typeface="Times New Roman"/>
                <a:cs typeface="Times New Roman"/>
              </a:rPr>
              <a:t>mål  (PROM).</a:t>
            </a:r>
            <a:endParaRPr sz="205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377292" y="6051611"/>
            <a:ext cx="4608830" cy="7438390"/>
          </a:xfrm>
          <a:prstGeom prst="rect">
            <a:avLst/>
          </a:prstGeom>
        </p:spPr>
        <p:txBody>
          <a:bodyPr wrap="square" lIns="0" tIns="2451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930"/>
              </a:spcBef>
            </a:pPr>
            <a:r>
              <a:rPr dirty="0" sz="2500" spc="-45" b="1">
                <a:solidFill>
                  <a:srgbClr val="262626"/>
                </a:solidFill>
                <a:latin typeface="Calibri"/>
                <a:cs typeface="Calibri"/>
              </a:rPr>
              <a:t>RESULTATER</a:t>
            </a:r>
            <a:endParaRPr sz="2500">
              <a:latin typeface="Calibri"/>
              <a:cs typeface="Calibri"/>
            </a:endParaRPr>
          </a:p>
          <a:p>
            <a:pPr marL="12700" marR="354965">
              <a:lnSpc>
                <a:spcPct val="101200"/>
              </a:lnSpc>
              <a:spcBef>
                <a:spcPts val="1455"/>
              </a:spcBef>
            </a:pPr>
            <a:r>
              <a:rPr dirty="0" sz="2050" spc="5">
                <a:latin typeface="Times New Roman"/>
                <a:cs typeface="Times New Roman"/>
              </a:rPr>
              <a:t>49 </a:t>
            </a:r>
            <a:r>
              <a:rPr dirty="0" sz="2050">
                <a:latin typeface="Times New Roman"/>
                <a:cs typeface="Times New Roman"/>
              </a:rPr>
              <a:t>pasienter </a:t>
            </a:r>
            <a:r>
              <a:rPr dirty="0" sz="2050" spc="5">
                <a:latin typeface="Times New Roman"/>
                <a:cs typeface="Times New Roman"/>
              </a:rPr>
              <a:t>ble inkludert </a:t>
            </a:r>
            <a:r>
              <a:rPr dirty="0" sz="2050">
                <a:latin typeface="Times New Roman"/>
                <a:cs typeface="Times New Roman"/>
              </a:rPr>
              <a:t>i </a:t>
            </a:r>
            <a:r>
              <a:rPr dirty="0" sz="2050" spc="5">
                <a:latin typeface="Times New Roman"/>
                <a:cs typeface="Times New Roman"/>
              </a:rPr>
              <a:t>studien.  Gjennomsnittsalderen var 8,2 </a:t>
            </a:r>
            <a:r>
              <a:rPr dirty="0" sz="2050">
                <a:latin typeface="Times New Roman"/>
                <a:cs typeface="Times New Roman"/>
              </a:rPr>
              <a:t>år (sd</a:t>
            </a:r>
            <a:r>
              <a:rPr dirty="0" sz="2050" spc="-65">
                <a:latin typeface="Times New Roman"/>
                <a:cs typeface="Times New Roman"/>
              </a:rPr>
              <a:t> </a:t>
            </a:r>
            <a:r>
              <a:rPr dirty="0" sz="2050" spc="5">
                <a:latin typeface="Times New Roman"/>
                <a:cs typeface="Times New Roman"/>
              </a:rPr>
              <a:t>3,8)  med </a:t>
            </a:r>
            <a:r>
              <a:rPr dirty="0" sz="2050">
                <a:latin typeface="Times New Roman"/>
                <a:cs typeface="Times New Roman"/>
              </a:rPr>
              <a:t>variasjon fra </a:t>
            </a:r>
            <a:r>
              <a:rPr dirty="0" sz="2050" spc="5">
                <a:latin typeface="Times New Roman"/>
                <a:cs typeface="Times New Roman"/>
              </a:rPr>
              <a:t>1 </a:t>
            </a:r>
            <a:r>
              <a:rPr dirty="0" sz="2050">
                <a:latin typeface="Times New Roman"/>
                <a:cs typeface="Times New Roman"/>
              </a:rPr>
              <a:t>til </a:t>
            </a:r>
            <a:r>
              <a:rPr dirty="0" sz="2050" spc="5">
                <a:latin typeface="Times New Roman"/>
                <a:cs typeface="Times New Roman"/>
              </a:rPr>
              <a:t>16</a:t>
            </a:r>
            <a:r>
              <a:rPr dirty="0" sz="2050" spc="-10">
                <a:latin typeface="Times New Roman"/>
                <a:cs typeface="Times New Roman"/>
              </a:rPr>
              <a:t> </a:t>
            </a:r>
            <a:r>
              <a:rPr dirty="0" sz="2050" spc="-35">
                <a:latin typeface="Times New Roman"/>
                <a:cs typeface="Times New Roman"/>
              </a:rPr>
              <a:t>år.</a:t>
            </a:r>
            <a:endParaRPr sz="2050">
              <a:latin typeface="Times New Roman"/>
              <a:cs typeface="Times New Roman"/>
            </a:endParaRPr>
          </a:p>
          <a:p>
            <a:pPr marL="12700" marR="34290">
              <a:lnSpc>
                <a:spcPct val="100699"/>
              </a:lnSpc>
              <a:spcBef>
                <a:spcPts val="10"/>
              </a:spcBef>
            </a:pPr>
            <a:r>
              <a:rPr dirty="0" sz="2050" spc="5">
                <a:latin typeface="Times New Roman"/>
                <a:cs typeface="Times New Roman"/>
              </a:rPr>
              <a:t>Fall </a:t>
            </a:r>
            <a:r>
              <a:rPr dirty="0" sz="2050">
                <a:latin typeface="Times New Roman"/>
                <a:cs typeface="Times New Roman"/>
              </a:rPr>
              <a:t>fra </a:t>
            </a:r>
            <a:r>
              <a:rPr dirty="0" sz="2050" spc="5">
                <a:latin typeface="Times New Roman"/>
                <a:cs typeface="Times New Roman"/>
              </a:rPr>
              <a:t>høyde over én meter var den  vanligste skademekanismen. 39 </a:t>
            </a:r>
            <a:r>
              <a:rPr dirty="0" sz="2050">
                <a:latin typeface="Times New Roman"/>
                <a:cs typeface="Times New Roman"/>
              </a:rPr>
              <a:t>pasienter  </a:t>
            </a:r>
            <a:r>
              <a:rPr dirty="0" sz="2050" spc="5">
                <a:latin typeface="Times New Roman"/>
                <a:cs typeface="Times New Roman"/>
              </a:rPr>
              <a:t>(79,6%) ble </a:t>
            </a:r>
            <a:r>
              <a:rPr dirty="0" sz="2050">
                <a:latin typeface="Times New Roman"/>
                <a:cs typeface="Times New Roman"/>
              </a:rPr>
              <a:t>operert </a:t>
            </a:r>
            <a:r>
              <a:rPr dirty="0" sz="2050" spc="5">
                <a:latin typeface="Times New Roman"/>
                <a:cs typeface="Times New Roman"/>
              </a:rPr>
              <a:t>med pinnefiksasjon, og  de </a:t>
            </a:r>
            <a:r>
              <a:rPr dirty="0" sz="2050">
                <a:latin typeface="Times New Roman"/>
                <a:cs typeface="Times New Roman"/>
              </a:rPr>
              <a:t>resterende pasienter </a:t>
            </a:r>
            <a:r>
              <a:rPr dirty="0" sz="2050" spc="5">
                <a:latin typeface="Times New Roman"/>
                <a:cs typeface="Times New Roman"/>
              </a:rPr>
              <a:t>(20,4%) ble </a:t>
            </a:r>
            <a:r>
              <a:rPr dirty="0" sz="2050">
                <a:latin typeface="Times New Roman"/>
                <a:cs typeface="Times New Roman"/>
              </a:rPr>
              <a:t>operert  </a:t>
            </a:r>
            <a:r>
              <a:rPr dirty="0" sz="2050" spc="5">
                <a:latin typeface="Times New Roman"/>
                <a:cs typeface="Times New Roman"/>
              </a:rPr>
              <a:t>med </a:t>
            </a:r>
            <a:r>
              <a:rPr dirty="0" sz="2050">
                <a:latin typeface="Times New Roman"/>
                <a:cs typeface="Times New Roman"/>
              </a:rPr>
              <a:t>alternative</a:t>
            </a:r>
            <a:r>
              <a:rPr dirty="0" sz="2050" spc="-5">
                <a:latin typeface="Times New Roman"/>
                <a:cs typeface="Times New Roman"/>
              </a:rPr>
              <a:t> fiksasjonsmetoder.</a:t>
            </a:r>
            <a:endParaRPr sz="2050">
              <a:latin typeface="Times New Roman"/>
              <a:cs typeface="Times New Roman"/>
            </a:endParaRPr>
          </a:p>
          <a:p>
            <a:pPr marL="12700" marR="5080">
              <a:lnSpc>
                <a:spcPct val="100699"/>
              </a:lnSpc>
              <a:spcBef>
                <a:spcPts val="15"/>
              </a:spcBef>
              <a:tabLst>
                <a:tab pos="2853690" algn="l"/>
              </a:tabLst>
            </a:pPr>
            <a:r>
              <a:rPr dirty="0" sz="2050" spc="-20">
                <a:latin typeface="Times New Roman"/>
                <a:cs typeface="Times New Roman"/>
              </a:rPr>
              <a:t>Totalt </a:t>
            </a:r>
            <a:r>
              <a:rPr dirty="0" sz="2050" spc="5">
                <a:latin typeface="Times New Roman"/>
                <a:cs typeface="Times New Roman"/>
              </a:rPr>
              <a:t>14 </a:t>
            </a:r>
            <a:r>
              <a:rPr dirty="0" sz="2050">
                <a:latin typeface="Times New Roman"/>
                <a:cs typeface="Times New Roman"/>
              </a:rPr>
              <a:t>pasienter </a:t>
            </a:r>
            <a:r>
              <a:rPr dirty="0" sz="2050" spc="5">
                <a:latin typeface="Times New Roman"/>
                <a:cs typeface="Times New Roman"/>
              </a:rPr>
              <a:t>hadde  bevegelsesinnskrenkninger på siste</a:t>
            </a:r>
            <a:r>
              <a:rPr dirty="0" sz="2050" spc="-75">
                <a:latin typeface="Times New Roman"/>
                <a:cs typeface="Times New Roman"/>
              </a:rPr>
              <a:t> </a:t>
            </a:r>
            <a:r>
              <a:rPr dirty="0" sz="2050" spc="5">
                <a:latin typeface="Times New Roman"/>
                <a:cs typeface="Times New Roman"/>
              </a:rPr>
              <a:t>kliniske  kontroll. </a:t>
            </a:r>
            <a:r>
              <a:rPr dirty="0" sz="2050" spc="-35">
                <a:latin typeface="Times New Roman"/>
                <a:cs typeface="Times New Roman"/>
              </a:rPr>
              <a:t>Ti </a:t>
            </a:r>
            <a:r>
              <a:rPr dirty="0" sz="2050">
                <a:latin typeface="Times New Roman"/>
                <a:cs typeface="Times New Roman"/>
              </a:rPr>
              <a:t>pasienter </a:t>
            </a:r>
            <a:r>
              <a:rPr dirty="0" sz="2050" spc="5">
                <a:latin typeface="Times New Roman"/>
                <a:cs typeface="Times New Roman"/>
              </a:rPr>
              <a:t>opplevde  </a:t>
            </a:r>
            <a:r>
              <a:rPr dirty="0" sz="2050">
                <a:latin typeface="Times New Roman"/>
                <a:cs typeface="Times New Roman"/>
              </a:rPr>
              <a:t>komplikasjoner, </a:t>
            </a:r>
            <a:r>
              <a:rPr dirty="0" sz="2050" spc="5">
                <a:latin typeface="Times New Roman"/>
                <a:cs typeface="Times New Roman"/>
              </a:rPr>
              <a:t>hvorav seks av disse ble  </a:t>
            </a:r>
            <a:r>
              <a:rPr dirty="0" sz="2050">
                <a:latin typeface="Times New Roman"/>
                <a:cs typeface="Times New Roman"/>
              </a:rPr>
              <a:t>regnet </a:t>
            </a:r>
            <a:r>
              <a:rPr dirty="0" sz="2050" spc="5">
                <a:latin typeface="Times New Roman"/>
                <a:cs typeface="Times New Roman"/>
              </a:rPr>
              <a:t>som </a:t>
            </a:r>
            <a:r>
              <a:rPr dirty="0" sz="2050">
                <a:latin typeface="Times New Roman"/>
                <a:cs typeface="Times New Roman"/>
              </a:rPr>
              <a:t>alvorlige. </a:t>
            </a:r>
            <a:r>
              <a:rPr dirty="0" sz="2050" spc="5">
                <a:latin typeface="Times New Roman"/>
                <a:cs typeface="Times New Roman"/>
              </a:rPr>
              <a:t>Hyppigst  forekommende alvorlige komplikasjon var  heterotop ossifikasjon </a:t>
            </a:r>
            <a:r>
              <a:rPr dirty="0" sz="2050">
                <a:latin typeface="Times New Roman"/>
                <a:cs typeface="Times New Roman"/>
              </a:rPr>
              <a:t>i frakturområdet,  </a:t>
            </a:r>
            <a:r>
              <a:rPr dirty="0" sz="2050" spc="5">
                <a:latin typeface="Times New Roman"/>
                <a:cs typeface="Times New Roman"/>
              </a:rPr>
              <a:t>som rammet</a:t>
            </a:r>
            <a:r>
              <a:rPr dirty="0" sz="2050" spc="20">
                <a:latin typeface="Times New Roman"/>
                <a:cs typeface="Times New Roman"/>
              </a:rPr>
              <a:t> </a:t>
            </a:r>
            <a:r>
              <a:rPr dirty="0" sz="2050">
                <a:latin typeface="Times New Roman"/>
                <a:cs typeface="Times New Roman"/>
              </a:rPr>
              <a:t>tre</a:t>
            </a:r>
            <a:r>
              <a:rPr dirty="0" sz="2050" spc="15">
                <a:latin typeface="Times New Roman"/>
                <a:cs typeface="Times New Roman"/>
              </a:rPr>
              <a:t> </a:t>
            </a:r>
            <a:r>
              <a:rPr dirty="0" sz="2050" spc="-10">
                <a:latin typeface="Times New Roman"/>
                <a:cs typeface="Times New Roman"/>
              </a:rPr>
              <a:t>pasienter.	</a:t>
            </a:r>
            <a:r>
              <a:rPr dirty="0" sz="2050" spc="5">
                <a:latin typeface="Times New Roman"/>
                <a:cs typeface="Times New Roman"/>
              </a:rPr>
              <a:t>Den hyppigste  mindre alvorlige komplikasjon var  </a:t>
            </a:r>
            <a:r>
              <a:rPr dirty="0" sz="2050">
                <a:latin typeface="Times New Roman"/>
                <a:cs typeface="Times New Roman"/>
              </a:rPr>
              <a:t>hypergranulasjonsvev i </a:t>
            </a:r>
            <a:r>
              <a:rPr dirty="0" sz="2050" spc="5">
                <a:latin typeface="Times New Roman"/>
                <a:cs typeface="Times New Roman"/>
              </a:rPr>
              <a:t>hud.</a:t>
            </a:r>
            <a:endParaRPr sz="2050">
              <a:latin typeface="Times New Roman"/>
              <a:cs typeface="Times New Roman"/>
            </a:endParaRPr>
          </a:p>
          <a:p>
            <a:pPr marL="12700" marR="294640">
              <a:lnSpc>
                <a:spcPct val="100099"/>
              </a:lnSpc>
              <a:spcBef>
                <a:spcPts val="30"/>
              </a:spcBef>
            </a:pPr>
            <a:r>
              <a:rPr dirty="0" sz="2050" spc="-70">
                <a:latin typeface="Times New Roman"/>
                <a:cs typeface="Times New Roman"/>
              </a:rPr>
              <a:t>To </a:t>
            </a:r>
            <a:r>
              <a:rPr dirty="0" sz="2050">
                <a:latin typeface="Times New Roman"/>
                <a:cs typeface="Times New Roman"/>
              </a:rPr>
              <a:t>pasienter </a:t>
            </a:r>
            <a:r>
              <a:rPr dirty="0" sz="2050" spc="5">
                <a:latin typeface="Times New Roman"/>
                <a:cs typeface="Times New Roman"/>
              </a:rPr>
              <a:t>ble </a:t>
            </a:r>
            <a:r>
              <a:rPr dirty="0" sz="2050">
                <a:latin typeface="Times New Roman"/>
                <a:cs typeface="Times New Roman"/>
              </a:rPr>
              <a:t>reoperert. </a:t>
            </a:r>
            <a:r>
              <a:rPr dirty="0" sz="2050" spc="5">
                <a:latin typeface="Times New Roman"/>
                <a:cs typeface="Times New Roman"/>
              </a:rPr>
              <a:t>Fem </a:t>
            </a:r>
            <a:r>
              <a:rPr dirty="0" sz="2050">
                <a:latin typeface="Times New Roman"/>
                <a:cs typeface="Times New Roman"/>
              </a:rPr>
              <a:t>pasienter  </a:t>
            </a:r>
            <a:r>
              <a:rPr dirty="0" sz="2050" spc="5">
                <a:latin typeface="Times New Roman"/>
                <a:cs typeface="Times New Roman"/>
              </a:rPr>
              <a:t>hadde </a:t>
            </a:r>
            <a:r>
              <a:rPr dirty="0" sz="2050">
                <a:latin typeface="Times New Roman"/>
                <a:cs typeface="Times New Roman"/>
              </a:rPr>
              <a:t>fremdeles </a:t>
            </a:r>
            <a:r>
              <a:rPr dirty="0" sz="2050" spc="5">
                <a:latin typeface="Times New Roman"/>
                <a:cs typeface="Times New Roman"/>
              </a:rPr>
              <a:t>plager ved siste  oppfølgingstime.</a:t>
            </a:r>
            <a:endParaRPr sz="205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4884697" y="2983127"/>
            <a:ext cx="54610" cy="26225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1950"/>
              </a:lnSpc>
            </a:pPr>
            <a:r>
              <a:rPr dirty="0" sz="1700" spc="-5">
                <a:solidFill>
                  <a:srgbClr val="262626"/>
                </a:solidFill>
                <a:latin typeface="Calibri"/>
                <a:cs typeface="Calibri"/>
              </a:rPr>
              <a:t>.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0497420" y="9435711"/>
            <a:ext cx="4549140" cy="4473575"/>
          </a:xfrm>
          <a:prstGeom prst="rect">
            <a:avLst/>
          </a:prstGeom>
        </p:spPr>
        <p:txBody>
          <a:bodyPr wrap="square" lIns="0" tIns="17272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60"/>
              </a:spcBef>
            </a:pPr>
            <a:r>
              <a:rPr dirty="0" sz="2500" spc="-5" b="1">
                <a:solidFill>
                  <a:srgbClr val="262626"/>
                </a:solidFill>
                <a:latin typeface="Calibri"/>
                <a:cs typeface="Calibri"/>
              </a:rPr>
              <a:t>KONKLUSJON</a:t>
            </a:r>
            <a:endParaRPr sz="2500">
              <a:latin typeface="Calibri"/>
              <a:cs typeface="Calibri"/>
            </a:endParaRPr>
          </a:p>
          <a:p>
            <a:pPr marL="12700" marR="5080">
              <a:lnSpc>
                <a:spcPct val="100800"/>
              </a:lnSpc>
              <a:spcBef>
                <a:spcPts val="1005"/>
              </a:spcBef>
            </a:pPr>
            <a:r>
              <a:rPr dirty="0" sz="2050" spc="5">
                <a:latin typeface="Times New Roman"/>
                <a:cs typeface="Times New Roman"/>
              </a:rPr>
              <a:t>Studien </a:t>
            </a:r>
            <a:r>
              <a:rPr dirty="0" sz="2050">
                <a:latin typeface="Times New Roman"/>
                <a:cs typeface="Times New Roman"/>
              </a:rPr>
              <a:t>er basert </a:t>
            </a:r>
            <a:r>
              <a:rPr dirty="0" sz="2050" spc="5">
                <a:latin typeface="Times New Roman"/>
                <a:cs typeface="Times New Roman"/>
              </a:rPr>
              <a:t>på gjennomgang av  journal. Majoriteten av pasientene ble  </a:t>
            </a:r>
            <a:r>
              <a:rPr dirty="0" sz="2050">
                <a:latin typeface="Times New Roman"/>
                <a:cs typeface="Times New Roman"/>
              </a:rPr>
              <a:t>operert </a:t>
            </a:r>
            <a:r>
              <a:rPr dirty="0" sz="2050" spc="5">
                <a:latin typeface="Times New Roman"/>
                <a:cs typeface="Times New Roman"/>
              </a:rPr>
              <a:t>med sykehusets </a:t>
            </a:r>
            <a:r>
              <a:rPr dirty="0" sz="2050">
                <a:latin typeface="Times New Roman"/>
                <a:cs typeface="Times New Roman"/>
              </a:rPr>
              <a:t>anbefalte </a:t>
            </a:r>
            <a:r>
              <a:rPr dirty="0" sz="2050" spc="5">
                <a:latin typeface="Times New Roman"/>
                <a:cs typeface="Times New Roman"/>
              </a:rPr>
              <a:t>metode;  åpen </a:t>
            </a:r>
            <a:r>
              <a:rPr dirty="0" sz="2050">
                <a:latin typeface="Times New Roman"/>
                <a:cs typeface="Times New Roman"/>
              </a:rPr>
              <a:t>reponering, </a:t>
            </a:r>
            <a:r>
              <a:rPr dirty="0" sz="2050" spc="5">
                <a:latin typeface="Times New Roman"/>
                <a:cs typeface="Times New Roman"/>
              </a:rPr>
              <a:t>pinnefiksering og gips </a:t>
            </a:r>
            <a:r>
              <a:rPr dirty="0" sz="2050">
                <a:latin typeface="Times New Roman"/>
                <a:cs typeface="Times New Roman"/>
              </a:rPr>
              <a:t>i  fire </a:t>
            </a:r>
            <a:r>
              <a:rPr dirty="0" sz="2050" spc="-20">
                <a:latin typeface="Times New Roman"/>
                <a:cs typeface="Times New Roman"/>
              </a:rPr>
              <a:t>uker. </a:t>
            </a:r>
            <a:r>
              <a:rPr dirty="0" sz="2050" spc="5">
                <a:latin typeface="Times New Roman"/>
                <a:cs typeface="Times New Roman"/>
              </a:rPr>
              <a:t>De </a:t>
            </a:r>
            <a:r>
              <a:rPr dirty="0" sz="2050">
                <a:latin typeface="Times New Roman"/>
                <a:cs typeface="Times New Roman"/>
              </a:rPr>
              <a:t>fleste </a:t>
            </a:r>
            <a:r>
              <a:rPr dirty="0" sz="2050" spc="5">
                <a:latin typeface="Times New Roman"/>
                <a:cs typeface="Times New Roman"/>
              </a:rPr>
              <a:t>pasientene har oppnådd  </a:t>
            </a:r>
            <a:r>
              <a:rPr dirty="0" sz="2050">
                <a:latin typeface="Times New Roman"/>
                <a:cs typeface="Times New Roman"/>
              </a:rPr>
              <a:t>et </a:t>
            </a:r>
            <a:r>
              <a:rPr dirty="0" sz="2050" spc="5">
                <a:latin typeface="Times New Roman"/>
                <a:cs typeface="Times New Roman"/>
              </a:rPr>
              <a:t>godt </a:t>
            </a:r>
            <a:r>
              <a:rPr dirty="0" sz="2050">
                <a:latin typeface="Times New Roman"/>
                <a:cs typeface="Times New Roman"/>
              </a:rPr>
              <a:t>resultat. Lateral </a:t>
            </a:r>
            <a:r>
              <a:rPr dirty="0" sz="2050" spc="5">
                <a:latin typeface="Times New Roman"/>
                <a:cs typeface="Times New Roman"/>
              </a:rPr>
              <a:t>kondylfraktur </a:t>
            </a:r>
            <a:r>
              <a:rPr dirty="0" sz="2050">
                <a:latin typeface="Times New Roman"/>
                <a:cs typeface="Times New Roman"/>
              </a:rPr>
              <a:t>er </a:t>
            </a:r>
            <a:r>
              <a:rPr dirty="0" sz="2050" spc="5">
                <a:latin typeface="Times New Roman"/>
                <a:cs typeface="Times New Roman"/>
              </a:rPr>
              <a:t>en  alvorlig skade, der 20,4% fikk  </a:t>
            </a:r>
            <a:r>
              <a:rPr dirty="0" sz="2050" spc="-5">
                <a:latin typeface="Times New Roman"/>
                <a:cs typeface="Times New Roman"/>
              </a:rPr>
              <a:t>komplikasjoner. </a:t>
            </a:r>
            <a:r>
              <a:rPr dirty="0" sz="2050" spc="-70">
                <a:latin typeface="Times New Roman"/>
                <a:cs typeface="Times New Roman"/>
              </a:rPr>
              <a:t>To </a:t>
            </a:r>
            <a:r>
              <a:rPr dirty="0" sz="2050">
                <a:latin typeface="Times New Roman"/>
                <a:cs typeface="Times New Roman"/>
              </a:rPr>
              <a:t>pasienter </a:t>
            </a:r>
            <a:r>
              <a:rPr dirty="0" sz="2050" spc="5">
                <a:latin typeface="Times New Roman"/>
                <a:cs typeface="Times New Roman"/>
              </a:rPr>
              <a:t>trengte  </a:t>
            </a:r>
            <a:r>
              <a:rPr dirty="0" sz="2050">
                <a:latin typeface="Times New Roman"/>
                <a:cs typeface="Times New Roman"/>
              </a:rPr>
              <a:t>reoperasjon. </a:t>
            </a:r>
            <a:r>
              <a:rPr dirty="0" sz="2050" spc="5">
                <a:latin typeface="Times New Roman"/>
                <a:cs typeface="Times New Roman"/>
              </a:rPr>
              <a:t>14 </a:t>
            </a:r>
            <a:r>
              <a:rPr dirty="0" sz="2050">
                <a:latin typeface="Times New Roman"/>
                <a:cs typeface="Times New Roman"/>
              </a:rPr>
              <a:t>pasienter </a:t>
            </a:r>
            <a:r>
              <a:rPr dirty="0" sz="2050" spc="5">
                <a:latin typeface="Times New Roman"/>
                <a:cs typeface="Times New Roman"/>
              </a:rPr>
              <a:t>fikk  </a:t>
            </a:r>
            <a:r>
              <a:rPr dirty="0" sz="2050">
                <a:latin typeface="Times New Roman"/>
                <a:cs typeface="Times New Roman"/>
              </a:rPr>
              <a:t>bevegelsesinnskrenkninger. </a:t>
            </a:r>
            <a:r>
              <a:rPr dirty="0" sz="2050" spc="-20">
                <a:latin typeface="Times New Roman"/>
                <a:cs typeface="Times New Roman"/>
              </a:rPr>
              <a:t>Totalt </a:t>
            </a:r>
            <a:r>
              <a:rPr dirty="0" sz="2050" spc="5">
                <a:latin typeface="Times New Roman"/>
                <a:cs typeface="Times New Roman"/>
              </a:rPr>
              <a:t>fem  </a:t>
            </a:r>
            <a:r>
              <a:rPr dirty="0" sz="2050">
                <a:latin typeface="Times New Roman"/>
                <a:cs typeface="Times New Roman"/>
              </a:rPr>
              <a:t>pasienter </a:t>
            </a:r>
            <a:r>
              <a:rPr dirty="0" sz="2050" spc="5">
                <a:latin typeface="Times New Roman"/>
                <a:cs typeface="Times New Roman"/>
              </a:rPr>
              <a:t>hadde </a:t>
            </a:r>
            <a:r>
              <a:rPr dirty="0" sz="2050">
                <a:latin typeface="Times New Roman"/>
                <a:cs typeface="Times New Roman"/>
              </a:rPr>
              <a:t>fortsatt </a:t>
            </a:r>
            <a:r>
              <a:rPr dirty="0" sz="2050" spc="5">
                <a:latin typeface="Times New Roman"/>
                <a:cs typeface="Times New Roman"/>
              </a:rPr>
              <a:t>plager på siste  kliniske</a:t>
            </a:r>
            <a:r>
              <a:rPr dirty="0" sz="2050" spc="-5">
                <a:latin typeface="Times New Roman"/>
                <a:cs typeface="Times New Roman"/>
              </a:rPr>
              <a:t> </a:t>
            </a:r>
            <a:r>
              <a:rPr dirty="0" sz="2050" spc="5">
                <a:latin typeface="Times New Roman"/>
                <a:cs typeface="Times New Roman"/>
              </a:rPr>
              <a:t>kontroll.</a:t>
            </a:r>
            <a:endParaRPr sz="205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5474196" y="12907360"/>
            <a:ext cx="4136390" cy="97345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2050" spc="-35">
                <a:solidFill>
                  <a:srgbClr val="262626"/>
                </a:solidFill>
                <a:latin typeface="Calibri"/>
                <a:cs typeface="Calibri"/>
              </a:rPr>
              <a:t>Takk </a:t>
            </a:r>
            <a:r>
              <a:rPr dirty="0" sz="2050" spc="55">
                <a:solidFill>
                  <a:srgbClr val="262626"/>
                </a:solidFill>
                <a:latin typeface="Calibri"/>
                <a:cs typeface="Calibri"/>
              </a:rPr>
              <a:t>$l </a:t>
            </a:r>
            <a:r>
              <a:rPr dirty="0" sz="2050" spc="-10">
                <a:solidFill>
                  <a:srgbClr val="262626"/>
                </a:solidFill>
                <a:latin typeface="Calibri"/>
                <a:cs typeface="Calibri"/>
              </a:rPr>
              <a:t>våre</a:t>
            </a:r>
            <a:r>
              <a:rPr dirty="0" sz="2050" spc="-15">
                <a:solidFill>
                  <a:srgbClr val="262626"/>
                </a:solidFill>
                <a:latin typeface="Calibri"/>
                <a:cs typeface="Calibri"/>
              </a:rPr>
              <a:t> </a:t>
            </a:r>
            <a:r>
              <a:rPr dirty="0" sz="2050" spc="-5">
                <a:solidFill>
                  <a:srgbClr val="262626"/>
                </a:solidFill>
                <a:latin typeface="Calibri"/>
                <a:cs typeface="Calibri"/>
              </a:rPr>
              <a:t>veiledere!</a:t>
            </a:r>
            <a:endParaRPr sz="2050">
              <a:latin typeface="Calibri"/>
              <a:cs typeface="Calibri"/>
            </a:endParaRPr>
          </a:p>
          <a:p>
            <a:pPr marL="71755" marR="5080" indent="-59690">
              <a:lnSpc>
                <a:spcPct val="101200"/>
              </a:lnSpc>
            </a:pPr>
            <a:r>
              <a:rPr dirty="0" sz="2050" spc="15">
                <a:solidFill>
                  <a:srgbClr val="262626"/>
                </a:solidFill>
                <a:latin typeface="Calibri"/>
                <a:cs typeface="Calibri"/>
              </a:rPr>
              <a:t>Chris$an </a:t>
            </a:r>
            <a:r>
              <a:rPr dirty="0" sz="2050" spc="-5">
                <a:solidFill>
                  <a:srgbClr val="262626"/>
                </a:solidFill>
                <a:latin typeface="Calibri"/>
                <a:cs typeface="Calibri"/>
              </a:rPr>
              <a:t>Sætersdal </a:t>
            </a:r>
            <a:r>
              <a:rPr dirty="0" sz="2050">
                <a:solidFill>
                  <a:srgbClr val="262626"/>
                </a:solidFill>
                <a:latin typeface="Calibri"/>
                <a:cs typeface="Calibri"/>
              </a:rPr>
              <a:t>(hovedveileder) </a:t>
            </a:r>
            <a:r>
              <a:rPr dirty="0" sz="2050" spc="5">
                <a:solidFill>
                  <a:srgbClr val="262626"/>
                </a:solidFill>
                <a:latin typeface="Calibri"/>
                <a:cs typeface="Calibri"/>
              </a:rPr>
              <a:t>og  Jonas </a:t>
            </a:r>
            <a:r>
              <a:rPr dirty="0" sz="2050" spc="-10">
                <a:solidFill>
                  <a:srgbClr val="262626"/>
                </a:solidFill>
                <a:latin typeface="Calibri"/>
                <a:cs typeface="Calibri"/>
              </a:rPr>
              <a:t>Fevang</a:t>
            </a:r>
            <a:r>
              <a:rPr dirty="0" sz="2050">
                <a:solidFill>
                  <a:srgbClr val="262626"/>
                </a:solidFill>
                <a:latin typeface="Calibri"/>
                <a:cs typeface="Calibri"/>
              </a:rPr>
              <a:t> (biveileder).</a:t>
            </a:r>
            <a:endParaRPr sz="2050">
              <a:latin typeface="Calibri"/>
              <a:cs typeface="Calibri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5354291" y="2963474"/>
            <a:ext cx="3876053" cy="317779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10397666" y="5953565"/>
            <a:ext cx="5339709" cy="3532889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10409463" y="2805319"/>
            <a:ext cx="7336576" cy="3076927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16323909" y="6249066"/>
            <a:ext cx="3071561" cy="3495504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15582700" y="10470556"/>
            <a:ext cx="4363152" cy="2118034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9FEE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2024-11-27T14:15:40Z</dcterms:created>
  <dcterms:modified xsi:type="dcterms:W3CDTF">2024-11-27T14:15:40Z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2024-11-15T00:00:00Z</vt:filetime>
  </property>
  <property fmtid="{D5CDD505-2E9C-101B-9397-08002B2CF9AE}" pid="3" name="LastSaved">
    <vt:filetime>2024-11-27T00:00:00Z</vt:filetime>
  </property>
</Properties>
</file>