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60" r:id="rId2"/>
  </p:sldIdLst>
  <p:sldSz cx="42808525" cy="30279975"/>
  <p:notesSz cx="7099300" cy="10234613"/>
  <p:defaultTextStyle>
    <a:defPPr>
      <a:defRPr lang="nb-NO"/>
    </a:defPPr>
    <a:lvl1pPr algn="l" rtl="0" fontAlgn="base">
      <a:spcBef>
        <a:spcPct val="0"/>
      </a:spcBef>
      <a:spcAft>
        <a:spcPct val="0"/>
      </a:spcAft>
      <a:defRPr sz="3200" kern="1200">
        <a:solidFill>
          <a:schemeClr val="tx1"/>
        </a:solidFill>
        <a:latin typeface="Arial" charset="0"/>
        <a:ea typeface="+mn-ea"/>
        <a:cs typeface="+mn-cs"/>
      </a:defRPr>
    </a:lvl1pPr>
    <a:lvl2pPr marL="457200" algn="l" rtl="0" fontAlgn="base">
      <a:spcBef>
        <a:spcPct val="0"/>
      </a:spcBef>
      <a:spcAft>
        <a:spcPct val="0"/>
      </a:spcAft>
      <a:defRPr sz="3200" kern="1200">
        <a:solidFill>
          <a:schemeClr val="tx1"/>
        </a:solidFill>
        <a:latin typeface="Arial" charset="0"/>
        <a:ea typeface="+mn-ea"/>
        <a:cs typeface="+mn-cs"/>
      </a:defRPr>
    </a:lvl2pPr>
    <a:lvl3pPr marL="914400" algn="l" rtl="0" fontAlgn="base">
      <a:spcBef>
        <a:spcPct val="0"/>
      </a:spcBef>
      <a:spcAft>
        <a:spcPct val="0"/>
      </a:spcAft>
      <a:defRPr sz="3200" kern="1200">
        <a:solidFill>
          <a:schemeClr val="tx1"/>
        </a:solidFill>
        <a:latin typeface="Arial" charset="0"/>
        <a:ea typeface="+mn-ea"/>
        <a:cs typeface="+mn-cs"/>
      </a:defRPr>
    </a:lvl3pPr>
    <a:lvl4pPr marL="1371600" algn="l" rtl="0" fontAlgn="base">
      <a:spcBef>
        <a:spcPct val="0"/>
      </a:spcBef>
      <a:spcAft>
        <a:spcPct val="0"/>
      </a:spcAft>
      <a:defRPr sz="3200" kern="1200">
        <a:solidFill>
          <a:schemeClr val="tx1"/>
        </a:solidFill>
        <a:latin typeface="Arial" charset="0"/>
        <a:ea typeface="+mn-ea"/>
        <a:cs typeface="+mn-cs"/>
      </a:defRPr>
    </a:lvl4pPr>
    <a:lvl5pPr marL="1828800" algn="l" rtl="0" fontAlgn="base">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733" userDrawn="1">
          <p15:clr>
            <a:srgbClr val="A4A3A4"/>
          </p15:clr>
        </p15:guide>
        <p15:guide id="3" orient="horz" pos="16976" userDrawn="1">
          <p15:clr>
            <a:srgbClr val="A4A3A4"/>
          </p15:clr>
        </p15:guide>
        <p15:guide id="4" pos="745">
          <p15:clr>
            <a:srgbClr val="A4A3A4"/>
          </p15:clr>
        </p15:guide>
        <p15:guide id="5" pos="19961">
          <p15:clr>
            <a:srgbClr val="A4A3A4"/>
          </p15:clr>
        </p15:guide>
        <p15:guide id="6" pos="26361">
          <p15:clr>
            <a:srgbClr val="A4A3A4"/>
          </p15:clr>
        </p15:guide>
        <p15:guide id="7" pos="13513">
          <p15:clr>
            <a:srgbClr val="A4A3A4"/>
          </p15:clr>
        </p15:guide>
        <p15:guide id="8" pos="7025">
          <p15:clr>
            <a:srgbClr val="A4A3A4"/>
          </p15:clr>
        </p15:guide>
        <p15:guide id="9" orient="horz" pos="953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9F1"/>
    <a:srgbClr val="FFAA79"/>
    <a:srgbClr val="761A19"/>
    <a:srgbClr val="34332B"/>
    <a:srgbClr val="0054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6925" autoAdjust="0"/>
    <p:restoredTop sz="95033" autoAdjust="0"/>
  </p:normalViewPr>
  <p:slideViewPr>
    <p:cSldViewPr snapToGrid="0">
      <p:cViewPr>
        <p:scale>
          <a:sx n="33" d="100"/>
          <a:sy n="33" d="100"/>
        </p:scale>
        <p:origin x="48" y="19"/>
      </p:cViewPr>
      <p:guideLst>
        <p:guide orient="horz" pos="2733"/>
        <p:guide orient="horz" pos="16976"/>
        <p:guide pos="745"/>
        <p:guide pos="19961"/>
        <p:guide pos="26361"/>
        <p:guide pos="13513"/>
        <p:guide pos="7025"/>
        <p:guide orient="horz" pos="9537"/>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128" d="100"/>
          <a:sy n="128" d="100"/>
        </p:scale>
        <p:origin x="5824"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in Otterskred Lundal" userId="ae53d8e6-e1aa-4fb8-ad73-1bacbb07825c" providerId="ADAL" clId="{ACBEEB8D-0E28-4F36-9A50-8AC785D55224}"/>
    <pc:docChg chg="modSld">
      <pc:chgData name="Kristin Otterskred Lundal" userId="ae53d8e6-e1aa-4fb8-ad73-1bacbb07825c" providerId="ADAL" clId="{ACBEEB8D-0E28-4F36-9A50-8AC785D55224}" dt="2024-11-14T10:31:36.373" v="23" actId="20577"/>
      <pc:docMkLst>
        <pc:docMk/>
      </pc:docMkLst>
      <pc:sldChg chg="modSp mod">
        <pc:chgData name="Kristin Otterskred Lundal" userId="ae53d8e6-e1aa-4fb8-ad73-1bacbb07825c" providerId="ADAL" clId="{ACBEEB8D-0E28-4F36-9A50-8AC785D55224}" dt="2024-11-14T10:31:36.373" v="23" actId="20577"/>
        <pc:sldMkLst>
          <pc:docMk/>
          <pc:sldMk cId="0" sldId="260"/>
        </pc:sldMkLst>
        <pc:spChg chg="mod">
          <ac:chgData name="Kristin Otterskred Lundal" userId="ae53d8e6-e1aa-4fb8-ad73-1bacbb07825c" providerId="ADAL" clId="{ACBEEB8D-0E28-4F36-9A50-8AC785D55224}" dt="2024-11-14T10:31:36.373" v="23" actId="20577"/>
          <ac:spMkLst>
            <pc:docMk/>
            <pc:sldMk cId="0" sldId="260"/>
            <ac:spMk id="2054"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a:extLst>
              <a:ext uri="{FF2B5EF4-FFF2-40B4-BE49-F238E27FC236}">
                <a16:creationId xmlns:a16="http://schemas.microsoft.com/office/drawing/2014/main" id="{433DE135-FF91-20A3-39DA-EB0E7A616080}"/>
              </a:ext>
            </a:extLst>
          </p:cNvPr>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nb-NO"/>
          </a:p>
        </p:txBody>
      </p:sp>
      <p:sp>
        <p:nvSpPr>
          <p:cNvPr id="3" name="Plassholder for dato 2">
            <a:extLst>
              <a:ext uri="{FF2B5EF4-FFF2-40B4-BE49-F238E27FC236}">
                <a16:creationId xmlns:a16="http://schemas.microsoft.com/office/drawing/2014/main" id="{C1BBF5B1-0403-D936-D364-2A45E9510156}"/>
              </a:ext>
            </a:extLst>
          </p:cNvPr>
          <p:cNvSpPr>
            <a:spLocks noGrp="1"/>
          </p:cNvSpPr>
          <p:nvPr>
            <p:ph type="dt" sz="quarter" idx="1"/>
          </p:nvPr>
        </p:nvSpPr>
        <p:spPr>
          <a:xfrm>
            <a:off x="4021138" y="0"/>
            <a:ext cx="3076575" cy="512763"/>
          </a:xfrm>
          <a:prstGeom prst="rect">
            <a:avLst/>
          </a:prstGeom>
        </p:spPr>
        <p:txBody>
          <a:bodyPr vert="horz" lIns="91440" tIns="45720" rIns="91440" bIns="45720" rtlCol="0"/>
          <a:lstStyle>
            <a:lvl1pPr algn="r">
              <a:defRPr sz="1200"/>
            </a:lvl1pPr>
          </a:lstStyle>
          <a:p>
            <a:fld id="{DF73EE47-8B60-024C-A3E9-9D47F69A0B3A}" type="datetimeFigureOut">
              <a:rPr lang="nb-NO" smtClean="0"/>
              <a:t>14.11.2024</a:t>
            </a:fld>
            <a:endParaRPr lang="nb-NO"/>
          </a:p>
        </p:txBody>
      </p:sp>
      <p:sp>
        <p:nvSpPr>
          <p:cNvPr id="4" name="Plassholder for bunntekst 3">
            <a:extLst>
              <a:ext uri="{FF2B5EF4-FFF2-40B4-BE49-F238E27FC236}">
                <a16:creationId xmlns:a16="http://schemas.microsoft.com/office/drawing/2014/main" id="{E0D21D5C-4B77-F54E-E771-2DA77C15749C}"/>
              </a:ext>
            </a:extLst>
          </p:cNvPr>
          <p:cNvSpPr>
            <a:spLocks noGrp="1"/>
          </p:cNvSpPr>
          <p:nvPr>
            <p:ph type="ftr" sz="quarter" idx="2"/>
          </p:nvPr>
        </p:nvSpPr>
        <p:spPr>
          <a:xfrm>
            <a:off x="0" y="9721850"/>
            <a:ext cx="3076575" cy="512763"/>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a:extLst>
              <a:ext uri="{FF2B5EF4-FFF2-40B4-BE49-F238E27FC236}">
                <a16:creationId xmlns:a16="http://schemas.microsoft.com/office/drawing/2014/main" id="{B06C2057-4DAF-3E94-8698-8590C1366EB3}"/>
              </a:ext>
            </a:extLst>
          </p:cNvPr>
          <p:cNvSpPr>
            <a:spLocks noGrp="1"/>
          </p:cNvSpPr>
          <p:nvPr>
            <p:ph type="sldNum" sz="quarter" idx="3"/>
          </p:nvPr>
        </p:nvSpPr>
        <p:spPr>
          <a:xfrm>
            <a:off x="4021138" y="9721850"/>
            <a:ext cx="3076575" cy="512763"/>
          </a:xfrm>
          <a:prstGeom prst="rect">
            <a:avLst/>
          </a:prstGeom>
        </p:spPr>
        <p:txBody>
          <a:bodyPr vert="horz" lIns="91440" tIns="45720" rIns="91440" bIns="45720" rtlCol="0" anchor="b"/>
          <a:lstStyle>
            <a:lvl1pPr algn="r">
              <a:defRPr sz="1200"/>
            </a:lvl1pPr>
          </a:lstStyle>
          <a:p>
            <a:fld id="{BA646A91-9FDA-7A49-918A-F3079B75495C}" type="slidenum">
              <a:rPr lang="nb-NO" smtClean="0"/>
              <a:t>‹#›</a:t>
            </a:fld>
            <a:endParaRPr lang="nb-NO"/>
          </a:p>
        </p:txBody>
      </p:sp>
    </p:spTree>
    <p:extLst>
      <p:ext uri="{BB962C8B-B14F-4D97-AF65-F5344CB8AC3E}">
        <p14:creationId xmlns:p14="http://schemas.microsoft.com/office/powerpoint/2010/main" val="57667461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223" userDrawn="1">
          <p15:clr>
            <a:srgbClr val="F26B43"/>
          </p15:clr>
        </p15:guide>
        <p15:guide id="2" pos="2236"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defRPr sz="1300" smtClean="0"/>
            </a:lvl1pPr>
          </a:lstStyle>
          <a:p>
            <a:pPr>
              <a:defRPr/>
            </a:pPr>
            <a:endParaRPr lang="nb-NO"/>
          </a:p>
        </p:txBody>
      </p:sp>
      <p:sp>
        <p:nvSpPr>
          <p:cNvPr id="13315" name="Rectangle 3"/>
          <p:cNvSpPr>
            <a:spLocks noGrp="1" noChangeArrowheads="1"/>
          </p:cNvSpPr>
          <p:nvPr>
            <p:ph type="dt" idx="1"/>
          </p:nvPr>
        </p:nvSpPr>
        <p:spPr bwMode="auto">
          <a:xfrm>
            <a:off x="4021324"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lgn="r">
              <a:defRPr sz="1300" smtClean="0"/>
            </a:lvl1pPr>
          </a:lstStyle>
          <a:p>
            <a:pPr>
              <a:defRPr/>
            </a:pPr>
            <a:endParaRPr lang="nb-NO"/>
          </a:p>
        </p:txBody>
      </p:sp>
      <p:sp>
        <p:nvSpPr>
          <p:cNvPr id="3076" name="Rectangle 4"/>
          <p:cNvSpPr>
            <a:spLocks noGrp="1" noRot="1" noChangeAspect="1" noChangeArrowheads="1" noTextEdit="1"/>
          </p:cNvSpPr>
          <p:nvPr>
            <p:ph type="sldImg" idx="2"/>
          </p:nvPr>
        </p:nvSpPr>
        <p:spPr bwMode="auto">
          <a:xfrm>
            <a:off x="838200" y="768350"/>
            <a:ext cx="54229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p:cNvSpPr>
            <a:spLocks noGrp="1" noChangeArrowheads="1"/>
          </p:cNvSpPr>
          <p:nvPr>
            <p:ph type="body" sz="quarter" idx="3"/>
          </p:nvPr>
        </p:nvSpPr>
        <p:spPr bwMode="auto">
          <a:xfrm>
            <a:off x="709779" y="4861365"/>
            <a:ext cx="5679742" cy="4605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3318" name="Rectangle 6"/>
          <p:cNvSpPr>
            <a:spLocks noGrp="1" noChangeArrowheads="1"/>
          </p:cNvSpPr>
          <p:nvPr>
            <p:ph type="ftr" sz="quarter" idx="4"/>
          </p:nvPr>
        </p:nvSpPr>
        <p:spPr bwMode="auto">
          <a:xfrm>
            <a:off x="0"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defRPr sz="1300" smtClean="0"/>
            </a:lvl1pPr>
          </a:lstStyle>
          <a:p>
            <a:pPr>
              <a:defRPr/>
            </a:pPr>
            <a:endParaRPr lang="nb-NO"/>
          </a:p>
        </p:txBody>
      </p:sp>
      <p:sp>
        <p:nvSpPr>
          <p:cNvPr id="13319" name="Rectangle 7"/>
          <p:cNvSpPr>
            <a:spLocks noGrp="1" noChangeArrowheads="1"/>
          </p:cNvSpPr>
          <p:nvPr>
            <p:ph type="sldNum" sz="quarter" idx="5"/>
          </p:nvPr>
        </p:nvSpPr>
        <p:spPr bwMode="auto">
          <a:xfrm>
            <a:off x="4021324"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lgn="r">
              <a:defRPr sz="1300" smtClean="0"/>
            </a:lvl1pPr>
          </a:lstStyle>
          <a:p>
            <a:pPr>
              <a:defRPr/>
            </a:pPr>
            <a:fld id="{6131AE1E-E725-4449-B03D-B7F1AD5A21EF}" type="slidenum">
              <a:rPr lang="nb-NO"/>
              <a:pPr>
                <a:defRPr/>
              </a:pPr>
              <a:t>‹#›</a:t>
            </a:fld>
            <a:endParaRPr lang="nb-NO"/>
          </a:p>
        </p:txBody>
      </p:sp>
    </p:spTree>
    <p:extLst>
      <p:ext uri="{BB962C8B-B14F-4D97-AF65-F5344CB8AC3E}">
        <p14:creationId xmlns:p14="http://schemas.microsoft.com/office/powerpoint/2010/main" val="3295910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800">
                <a:solidFill>
                  <a:schemeClr val="tx1"/>
                </a:solidFill>
                <a:latin typeface="Arial" charset="0"/>
              </a:defRPr>
            </a:lvl1pPr>
            <a:lvl2pPr marL="178457" indent="-68637" eaLnBrk="0" hangingPunct="0">
              <a:defRPr sz="800">
                <a:solidFill>
                  <a:schemeClr val="tx1"/>
                </a:solidFill>
                <a:latin typeface="Arial" charset="0"/>
              </a:defRPr>
            </a:lvl2pPr>
            <a:lvl3pPr marL="274549" indent="-54910" eaLnBrk="0" hangingPunct="0">
              <a:defRPr sz="800">
                <a:solidFill>
                  <a:schemeClr val="tx1"/>
                </a:solidFill>
                <a:latin typeface="Arial" charset="0"/>
              </a:defRPr>
            </a:lvl3pPr>
            <a:lvl4pPr marL="384368" indent="-54910" eaLnBrk="0" hangingPunct="0">
              <a:defRPr sz="800">
                <a:solidFill>
                  <a:schemeClr val="tx1"/>
                </a:solidFill>
                <a:latin typeface="Arial" charset="0"/>
              </a:defRPr>
            </a:lvl4pPr>
            <a:lvl5pPr marL="494187" indent="-54910" eaLnBrk="0" hangingPunct="0">
              <a:defRPr sz="800">
                <a:solidFill>
                  <a:schemeClr val="tx1"/>
                </a:solidFill>
                <a:latin typeface="Arial" charset="0"/>
              </a:defRPr>
            </a:lvl5pPr>
            <a:lvl6pPr marL="604007" indent="-54910" eaLnBrk="0" fontAlgn="base" hangingPunct="0">
              <a:spcBef>
                <a:spcPct val="0"/>
              </a:spcBef>
              <a:spcAft>
                <a:spcPct val="0"/>
              </a:spcAft>
              <a:defRPr sz="800">
                <a:solidFill>
                  <a:schemeClr val="tx1"/>
                </a:solidFill>
                <a:latin typeface="Arial" charset="0"/>
              </a:defRPr>
            </a:lvl6pPr>
            <a:lvl7pPr marL="713826" indent="-54910" eaLnBrk="0" fontAlgn="base" hangingPunct="0">
              <a:spcBef>
                <a:spcPct val="0"/>
              </a:spcBef>
              <a:spcAft>
                <a:spcPct val="0"/>
              </a:spcAft>
              <a:defRPr sz="800">
                <a:solidFill>
                  <a:schemeClr val="tx1"/>
                </a:solidFill>
                <a:latin typeface="Arial" charset="0"/>
              </a:defRPr>
            </a:lvl7pPr>
            <a:lvl8pPr marL="823646" indent="-54910" eaLnBrk="0" fontAlgn="base" hangingPunct="0">
              <a:spcBef>
                <a:spcPct val="0"/>
              </a:spcBef>
              <a:spcAft>
                <a:spcPct val="0"/>
              </a:spcAft>
              <a:defRPr sz="800">
                <a:solidFill>
                  <a:schemeClr val="tx1"/>
                </a:solidFill>
                <a:latin typeface="Arial" charset="0"/>
              </a:defRPr>
            </a:lvl8pPr>
            <a:lvl9pPr marL="933465" indent="-54910" eaLnBrk="0" fontAlgn="base" hangingPunct="0">
              <a:spcBef>
                <a:spcPct val="0"/>
              </a:spcBef>
              <a:spcAft>
                <a:spcPct val="0"/>
              </a:spcAft>
              <a:defRPr sz="800">
                <a:solidFill>
                  <a:schemeClr val="tx1"/>
                </a:solidFill>
                <a:latin typeface="Arial" charset="0"/>
              </a:defRPr>
            </a:lvl9pPr>
          </a:lstStyle>
          <a:p>
            <a:pPr eaLnBrk="1" hangingPunct="1"/>
            <a:fld id="{5C788E0A-2390-493D-B96C-E13D0340CC64}" type="slidenum">
              <a:rPr lang="nb-NO" altLang="nb-NO" sz="1300"/>
              <a:pPr eaLnBrk="1" hangingPunct="1"/>
              <a:t>1</a:t>
            </a:fld>
            <a:endParaRPr lang="nb-NO" altLang="nb-NO" sz="13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lnSpc>
                <a:spcPct val="80000"/>
              </a:lnSpc>
            </a:pPr>
            <a:endParaRPr lang="en-GB" altLang="nb-NO" sz="9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Postermal">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2262992"/>
      </p:ext>
    </p:extLst>
  </p:cSld>
  <p:clrMapOvr>
    <a:masterClrMapping/>
  </p:clrMapOvr>
  <p:extLst>
    <p:ext uri="{DCECCB84-F9BA-43D5-87BE-67443E8EF086}">
      <p15:sldGuideLst xmlns:p15="http://schemas.microsoft.com/office/powerpoint/2012/main">
        <p15:guide id="1" orient="horz" pos="9537" userDrawn="1">
          <p15:clr>
            <a:srgbClr val="FBAE40"/>
          </p15:clr>
        </p15:guide>
        <p15:guide id="2" pos="13483"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7259CF00-97E2-1033-EB68-FC43F982B767}"/>
              </a:ext>
            </a:extLst>
          </p:cNvPr>
          <p:cNvSpPr/>
          <p:nvPr userDrawn="1"/>
        </p:nvSpPr>
        <p:spPr bwMode="auto">
          <a:xfrm>
            <a:off x="-1" y="5629275"/>
            <a:ext cx="42807600" cy="24660000"/>
          </a:xfrm>
          <a:prstGeom prst="rect">
            <a:avLst/>
          </a:prstGeom>
          <a:solidFill>
            <a:srgbClr val="FEF9F1"/>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8361363" rtl="0" eaLnBrk="1" fontAlgn="base" latinLnBrk="0" hangingPunct="1">
              <a:lnSpc>
                <a:spcPct val="100000"/>
              </a:lnSpc>
              <a:spcBef>
                <a:spcPct val="0"/>
              </a:spcBef>
              <a:spcAft>
                <a:spcPct val="0"/>
              </a:spcAft>
              <a:buClrTx/>
              <a:buSzTx/>
              <a:buFontTx/>
              <a:buNone/>
              <a:tabLst/>
            </a:pPr>
            <a:endParaRPr kumimoji="0" lang="nb-NO" sz="3200" b="0" i="0" u="none" strike="noStrike" cap="none" normalizeH="0" baseline="0">
              <a:ln>
                <a:noFill/>
              </a:ln>
              <a:solidFill>
                <a:schemeClr val="tx1"/>
              </a:solidFill>
              <a:effectLst/>
              <a:latin typeface="Arial" charset="0"/>
            </a:endParaRPr>
          </a:p>
        </p:txBody>
      </p:sp>
      <p:sp>
        <p:nvSpPr>
          <p:cNvPr id="2" name="Freeform 2" descr="Red field, top">
            <a:extLst>
              <a:ext uri="{FF2B5EF4-FFF2-40B4-BE49-F238E27FC236}">
                <a16:creationId xmlns:a16="http://schemas.microsoft.com/office/drawing/2014/main" id="{09114A3E-ED0D-6852-61B1-87F4D60FBCC4}"/>
              </a:ext>
            </a:extLst>
          </p:cNvPr>
          <p:cNvSpPr>
            <a:spLocks noChangeAspect="1"/>
          </p:cNvSpPr>
          <p:nvPr userDrawn="1"/>
        </p:nvSpPr>
        <p:spPr bwMode="auto">
          <a:xfrm>
            <a:off x="0" y="1"/>
            <a:ext cx="42808525" cy="5600700"/>
          </a:xfrm>
          <a:custGeom>
            <a:avLst/>
            <a:gdLst>
              <a:gd name="T0" fmla="*/ 0 w 22394"/>
              <a:gd name="T1" fmla="*/ 4633 h 4633"/>
              <a:gd name="T2" fmla="*/ 22394 w 22394"/>
              <a:gd name="T3" fmla="*/ 4633 h 4633"/>
              <a:gd name="T4" fmla="*/ 22394 w 22394"/>
              <a:gd name="T5" fmla="*/ 0 h 4633"/>
              <a:gd name="T6" fmla="*/ 0 w 22394"/>
              <a:gd name="T7" fmla="*/ 0 h 4633"/>
              <a:gd name="T8" fmla="*/ 0 w 22394"/>
              <a:gd name="T9" fmla="*/ 4633 h 4633"/>
            </a:gdLst>
            <a:ahLst/>
            <a:cxnLst>
              <a:cxn ang="0">
                <a:pos x="T0" y="T1"/>
              </a:cxn>
              <a:cxn ang="0">
                <a:pos x="T2" y="T3"/>
              </a:cxn>
              <a:cxn ang="0">
                <a:pos x="T4" y="T5"/>
              </a:cxn>
              <a:cxn ang="0">
                <a:pos x="T6" y="T7"/>
              </a:cxn>
              <a:cxn ang="0">
                <a:pos x="T8" y="T9"/>
              </a:cxn>
            </a:cxnLst>
            <a:rect l="0" t="0" r="r" b="b"/>
            <a:pathLst>
              <a:path w="22394" h="4633">
                <a:moveTo>
                  <a:pt x="0" y="4633"/>
                </a:moveTo>
                <a:lnTo>
                  <a:pt x="22394" y="4633"/>
                </a:lnTo>
                <a:lnTo>
                  <a:pt x="22394" y="0"/>
                </a:lnTo>
                <a:lnTo>
                  <a:pt x="0" y="0"/>
                </a:lnTo>
                <a:lnTo>
                  <a:pt x="0" y="4633"/>
                </a:lnTo>
              </a:path>
            </a:pathLst>
          </a:custGeom>
          <a:solidFill>
            <a:srgbClr val="761A19"/>
          </a:solidFill>
          <a:ln>
            <a:noFill/>
          </a:ln>
        </p:spPr>
        <p:txBody>
          <a:bodyPr vert="horz" wrap="square" lIns="0" tIns="0" rIns="0" bIns="0" numCol="1" anchor="t" anchorCtr="0" compatLnSpc="1">
            <a:prstTxWarp prst="textNoShape">
              <a:avLst/>
            </a:prstTxWarp>
          </a:bodyPr>
          <a:lstStyle/>
          <a:p>
            <a:endParaRPr lang="nb-NO"/>
          </a:p>
        </p:txBody>
      </p:sp>
      <p:pic>
        <p:nvPicPr>
          <p:cNvPr id="7" name="Picture 19">
            <a:extLst>
              <a:ext uri="{FF2B5EF4-FFF2-40B4-BE49-F238E27FC236}">
                <a16:creationId xmlns:a16="http://schemas.microsoft.com/office/drawing/2014/main" id="{CD4E24DF-9FF2-B992-1667-8D90A8F267AC}"/>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p:blipFill>
        <p:spPr bwMode="auto">
          <a:xfrm>
            <a:off x="827947" y="27323832"/>
            <a:ext cx="10364421" cy="2602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8361363" rtl="0" eaLnBrk="0" fontAlgn="base" hangingPunct="0">
        <a:spcBef>
          <a:spcPct val="0"/>
        </a:spcBef>
        <a:spcAft>
          <a:spcPct val="0"/>
        </a:spcAft>
        <a:defRPr sz="40200">
          <a:solidFill>
            <a:schemeClr val="tx2"/>
          </a:solidFill>
          <a:latin typeface="+mj-lt"/>
          <a:ea typeface="+mj-ea"/>
          <a:cs typeface="+mj-cs"/>
        </a:defRPr>
      </a:lvl1pPr>
      <a:lvl2pPr algn="ctr" defTabSz="8361363" rtl="0" eaLnBrk="0" fontAlgn="base" hangingPunct="0">
        <a:spcBef>
          <a:spcPct val="0"/>
        </a:spcBef>
        <a:spcAft>
          <a:spcPct val="0"/>
        </a:spcAft>
        <a:defRPr sz="40200">
          <a:solidFill>
            <a:schemeClr val="tx2"/>
          </a:solidFill>
          <a:latin typeface="Arial" charset="0"/>
        </a:defRPr>
      </a:lvl2pPr>
      <a:lvl3pPr algn="ctr" defTabSz="8361363" rtl="0" eaLnBrk="0" fontAlgn="base" hangingPunct="0">
        <a:spcBef>
          <a:spcPct val="0"/>
        </a:spcBef>
        <a:spcAft>
          <a:spcPct val="0"/>
        </a:spcAft>
        <a:defRPr sz="40200">
          <a:solidFill>
            <a:schemeClr val="tx2"/>
          </a:solidFill>
          <a:latin typeface="Arial" charset="0"/>
        </a:defRPr>
      </a:lvl3pPr>
      <a:lvl4pPr algn="ctr" defTabSz="8361363" rtl="0" eaLnBrk="0" fontAlgn="base" hangingPunct="0">
        <a:spcBef>
          <a:spcPct val="0"/>
        </a:spcBef>
        <a:spcAft>
          <a:spcPct val="0"/>
        </a:spcAft>
        <a:defRPr sz="40200">
          <a:solidFill>
            <a:schemeClr val="tx2"/>
          </a:solidFill>
          <a:latin typeface="Arial" charset="0"/>
        </a:defRPr>
      </a:lvl4pPr>
      <a:lvl5pPr algn="ctr" defTabSz="8361363" rtl="0" eaLnBrk="0" fontAlgn="base" hangingPunct="0">
        <a:spcBef>
          <a:spcPct val="0"/>
        </a:spcBef>
        <a:spcAft>
          <a:spcPct val="0"/>
        </a:spcAft>
        <a:defRPr sz="40200">
          <a:solidFill>
            <a:schemeClr val="tx2"/>
          </a:solidFill>
          <a:latin typeface="Arial" charset="0"/>
        </a:defRPr>
      </a:lvl5pPr>
      <a:lvl6pPr marL="457200" algn="ctr" defTabSz="8361363" rtl="0" fontAlgn="base">
        <a:spcBef>
          <a:spcPct val="0"/>
        </a:spcBef>
        <a:spcAft>
          <a:spcPct val="0"/>
        </a:spcAft>
        <a:defRPr sz="40200">
          <a:solidFill>
            <a:schemeClr val="tx2"/>
          </a:solidFill>
          <a:latin typeface="Arial" charset="0"/>
        </a:defRPr>
      </a:lvl6pPr>
      <a:lvl7pPr marL="914400" algn="ctr" defTabSz="8361363" rtl="0" fontAlgn="base">
        <a:spcBef>
          <a:spcPct val="0"/>
        </a:spcBef>
        <a:spcAft>
          <a:spcPct val="0"/>
        </a:spcAft>
        <a:defRPr sz="40200">
          <a:solidFill>
            <a:schemeClr val="tx2"/>
          </a:solidFill>
          <a:latin typeface="Arial" charset="0"/>
        </a:defRPr>
      </a:lvl7pPr>
      <a:lvl8pPr marL="1371600" algn="ctr" defTabSz="8361363" rtl="0" fontAlgn="base">
        <a:spcBef>
          <a:spcPct val="0"/>
        </a:spcBef>
        <a:spcAft>
          <a:spcPct val="0"/>
        </a:spcAft>
        <a:defRPr sz="40200">
          <a:solidFill>
            <a:schemeClr val="tx2"/>
          </a:solidFill>
          <a:latin typeface="Arial" charset="0"/>
        </a:defRPr>
      </a:lvl8pPr>
      <a:lvl9pPr marL="1828800" algn="ctr" defTabSz="8361363" rtl="0" fontAlgn="base">
        <a:spcBef>
          <a:spcPct val="0"/>
        </a:spcBef>
        <a:spcAft>
          <a:spcPct val="0"/>
        </a:spcAft>
        <a:defRPr sz="40200">
          <a:solidFill>
            <a:schemeClr val="tx2"/>
          </a:solidFill>
          <a:latin typeface="Arial" charset="0"/>
        </a:defRPr>
      </a:lvl9pPr>
    </p:titleStyle>
    <p:bodyStyle>
      <a:lvl1pPr marL="3136900" indent="-3136900" algn="l" defTabSz="8361363" rtl="0" eaLnBrk="0" fontAlgn="base" hangingPunct="0">
        <a:spcBef>
          <a:spcPct val="20000"/>
        </a:spcBef>
        <a:spcAft>
          <a:spcPct val="0"/>
        </a:spcAft>
        <a:buChar char="•"/>
        <a:defRPr sz="29300">
          <a:solidFill>
            <a:schemeClr val="tx1"/>
          </a:solidFill>
          <a:latin typeface="+mn-lt"/>
          <a:ea typeface="+mn-ea"/>
          <a:cs typeface="+mn-cs"/>
        </a:defRPr>
      </a:lvl1pPr>
      <a:lvl2pPr marL="6792913" indent="-2613025" algn="l" defTabSz="8361363" rtl="0" eaLnBrk="0" fontAlgn="base" hangingPunct="0">
        <a:spcBef>
          <a:spcPct val="20000"/>
        </a:spcBef>
        <a:spcAft>
          <a:spcPct val="0"/>
        </a:spcAft>
        <a:buChar char="–"/>
        <a:defRPr sz="25600">
          <a:solidFill>
            <a:schemeClr val="tx1"/>
          </a:solidFill>
          <a:latin typeface="+mn-lt"/>
        </a:defRPr>
      </a:lvl2pPr>
      <a:lvl3pPr marL="10452100" indent="-2090738" algn="l" defTabSz="8361363" rtl="0" eaLnBrk="0" fontAlgn="base" hangingPunct="0">
        <a:spcBef>
          <a:spcPct val="20000"/>
        </a:spcBef>
        <a:spcAft>
          <a:spcPct val="0"/>
        </a:spcAft>
        <a:buChar char="•"/>
        <a:defRPr sz="22100">
          <a:solidFill>
            <a:schemeClr val="tx1"/>
          </a:solidFill>
          <a:latin typeface="+mn-lt"/>
        </a:defRPr>
      </a:lvl3pPr>
      <a:lvl4pPr marL="14630400" indent="-2090738" algn="l" defTabSz="8361363" rtl="0" eaLnBrk="0" fontAlgn="base" hangingPunct="0">
        <a:spcBef>
          <a:spcPct val="20000"/>
        </a:spcBef>
        <a:spcAft>
          <a:spcPct val="0"/>
        </a:spcAft>
        <a:buChar char="–"/>
        <a:defRPr sz="18200">
          <a:solidFill>
            <a:schemeClr val="tx1"/>
          </a:solidFill>
          <a:latin typeface="+mn-lt"/>
        </a:defRPr>
      </a:lvl4pPr>
      <a:lvl5pPr marL="18810288" indent="-2089150" algn="l" defTabSz="8361363" rtl="0" eaLnBrk="0" fontAlgn="base" hangingPunct="0">
        <a:spcBef>
          <a:spcPct val="20000"/>
        </a:spcBef>
        <a:spcAft>
          <a:spcPct val="0"/>
        </a:spcAft>
        <a:buChar char="»"/>
        <a:defRPr sz="18200">
          <a:solidFill>
            <a:schemeClr val="tx1"/>
          </a:solidFill>
          <a:latin typeface="+mn-lt"/>
        </a:defRPr>
      </a:lvl5pPr>
      <a:lvl6pPr marL="19267488" indent="-2089150" algn="l" defTabSz="8361363" rtl="0" fontAlgn="base">
        <a:spcBef>
          <a:spcPct val="20000"/>
        </a:spcBef>
        <a:spcAft>
          <a:spcPct val="0"/>
        </a:spcAft>
        <a:buChar char="»"/>
        <a:defRPr sz="18200">
          <a:solidFill>
            <a:schemeClr val="tx1"/>
          </a:solidFill>
          <a:latin typeface="+mn-lt"/>
        </a:defRPr>
      </a:lvl6pPr>
      <a:lvl7pPr marL="19724688" indent="-2089150" algn="l" defTabSz="8361363" rtl="0" fontAlgn="base">
        <a:spcBef>
          <a:spcPct val="20000"/>
        </a:spcBef>
        <a:spcAft>
          <a:spcPct val="0"/>
        </a:spcAft>
        <a:buChar char="»"/>
        <a:defRPr sz="18200">
          <a:solidFill>
            <a:schemeClr val="tx1"/>
          </a:solidFill>
          <a:latin typeface="+mn-lt"/>
        </a:defRPr>
      </a:lvl7pPr>
      <a:lvl8pPr marL="20181888" indent="-2089150" algn="l" defTabSz="8361363" rtl="0" fontAlgn="base">
        <a:spcBef>
          <a:spcPct val="20000"/>
        </a:spcBef>
        <a:spcAft>
          <a:spcPct val="0"/>
        </a:spcAft>
        <a:buChar char="»"/>
        <a:defRPr sz="18200">
          <a:solidFill>
            <a:schemeClr val="tx1"/>
          </a:solidFill>
          <a:latin typeface="+mn-lt"/>
        </a:defRPr>
      </a:lvl8pPr>
      <a:lvl9pPr marL="20639088" indent="-2089150" algn="l" defTabSz="8361363" rtl="0" fontAlgn="base">
        <a:spcBef>
          <a:spcPct val="20000"/>
        </a:spcBef>
        <a:spcAft>
          <a:spcPct val="0"/>
        </a:spcAft>
        <a:buChar char="»"/>
        <a:defRPr sz="182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37" userDrawn="1">
          <p15:clr>
            <a:srgbClr val="F26B43"/>
          </p15:clr>
        </p15:guide>
        <p15:guide id="2" pos="1348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Kristin.Lundal@student.uib.no"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mailto:Hanna.Leren@student.uib.n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descr="Title field"/>
          <p:cNvSpPr txBox="1">
            <a:spLocks noChangeArrowheads="1"/>
          </p:cNvSpPr>
          <p:nvPr/>
        </p:nvSpPr>
        <p:spPr bwMode="auto">
          <a:xfrm>
            <a:off x="1182688" y="1128713"/>
            <a:ext cx="34201099" cy="2000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altLang="nb-NO" sz="12400" b="1" dirty="0">
                <a:solidFill>
                  <a:schemeClr val="bg1"/>
                </a:solidFill>
                <a:latin typeface="Calibri" panose="020F0502020204030204" pitchFamily="34" charset="0"/>
                <a:cs typeface="Calibri" panose="020F0502020204030204" pitchFamily="34" charset="0"/>
              </a:rPr>
              <a:t>Accidental hypothermia in the elderly</a:t>
            </a:r>
            <a:endParaRPr lang="nb-NO" altLang="nb-NO" sz="12400" b="1" dirty="0">
              <a:solidFill>
                <a:schemeClr val="bg1"/>
              </a:solidFill>
              <a:latin typeface="Calibri" panose="020F0502020204030204" pitchFamily="34" charset="0"/>
              <a:cs typeface="Calibri" panose="020F0502020204030204" pitchFamily="34" charset="0"/>
            </a:endParaRPr>
          </a:p>
        </p:txBody>
      </p:sp>
      <p:sp>
        <p:nvSpPr>
          <p:cNvPr id="2054" name="Subtitle" descr="Subtitle field"/>
          <p:cNvSpPr txBox="1">
            <a:spLocks noChangeArrowheads="1"/>
          </p:cNvSpPr>
          <p:nvPr/>
        </p:nvSpPr>
        <p:spPr bwMode="auto">
          <a:xfrm>
            <a:off x="1182688" y="3076575"/>
            <a:ext cx="32939355" cy="1508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altLang="nb-NO" sz="4600" b="1" dirty="0">
                <a:solidFill>
                  <a:schemeClr val="bg1"/>
                </a:solidFill>
                <a:latin typeface="Calibri" panose="020F0502020204030204" pitchFamily="34" charset="0"/>
                <a:cs typeface="Calibri" panose="020F0502020204030204" pitchFamily="34" charset="0"/>
              </a:rPr>
              <a:t>Accidental hypothermia poses a serious risk for elderly individuals</a:t>
            </a:r>
            <a:r>
              <a:rPr lang="en-US" altLang="nb-NO" sz="4600" b="1">
                <a:solidFill>
                  <a:schemeClr val="bg1"/>
                </a:solidFill>
                <a:latin typeface="Calibri" panose="020F0502020204030204" pitchFamily="34" charset="0"/>
                <a:cs typeface="Calibri" panose="020F0502020204030204" pitchFamily="34" charset="0"/>
              </a:rPr>
              <a:t>, with </a:t>
            </a:r>
            <a:r>
              <a:rPr lang="en-US" altLang="nb-NO" sz="4600" b="1" dirty="0">
                <a:solidFill>
                  <a:schemeClr val="bg1"/>
                </a:solidFill>
                <a:latin typeface="Calibri" panose="020F0502020204030204" pitchFamily="34" charset="0"/>
                <a:cs typeface="Calibri" panose="020F0502020204030204" pitchFamily="34" charset="0"/>
              </a:rPr>
              <a:t>increased mortality. This protocol describes an experimental study in which we will examine the extent of hypothermia in elderly who are immobilized at indoor temperatures. </a:t>
            </a:r>
            <a:endParaRPr lang="nb-NO" altLang="nb-NO" sz="4600" b="1" dirty="0">
              <a:solidFill>
                <a:schemeClr val="bg1"/>
              </a:solidFill>
              <a:latin typeface="Calibri" panose="020F0502020204030204" pitchFamily="34" charset="0"/>
              <a:cs typeface="Calibri" panose="020F0502020204030204" pitchFamily="34" charset="0"/>
            </a:endParaRPr>
          </a:p>
        </p:txBody>
      </p:sp>
      <p:sp>
        <p:nvSpPr>
          <p:cNvPr id="2053" name="Name and info" descr="Field for name and email"/>
          <p:cNvSpPr txBox="1">
            <a:spLocks noChangeArrowheads="1"/>
          </p:cNvSpPr>
          <p:nvPr/>
        </p:nvSpPr>
        <p:spPr bwMode="auto">
          <a:xfrm>
            <a:off x="36152336" y="2273693"/>
            <a:ext cx="6193060" cy="3662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0000" rIns="18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gn="r" eaLnBrk="1" hangingPunct="1"/>
            <a:r>
              <a:rPr lang="nb-NO" altLang="nb-NO" sz="4400" b="1" dirty="0">
                <a:solidFill>
                  <a:schemeClr val="bg1"/>
                </a:solidFill>
                <a:latin typeface="Calibri" panose="020F0502020204030204" pitchFamily="34" charset="0"/>
                <a:cs typeface="Calibri" panose="020F0502020204030204" pitchFamily="34" charset="0"/>
              </a:rPr>
              <a:t>Kristin Otterskred Lundal</a:t>
            </a:r>
          </a:p>
          <a:p>
            <a:pPr algn="r" eaLnBrk="1" hangingPunct="1"/>
            <a:r>
              <a:rPr lang="nb-NO" altLang="nb-NO" sz="4400" b="1" dirty="0">
                <a:solidFill>
                  <a:schemeClr val="bg1"/>
                </a:solidFill>
                <a:latin typeface="Calibri" panose="020F0502020204030204" pitchFamily="34" charset="0"/>
                <a:cs typeface="Calibri" panose="020F0502020204030204" pitchFamily="34" charset="0"/>
              </a:rPr>
              <a:t>Hanna Pedersen Leren</a:t>
            </a:r>
            <a:br>
              <a:rPr lang="nb-NO" altLang="nb-NO" sz="4000" dirty="0">
                <a:solidFill>
                  <a:schemeClr val="bg1"/>
                </a:solidFill>
                <a:latin typeface="Calibri" panose="020F0502020204030204" pitchFamily="34" charset="0"/>
                <a:cs typeface="Calibri" panose="020F0502020204030204" pitchFamily="34" charset="0"/>
              </a:rPr>
            </a:br>
            <a:r>
              <a:rPr lang="nb-NO" altLang="nb-NO" sz="3600" dirty="0" err="1">
                <a:solidFill>
                  <a:schemeClr val="bg1"/>
                </a:solidFill>
                <a:latin typeface="Calibri" panose="020F0502020204030204" pitchFamily="34" charset="0"/>
                <a:cs typeface="Calibri" panose="020F0502020204030204" pitchFamily="34" charset="0"/>
              </a:rPr>
              <a:t>University</a:t>
            </a:r>
            <a:r>
              <a:rPr lang="nb-NO" altLang="nb-NO" sz="3600" dirty="0">
                <a:solidFill>
                  <a:schemeClr val="bg1"/>
                </a:solidFill>
                <a:latin typeface="Calibri" panose="020F0502020204030204" pitchFamily="34" charset="0"/>
                <a:cs typeface="Calibri" panose="020F0502020204030204" pitchFamily="34" charset="0"/>
              </a:rPr>
              <a:t> of Bergen</a:t>
            </a:r>
          </a:p>
          <a:p>
            <a:pPr algn="r" eaLnBrk="1" hangingPunct="1"/>
            <a:r>
              <a:rPr lang="nb-NO" altLang="nb-NO" sz="3600" dirty="0">
                <a:solidFill>
                  <a:schemeClr val="bg1"/>
                </a:solidFill>
                <a:latin typeface="Calibri" panose="020F0502020204030204" pitchFamily="34" charset="0"/>
                <a:cs typeface="Calibri" panose="020F0502020204030204" pitchFamily="34" charset="0"/>
                <a:hlinkClick r:id="rId3"/>
              </a:rPr>
              <a:t>Kristin.Lundal@student.uib.no</a:t>
            </a:r>
            <a:endParaRPr lang="nb-NO" altLang="nb-NO" sz="3600" dirty="0">
              <a:solidFill>
                <a:schemeClr val="bg1"/>
              </a:solidFill>
              <a:latin typeface="Calibri" panose="020F0502020204030204" pitchFamily="34" charset="0"/>
              <a:cs typeface="Calibri" panose="020F0502020204030204" pitchFamily="34" charset="0"/>
            </a:endParaRPr>
          </a:p>
          <a:p>
            <a:pPr algn="r" eaLnBrk="1" hangingPunct="1"/>
            <a:r>
              <a:rPr lang="nb-NO" altLang="nb-NO" sz="3600" dirty="0">
                <a:solidFill>
                  <a:schemeClr val="bg1"/>
                </a:solidFill>
                <a:latin typeface="Calibri" panose="020F0502020204030204" pitchFamily="34" charset="0"/>
                <a:cs typeface="Calibri" panose="020F0502020204030204" pitchFamily="34" charset="0"/>
                <a:hlinkClick r:id="rId4"/>
              </a:rPr>
              <a:t>Hanna.Leren@student.uib.no</a:t>
            </a:r>
            <a:endParaRPr lang="nb-NO" altLang="nb-NO" sz="3600" dirty="0">
              <a:solidFill>
                <a:schemeClr val="bg1"/>
              </a:solidFill>
              <a:latin typeface="Calibri" panose="020F0502020204030204" pitchFamily="34" charset="0"/>
              <a:cs typeface="Calibri" panose="020F0502020204030204" pitchFamily="34" charset="0"/>
            </a:endParaRPr>
          </a:p>
          <a:p>
            <a:pPr algn="r" eaLnBrk="1" hangingPunct="1"/>
            <a:endParaRPr lang="nb-NO" altLang="nb-NO" sz="3600" dirty="0">
              <a:solidFill>
                <a:schemeClr val="bg1"/>
              </a:solidFill>
              <a:latin typeface="Calibri" panose="020F0502020204030204" pitchFamily="34" charset="0"/>
              <a:cs typeface="Calibri" panose="020F0502020204030204" pitchFamily="34" charset="0"/>
            </a:endParaRPr>
          </a:p>
        </p:txBody>
      </p:sp>
      <p:sp>
        <p:nvSpPr>
          <p:cNvPr id="2055" name="Text box 1" descr="Text field "/>
          <p:cNvSpPr txBox="1">
            <a:spLocks noChangeArrowheads="1"/>
          </p:cNvSpPr>
          <p:nvPr/>
        </p:nvSpPr>
        <p:spPr bwMode="auto">
          <a:xfrm>
            <a:off x="638855" y="6751344"/>
            <a:ext cx="15581438" cy="118576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20000"/>
              </a:spcAft>
              <a:buClrTx/>
              <a:buSzTx/>
              <a:buFontTx/>
              <a:buNone/>
              <a:tabLst/>
              <a:defRPr/>
            </a:pPr>
            <a:r>
              <a:rPr kumimoji="0" lang="en-GB" altLang="nb-NO" sz="48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AUTHORS</a:t>
            </a:r>
            <a:endParaRPr kumimoji="0" lang="en-GB" altLang="nb-NO" sz="480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endParaRPr>
          </a:p>
          <a:p>
            <a:pPr marL="0" marR="0" lvl="0" indent="0" algn="l" defTabSz="914400" rtl="0" eaLnBrk="1" fontAlgn="base" latinLnBrk="0" hangingPunct="1">
              <a:lnSpc>
                <a:spcPct val="100000"/>
              </a:lnSpc>
              <a:spcBef>
                <a:spcPct val="0"/>
              </a:spcBef>
              <a:spcAft>
                <a:spcPct val="20000"/>
              </a:spcAft>
              <a:buClrTx/>
              <a:buSzTx/>
              <a:buFontTx/>
              <a:buNone/>
              <a:tabLst/>
              <a:defRPr/>
            </a:pPr>
            <a:r>
              <a:rPr lang="en-GB" altLang="nb-NO" sz="4000" dirty="0">
                <a:solidFill>
                  <a:srgbClr val="000000">
                    <a:lumMod val="85000"/>
                    <a:lumOff val="15000"/>
                  </a:srgbClr>
                </a:solidFill>
                <a:latin typeface="Calibri" panose="020F0502020204030204" pitchFamily="34" charset="0"/>
                <a:cs typeface="Calibri" panose="020F0502020204030204" pitchFamily="34" charset="0"/>
              </a:rPr>
              <a:t>Hanna Pedersen Leren and Kristin Otterskred Lundal</a:t>
            </a:r>
          </a:p>
          <a:p>
            <a:pPr marL="0" marR="0" lvl="0" indent="0" algn="l" defTabSz="914400" rtl="0" eaLnBrk="1" fontAlgn="base" latinLnBrk="0" hangingPunct="1">
              <a:lnSpc>
                <a:spcPct val="100000"/>
              </a:lnSpc>
              <a:spcBef>
                <a:spcPct val="0"/>
              </a:spcBef>
              <a:spcAft>
                <a:spcPct val="20000"/>
              </a:spcAft>
              <a:buClrTx/>
              <a:buSzTx/>
              <a:buFontTx/>
              <a:buNone/>
              <a:tabLst/>
              <a:defRPr/>
            </a:pPr>
            <a:endParaRPr kumimoji="0" lang="en-GB" altLang="nb-NO" sz="400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endParaRPr>
          </a:p>
          <a:p>
            <a:pPr marL="0" marR="0" lvl="0" indent="0" algn="l" defTabSz="914400" rtl="0" eaLnBrk="1" fontAlgn="base" latinLnBrk="0" hangingPunct="1">
              <a:lnSpc>
                <a:spcPct val="100000"/>
              </a:lnSpc>
              <a:spcBef>
                <a:spcPct val="0"/>
              </a:spcBef>
              <a:spcAft>
                <a:spcPct val="20000"/>
              </a:spcAft>
              <a:buClrTx/>
              <a:buSzTx/>
              <a:buFontTx/>
              <a:buNone/>
              <a:tabLst/>
              <a:defRPr/>
            </a:pPr>
            <a:r>
              <a:rPr kumimoji="0" lang="en-GB" altLang="nb-NO" sz="48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ABSTRACT</a:t>
            </a:r>
            <a:endParaRPr kumimoji="0" lang="en-GB" altLang="nb-NO" sz="44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endParaRPr>
          </a:p>
          <a:p>
            <a:pPr marL="0" marR="0" lvl="0" indent="0" algn="l" defTabSz="914400" rtl="0" eaLnBrk="1" fontAlgn="base" latinLnBrk="0" hangingPunct="1">
              <a:lnSpc>
                <a:spcPct val="100000"/>
              </a:lnSpc>
              <a:spcBef>
                <a:spcPct val="0"/>
              </a:spcBef>
              <a:spcAft>
                <a:spcPts val="2000"/>
              </a:spcAft>
              <a:buClrTx/>
              <a:buSzTx/>
              <a:buFontTx/>
              <a:buNone/>
              <a:tabLst/>
              <a:defRPr/>
            </a:pPr>
            <a:r>
              <a:rPr kumimoji="0" lang="en-US" altLang="nb-NO" sz="40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Accidental hypothermia (AH) poses a serious risk to elderly individuals. Age-related factors such as reduced vasoconstriction, muscle mass and heat production make them particularly vulnerable. While younger populations in extreme conditions have been extensively studied, less is known about temperature change in the elderly. </a:t>
            </a:r>
            <a:r>
              <a:rPr lang="en-US" altLang="nb-NO" sz="4000" dirty="0">
                <a:solidFill>
                  <a:srgbClr val="000000">
                    <a:lumMod val="85000"/>
                    <a:lumOff val="15000"/>
                  </a:srgbClr>
                </a:solidFill>
                <a:latin typeface="Calibri" panose="020F0502020204030204" pitchFamily="34" charset="0"/>
                <a:cs typeface="Calibri" panose="020F0502020204030204" pitchFamily="34" charset="0"/>
              </a:rPr>
              <a:t>AH in the elderly is associated with </a:t>
            </a:r>
            <a:r>
              <a:rPr lang="en-US" altLang="nb-NO" sz="4000">
                <a:solidFill>
                  <a:srgbClr val="000000">
                    <a:lumMod val="85000"/>
                    <a:lumOff val="15000"/>
                  </a:srgbClr>
                </a:solidFill>
                <a:latin typeface="Calibri" panose="020F0502020204030204" pitchFamily="34" charset="0"/>
                <a:cs typeface="Calibri" panose="020F0502020204030204" pitchFamily="34" charset="0"/>
              </a:rPr>
              <a:t>increased mortality </a:t>
            </a:r>
            <a:r>
              <a:rPr lang="en-US" altLang="nb-NO" sz="4000" dirty="0">
                <a:solidFill>
                  <a:srgbClr val="000000">
                    <a:lumMod val="85000"/>
                    <a:lumOff val="15000"/>
                  </a:srgbClr>
                </a:solidFill>
                <a:latin typeface="Calibri" panose="020F0502020204030204" pitchFamily="34" charset="0"/>
                <a:cs typeface="Calibri" panose="020F0502020204030204" pitchFamily="34" charset="0"/>
              </a:rPr>
              <a:t>and most cases of AH occur in home settings.</a:t>
            </a:r>
          </a:p>
          <a:p>
            <a:pPr marL="0" marR="0" lvl="0" indent="0" algn="l" defTabSz="914400" rtl="0" eaLnBrk="1" fontAlgn="base" latinLnBrk="0" hangingPunct="1">
              <a:lnSpc>
                <a:spcPct val="100000"/>
              </a:lnSpc>
              <a:spcBef>
                <a:spcPct val="0"/>
              </a:spcBef>
              <a:spcAft>
                <a:spcPts val="2000"/>
              </a:spcAft>
              <a:buClrTx/>
              <a:buSzTx/>
              <a:buFontTx/>
              <a:buNone/>
              <a:tabLst/>
              <a:defRPr/>
            </a:pPr>
            <a:r>
              <a:rPr lang="en-US" altLang="nb-NO" sz="4000" dirty="0">
                <a:solidFill>
                  <a:srgbClr val="000000">
                    <a:lumMod val="85000"/>
                    <a:lumOff val="15000"/>
                  </a:srgbClr>
                </a:solidFill>
                <a:latin typeface="Calibri" panose="020F0502020204030204" pitchFamily="34" charset="0"/>
                <a:cs typeface="Calibri" panose="020F0502020204030204" pitchFamily="34" charset="0"/>
              </a:rPr>
              <a:t> </a:t>
            </a:r>
          </a:p>
          <a:p>
            <a:pPr defTabSz="914400" eaLnBrk="1" hangingPunct="1">
              <a:spcAft>
                <a:spcPts val="2000"/>
              </a:spcAft>
              <a:defRPr/>
            </a:pPr>
            <a:r>
              <a:rPr kumimoji="0" lang="en-US" altLang="nb-NO" sz="4000"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This protocol outlines a study designed to simulate a scenario where an elderly person is immobilized at room temperature to observe temperature changes. The findings </a:t>
            </a:r>
            <a:r>
              <a:rPr lang="en-US" altLang="nb-NO" sz="4000" dirty="0">
                <a:solidFill>
                  <a:srgbClr val="000000">
                    <a:lumMod val="85000"/>
                    <a:lumOff val="15000"/>
                  </a:srgbClr>
                </a:solidFill>
                <a:latin typeface="Calibri" panose="020F0502020204030204" pitchFamily="34" charset="0"/>
                <a:cs typeface="Calibri" panose="020F0502020204030204" pitchFamily="34" charset="0"/>
              </a:rPr>
              <a:t>may contribute to improved clinical guidelines and early interventions to prevent and treat AH in home-dwelling elderly individuals.</a:t>
            </a:r>
          </a:p>
        </p:txBody>
      </p:sp>
      <p:pic>
        <p:nvPicPr>
          <p:cNvPr id="5" name="Picture 8" descr="Et bilde som inneholder diagram, line, Plottdiagram&#10;&#10;Automatisk generert beskrivelse">
            <a:extLst>
              <a:ext uri="{FF2B5EF4-FFF2-40B4-BE49-F238E27FC236}">
                <a16:creationId xmlns:a16="http://schemas.microsoft.com/office/drawing/2014/main" id="{CDDCBF7E-F3E6-2523-54F0-573C9A3982A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456830" y="7285107"/>
            <a:ext cx="10341768" cy="16082669"/>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4" descr="Text field ">
            <a:extLst>
              <a:ext uri="{FF2B5EF4-FFF2-40B4-BE49-F238E27FC236}">
                <a16:creationId xmlns:a16="http://schemas.microsoft.com/office/drawing/2014/main" id="{181D2E66-3FCB-BD3F-ECAF-3AE55C805D35}"/>
              </a:ext>
            </a:extLst>
          </p:cNvPr>
          <p:cNvSpPr txBox="1">
            <a:spLocks noChangeArrowheads="1"/>
          </p:cNvSpPr>
          <p:nvPr/>
        </p:nvSpPr>
        <p:spPr bwMode="auto">
          <a:xfrm>
            <a:off x="612682" y="25208048"/>
            <a:ext cx="15607611"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spcBef>
                <a:spcPct val="50000"/>
              </a:spcBef>
            </a:pPr>
            <a:r>
              <a:rPr lang="en-US" altLang="nb-NO" dirty="0">
                <a:solidFill>
                  <a:schemeClr val="tx1">
                    <a:lumMod val="85000"/>
                    <a:lumOff val="15000"/>
                  </a:schemeClr>
                </a:solidFill>
                <a:latin typeface="Calibri" panose="020F0502020204030204" pitchFamily="34" charset="0"/>
                <a:cs typeface="Calibri" panose="020F0502020204030204" pitchFamily="34" charset="0"/>
              </a:rPr>
              <a:t>Figure 1: Summary of age-related changes in thermoregulation during cold stress. Borrowed from Invited Review: Aging and human temperature regulation (1).</a:t>
            </a:r>
          </a:p>
        </p:txBody>
      </p:sp>
      <p:sp>
        <p:nvSpPr>
          <p:cNvPr id="8" name="Text Box 4" descr="Text field ">
            <a:extLst>
              <a:ext uri="{FF2B5EF4-FFF2-40B4-BE49-F238E27FC236}">
                <a16:creationId xmlns:a16="http://schemas.microsoft.com/office/drawing/2014/main" id="{E1A9CCAA-179F-8181-A2B5-7C2AC1F02FC0}"/>
              </a:ext>
            </a:extLst>
          </p:cNvPr>
          <p:cNvSpPr txBox="1">
            <a:spLocks noChangeArrowheads="1"/>
          </p:cNvSpPr>
          <p:nvPr/>
        </p:nvSpPr>
        <p:spPr bwMode="auto">
          <a:xfrm>
            <a:off x="16456830" y="23730721"/>
            <a:ext cx="10341768"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lnSpc>
                <a:spcPct val="100000"/>
              </a:lnSpc>
              <a:spcBef>
                <a:spcPts val="2000"/>
              </a:spcBef>
              <a:spcAft>
                <a:spcPts val="1000"/>
              </a:spcAft>
              <a:buClrTx/>
              <a:buSzTx/>
              <a:buFontTx/>
              <a:buNone/>
              <a:tabLst/>
              <a:defRPr/>
            </a:pPr>
            <a:r>
              <a:rPr kumimoji="0" lang="en-US" altLang="nb-NO"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Figure</a:t>
            </a:r>
            <a:r>
              <a:rPr lang="en-US" altLang="nb-NO" dirty="0">
                <a:solidFill>
                  <a:srgbClr val="000000">
                    <a:lumMod val="85000"/>
                    <a:lumOff val="15000"/>
                  </a:srgbClr>
                </a:solidFill>
                <a:latin typeface="Calibri" panose="020F0502020204030204" pitchFamily="34" charset="0"/>
                <a:cs typeface="Calibri" panose="020F0502020204030204" pitchFamily="34" charset="0"/>
              </a:rPr>
              <a:t> 2: Co-variation between room temperature (A), core temperature as measured in esophagus (B) and skin temperature (C), for young and older individuals. Borrowed from Impaired defense of core temperature in aged humans during mild cold stress (2). </a:t>
            </a:r>
            <a:endParaRPr lang="en-US" altLang="nb-NO" dirty="0">
              <a:solidFill>
                <a:schemeClr val="tx1">
                  <a:lumMod val="85000"/>
                  <a:lumOff val="15000"/>
                </a:schemeClr>
              </a:solidFill>
              <a:latin typeface="Calibri" panose="020F0502020204030204" pitchFamily="34" charset="0"/>
              <a:cs typeface="Calibri" panose="020F0502020204030204" pitchFamily="34" charset="0"/>
            </a:endParaRPr>
          </a:p>
        </p:txBody>
      </p:sp>
      <p:pic>
        <p:nvPicPr>
          <p:cNvPr id="4" name="Picture 6">
            <a:extLst>
              <a:ext uri="{FF2B5EF4-FFF2-40B4-BE49-F238E27FC236}">
                <a16:creationId xmlns:a16="http://schemas.microsoft.com/office/drawing/2014/main" id="{4FB02F16-E081-F10F-EBBA-63504DA6858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5359" y="19116379"/>
            <a:ext cx="15607610" cy="5891614"/>
          </a:xfrm>
          <a:prstGeom prst="rect">
            <a:avLst/>
          </a:prstGeom>
          <a:noFill/>
          <a:extLst>
            <a:ext uri="{909E8E84-426E-40DD-AFC4-6F175D3DCCD1}">
              <a14:hiddenFill xmlns:a14="http://schemas.microsoft.com/office/drawing/2010/main">
                <a:solidFill>
                  <a:srgbClr val="FFFFFF"/>
                </a:solidFill>
              </a14:hiddenFill>
            </a:ext>
          </a:extLst>
        </p:spPr>
      </p:pic>
      <p:sp>
        <p:nvSpPr>
          <p:cNvPr id="9" name="Text box 2" descr="Text field ">
            <a:extLst>
              <a:ext uri="{FF2B5EF4-FFF2-40B4-BE49-F238E27FC236}">
                <a16:creationId xmlns:a16="http://schemas.microsoft.com/office/drawing/2014/main" id="{93D06823-1F3C-4CF6-8D45-6A13CBA64B7F}"/>
              </a:ext>
            </a:extLst>
          </p:cNvPr>
          <p:cNvSpPr txBox="1">
            <a:spLocks noChangeArrowheads="1"/>
          </p:cNvSpPr>
          <p:nvPr/>
        </p:nvSpPr>
        <p:spPr bwMode="auto">
          <a:xfrm>
            <a:off x="27706320" y="6686585"/>
            <a:ext cx="14952946" cy="20801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46800" rIns="36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spcBef>
                <a:spcPct val="50000"/>
              </a:spcBef>
            </a:pPr>
            <a:r>
              <a:rPr lang="en-US" altLang="nb-NO" sz="4800" b="1" dirty="0">
                <a:solidFill>
                  <a:schemeClr val="tx1">
                    <a:lumMod val="85000"/>
                    <a:lumOff val="15000"/>
                  </a:schemeClr>
                </a:solidFill>
                <a:latin typeface="Calibri" panose="020F0502020204030204" pitchFamily="34" charset="0"/>
                <a:cs typeface="Calibri" panose="020F0502020204030204" pitchFamily="34" charset="0"/>
              </a:rPr>
              <a:t>METHOD</a:t>
            </a:r>
          </a:p>
          <a:p>
            <a:pPr eaLnBrk="1" hangingPunct="1">
              <a:spcBef>
                <a:spcPct val="50000"/>
              </a:spcBef>
            </a:pPr>
            <a:r>
              <a:rPr lang="en-US" altLang="nb-NO" sz="4000" dirty="0">
                <a:solidFill>
                  <a:schemeClr val="tx1">
                    <a:lumMod val="85000"/>
                    <a:lumOff val="15000"/>
                  </a:schemeClr>
                </a:solidFill>
                <a:latin typeface="Calibri" panose="020F0502020204030204" pitchFamily="34" charset="0"/>
                <a:cs typeface="Calibri" panose="020F0502020204030204" pitchFamily="34" charset="0"/>
              </a:rPr>
              <a:t>The participants will lie immobilized on the floor in ambient temperature of 17˚C for three hours. Baseline physical recordings (HR, BP, SPO2) are made at study start. Core temperature, skin temperature and thermal comfort will be registered throughout the study. </a:t>
            </a:r>
          </a:p>
          <a:p>
            <a:pPr eaLnBrk="1" hangingPunct="1">
              <a:spcBef>
                <a:spcPct val="50000"/>
              </a:spcBef>
            </a:pPr>
            <a:endParaRPr lang="en-US" altLang="nb-NO" sz="4800" b="1" dirty="0">
              <a:solidFill>
                <a:schemeClr val="tx1">
                  <a:lumMod val="85000"/>
                  <a:lumOff val="15000"/>
                </a:schemeClr>
              </a:solidFill>
              <a:latin typeface="Calibri" panose="020F0502020204030204" pitchFamily="34" charset="0"/>
              <a:cs typeface="Calibri" panose="020F0502020204030204" pitchFamily="34" charset="0"/>
            </a:endParaRPr>
          </a:p>
          <a:p>
            <a:pPr eaLnBrk="1" hangingPunct="1">
              <a:spcBef>
                <a:spcPct val="50000"/>
              </a:spcBef>
            </a:pPr>
            <a:r>
              <a:rPr lang="en-US" altLang="nb-NO" sz="4800" b="1" dirty="0">
                <a:solidFill>
                  <a:schemeClr val="tx1">
                    <a:lumMod val="85000"/>
                    <a:lumOff val="15000"/>
                  </a:schemeClr>
                </a:solidFill>
                <a:latin typeface="Calibri" panose="020F0502020204030204" pitchFamily="34" charset="0"/>
                <a:cs typeface="Calibri" panose="020F0502020204030204" pitchFamily="34" charset="0"/>
              </a:rPr>
              <a:t>STUDY DESIGN</a:t>
            </a:r>
          </a:p>
          <a:p>
            <a:pPr eaLnBrk="1" hangingPunct="1">
              <a:spcBef>
                <a:spcPct val="50000"/>
              </a:spcBef>
            </a:pPr>
            <a:r>
              <a:rPr lang="en-US" altLang="nb-NO" sz="4000" dirty="0">
                <a:solidFill>
                  <a:schemeClr val="tx1">
                    <a:lumMod val="85000"/>
                    <a:lumOff val="15000"/>
                  </a:schemeClr>
                </a:solidFill>
                <a:latin typeface="Calibri" panose="020F0502020204030204" pitchFamily="34" charset="0"/>
                <a:cs typeface="Calibri" panose="020F0502020204030204" pitchFamily="34" charset="0"/>
              </a:rPr>
              <a:t>This is an experimental observation study in 35 volunteers, 65 - 85 years of age, with BMI 18.5 - 35. </a:t>
            </a:r>
          </a:p>
          <a:p>
            <a:pPr defTabSz="914400" eaLnBrk="1" hangingPunct="1">
              <a:spcBef>
                <a:spcPts val="2000"/>
              </a:spcBef>
              <a:spcAft>
                <a:spcPts val="1000"/>
              </a:spcAft>
              <a:defRPr/>
            </a:pPr>
            <a:endParaRPr lang="en-US" altLang="nb-NO" sz="4800" b="1" dirty="0">
              <a:solidFill>
                <a:schemeClr val="tx1">
                  <a:lumMod val="85000"/>
                  <a:lumOff val="15000"/>
                </a:schemeClr>
              </a:solidFill>
              <a:latin typeface="Calibri" panose="020F0502020204030204" pitchFamily="34" charset="0"/>
              <a:cs typeface="Calibri" panose="020F0502020204030204" pitchFamily="34" charset="0"/>
            </a:endParaRPr>
          </a:p>
          <a:p>
            <a:pPr defTabSz="914400" eaLnBrk="1" hangingPunct="1">
              <a:spcBef>
                <a:spcPts val="2000"/>
              </a:spcBef>
              <a:spcAft>
                <a:spcPts val="1000"/>
              </a:spcAft>
              <a:defRPr/>
            </a:pPr>
            <a:r>
              <a:rPr lang="en-US" altLang="nb-NO" sz="4800" b="1" dirty="0">
                <a:solidFill>
                  <a:schemeClr val="tx1">
                    <a:lumMod val="85000"/>
                    <a:lumOff val="15000"/>
                  </a:schemeClr>
                </a:solidFill>
                <a:latin typeface="Calibri" panose="020F0502020204030204" pitchFamily="34" charset="0"/>
                <a:cs typeface="Calibri" panose="020F0502020204030204" pitchFamily="34" charset="0"/>
              </a:rPr>
              <a:t>EXPECTED OUTCOME</a:t>
            </a:r>
            <a:endParaRPr lang="en-US" altLang="nb-NO" sz="4800" dirty="0">
              <a:solidFill>
                <a:schemeClr val="tx1">
                  <a:lumMod val="85000"/>
                  <a:lumOff val="15000"/>
                </a:schemeClr>
              </a:solidFill>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ts val="2000"/>
              </a:spcBef>
              <a:spcAft>
                <a:spcPts val="1000"/>
              </a:spcAft>
              <a:buClrTx/>
              <a:buSzTx/>
              <a:buFontTx/>
              <a:buNone/>
              <a:tabLst/>
              <a:defRPr/>
            </a:pPr>
            <a:r>
              <a:rPr lang="en-US" altLang="nb-NO" sz="4000" dirty="0">
                <a:solidFill>
                  <a:srgbClr val="000000">
                    <a:lumMod val="85000"/>
                    <a:lumOff val="15000"/>
                  </a:srgbClr>
                </a:solidFill>
                <a:latin typeface="Calibri" panose="020F0502020204030204" pitchFamily="34" charset="0"/>
                <a:cs typeface="Calibri" panose="020F0502020204030204" pitchFamily="34" charset="0"/>
              </a:rPr>
              <a:t>Based on previous experimental studies w</a:t>
            </a:r>
            <a:r>
              <a:rPr kumimoji="0" lang="en-US" altLang="nb-NO" sz="400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e expect the core temperature to decrease with approximately 0.5 - 1.0</a:t>
            </a:r>
            <a:r>
              <a:rPr lang="en-US" altLang="nb-NO" sz="4000" dirty="0">
                <a:solidFill>
                  <a:schemeClr val="tx1">
                    <a:lumMod val="85000"/>
                    <a:lumOff val="15000"/>
                  </a:schemeClr>
                </a:solidFill>
                <a:latin typeface="Calibri" panose="020F0502020204030204" pitchFamily="34" charset="0"/>
                <a:cs typeface="Calibri" panose="020F0502020204030204" pitchFamily="34" charset="0"/>
              </a:rPr>
              <a:t>˚C and the skin temperature to decrease with approximately 5˚C. </a:t>
            </a:r>
          </a:p>
          <a:p>
            <a:pPr marL="0" marR="0" lvl="0" indent="0" algn="l" defTabSz="914400" rtl="0" eaLnBrk="1" fontAlgn="base" latinLnBrk="0" hangingPunct="1">
              <a:lnSpc>
                <a:spcPct val="100000"/>
              </a:lnSpc>
              <a:spcBef>
                <a:spcPts val="2000"/>
              </a:spcBef>
              <a:spcAft>
                <a:spcPts val="1000"/>
              </a:spcAft>
              <a:buClrTx/>
              <a:buSzTx/>
              <a:buFontTx/>
              <a:buNone/>
              <a:tabLst/>
              <a:defRPr/>
            </a:pPr>
            <a:endParaRPr lang="en-US" altLang="nb-NO" sz="4000" dirty="0">
              <a:solidFill>
                <a:schemeClr val="tx1">
                  <a:lumMod val="85000"/>
                  <a:lumOff val="15000"/>
                </a:schemeClr>
              </a:solidFill>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ts val="2000"/>
              </a:spcBef>
              <a:spcAft>
                <a:spcPts val="1000"/>
              </a:spcAft>
              <a:buClrTx/>
              <a:buSzTx/>
              <a:buFontTx/>
              <a:buNone/>
              <a:tabLst/>
              <a:defRPr/>
            </a:pPr>
            <a:r>
              <a:rPr lang="en-US" altLang="nb-NO" sz="4800" b="1" dirty="0">
                <a:solidFill>
                  <a:schemeClr val="tx1">
                    <a:lumMod val="85000"/>
                    <a:lumOff val="15000"/>
                  </a:schemeClr>
                </a:solidFill>
                <a:latin typeface="Calibri" panose="020F0502020204030204" pitchFamily="34" charset="0"/>
                <a:cs typeface="Calibri" panose="020F0502020204030204" pitchFamily="34" charset="0"/>
              </a:rPr>
              <a:t>REFERENCES</a:t>
            </a:r>
            <a:endParaRPr lang="en-US" altLang="nb-NO" sz="5400" b="1" dirty="0">
              <a:solidFill>
                <a:schemeClr val="tx1">
                  <a:lumMod val="85000"/>
                  <a:lumOff val="15000"/>
                </a:schemeClr>
              </a:solidFill>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ts val="2000"/>
              </a:spcBef>
              <a:spcAft>
                <a:spcPts val="1000"/>
              </a:spcAft>
              <a:buClrTx/>
              <a:buSzTx/>
              <a:buFontTx/>
              <a:buNone/>
              <a:tabLst/>
              <a:defRPr/>
            </a:pPr>
            <a:r>
              <a:rPr lang="en-US" altLang="nb-NO" dirty="0">
                <a:solidFill>
                  <a:schemeClr val="tx1">
                    <a:lumMod val="85000"/>
                    <a:lumOff val="15000"/>
                  </a:schemeClr>
                </a:solidFill>
                <a:latin typeface="Calibri" panose="020F0502020204030204" pitchFamily="34" charset="0"/>
                <a:cs typeface="Calibri" panose="020F0502020204030204" pitchFamily="34" charset="0"/>
              </a:rPr>
              <a:t>1. Kenney WL, </a:t>
            </a:r>
            <a:r>
              <a:rPr lang="en-US" altLang="nb-NO" dirty="0" err="1">
                <a:solidFill>
                  <a:schemeClr val="tx1">
                    <a:lumMod val="85000"/>
                    <a:lumOff val="15000"/>
                  </a:schemeClr>
                </a:solidFill>
                <a:latin typeface="Calibri" panose="020F0502020204030204" pitchFamily="34" charset="0"/>
                <a:cs typeface="Calibri" panose="020F0502020204030204" pitchFamily="34" charset="0"/>
              </a:rPr>
              <a:t>Munce</a:t>
            </a:r>
            <a:r>
              <a:rPr lang="en-US" altLang="nb-NO" dirty="0">
                <a:solidFill>
                  <a:schemeClr val="tx1">
                    <a:lumMod val="85000"/>
                    <a:lumOff val="15000"/>
                  </a:schemeClr>
                </a:solidFill>
                <a:latin typeface="Calibri" panose="020F0502020204030204" pitchFamily="34" charset="0"/>
                <a:cs typeface="Calibri" panose="020F0502020204030204" pitchFamily="34" charset="0"/>
              </a:rPr>
              <a:t> TA. Invited Review: Aging and human temperature regulation. Journal of Applied Physiology. 2003;95(6):2598-603.</a:t>
            </a:r>
          </a:p>
          <a:p>
            <a:pPr marL="0" marR="0" lvl="0" indent="0" algn="l" defTabSz="914400" rtl="0" eaLnBrk="1" fontAlgn="base" latinLnBrk="0" hangingPunct="1">
              <a:lnSpc>
                <a:spcPct val="100000"/>
              </a:lnSpc>
              <a:spcBef>
                <a:spcPts val="2000"/>
              </a:spcBef>
              <a:spcAft>
                <a:spcPts val="1000"/>
              </a:spcAft>
              <a:buClrTx/>
              <a:buSzTx/>
              <a:buFontTx/>
              <a:buNone/>
              <a:tabLst/>
              <a:defRPr/>
            </a:pPr>
            <a:r>
              <a:rPr lang="en-US" altLang="nb-NO" dirty="0">
                <a:solidFill>
                  <a:schemeClr val="tx1">
                    <a:lumMod val="85000"/>
                    <a:lumOff val="15000"/>
                  </a:schemeClr>
                </a:solidFill>
                <a:latin typeface="Calibri" panose="020F0502020204030204" pitchFamily="34" charset="0"/>
                <a:cs typeface="Calibri" panose="020F0502020204030204" pitchFamily="34" charset="0"/>
              </a:rPr>
              <a:t>2. DeGroot DW, Kenney WL. Impaired defense of core temperature in aged humans during mild cold stress. American Journal of Physiology-Regulatory, Integrative and Comparative Physiology. 2007;292(1):R103-R8.</a:t>
            </a:r>
          </a:p>
          <a:p>
            <a:pPr marL="0" marR="0" lvl="0" indent="0" algn="l" defTabSz="914400" rtl="0" eaLnBrk="1" fontAlgn="base" latinLnBrk="0" hangingPunct="1">
              <a:lnSpc>
                <a:spcPct val="100000"/>
              </a:lnSpc>
              <a:spcBef>
                <a:spcPts val="2000"/>
              </a:spcBef>
              <a:spcAft>
                <a:spcPts val="1000"/>
              </a:spcAft>
              <a:buClrTx/>
              <a:buSzTx/>
              <a:buFontTx/>
              <a:buNone/>
              <a:tabLst/>
              <a:defRPr/>
            </a:pPr>
            <a:endParaRPr lang="en-US" altLang="nb-NO" sz="4000" dirty="0">
              <a:solidFill>
                <a:schemeClr val="tx1">
                  <a:lumMod val="85000"/>
                  <a:lumOff val="15000"/>
                </a:schemeClr>
              </a:solidFill>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ts val="2000"/>
              </a:spcBef>
              <a:spcAft>
                <a:spcPts val="1000"/>
              </a:spcAft>
              <a:buClrTx/>
              <a:buSzTx/>
              <a:buFontTx/>
              <a:buNone/>
              <a:tabLst/>
              <a:defRPr/>
            </a:pPr>
            <a:r>
              <a:rPr lang="en-US" altLang="nb-NO" sz="4800" b="1" dirty="0">
                <a:solidFill>
                  <a:schemeClr val="tx1">
                    <a:lumMod val="85000"/>
                    <a:lumOff val="15000"/>
                  </a:schemeClr>
                </a:solidFill>
                <a:latin typeface="Calibri" panose="020F0502020204030204" pitchFamily="34" charset="0"/>
                <a:cs typeface="Calibri" panose="020F0502020204030204" pitchFamily="34" charset="0"/>
              </a:rPr>
              <a:t>ACKNOWLEDGEMENT</a:t>
            </a:r>
          </a:p>
          <a:p>
            <a:pPr marL="0" marR="0" lvl="0" indent="0" algn="l" defTabSz="914400" rtl="0" eaLnBrk="1" fontAlgn="base" latinLnBrk="0" hangingPunct="1">
              <a:lnSpc>
                <a:spcPct val="100000"/>
              </a:lnSpc>
              <a:spcBef>
                <a:spcPts val="2000"/>
              </a:spcBef>
              <a:spcAft>
                <a:spcPts val="1000"/>
              </a:spcAft>
              <a:buClrTx/>
              <a:buSzTx/>
              <a:buFontTx/>
              <a:buNone/>
              <a:tabLst/>
              <a:defRPr/>
            </a:pPr>
            <a:r>
              <a:rPr lang="en-US" altLang="nb-NO" sz="4000" dirty="0">
                <a:solidFill>
                  <a:schemeClr val="tx1">
                    <a:lumMod val="85000"/>
                    <a:lumOff val="15000"/>
                  </a:schemeClr>
                </a:solidFill>
                <a:latin typeface="Calibri" panose="020F0502020204030204" pitchFamily="34" charset="0"/>
                <a:cs typeface="Calibri" panose="020F0502020204030204" pitchFamily="34" charset="0"/>
              </a:rPr>
              <a:t>We want to thank our tutors, Guttorm Brattebø and Hans Flaatten, and </a:t>
            </a:r>
            <a:r>
              <a:rPr lang="en-US" altLang="nb-NO" sz="4000" dirty="0" err="1">
                <a:solidFill>
                  <a:schemeClr val="tx1">
                    <a:lumMod val="85000"/>
                    <a:lumOff val="15000"/>
                  </a:schemeClr>
                </a:solidFill>
                <a:latin typeface="Calibri" panose="020F0502020204030204" pitchFamily="34" charset="0"/>
                <a:cs typeface="Calibri" panose="020F0502020204030204" pitchFamily="34" charset="0"/>
              </a:rPr>
              <a:t>Fjellgruppen</a:t>
            </a:r>
            <a:r>
              <a:rPr lang="en-US" altLang="nb-NO" sz="4000" dirty="0">
                <a:solidFill>
                  <a:schemeClr val="tx1">
                    <a:lumMod val="85000"/>
                    <a:lumOff val="15000"/>
                  </a:schemeClr>
                </a:solidFill>
                <a:latin typeface="Calibri" panose="020F0502020204030204" pitchFamily="34" charset="0"/>
                <a:cs typeface="Calibri" panose="020F0502020204030204" pitchFamily="34" charset="0"/>
              </a:rPr>
              <a:t> for valuable input.</a:t>
            </a:r>
          </a:p>
        </p:txBody>
      </p:sp>
    </p:spTree>
  </p:cSld>
  <p:clrMapOvr>
    <a:masterClrMapping/>
  </p:clrMapOvr>
</p:sld>
</file>

<file path=ppt/theme/theme1.xml><?xml version="1.0" encoding="utf-8"?>
<a:theme xmlns:a="http://schemas.openxmlformats.org/drawingml/2006/main" name="Standard utforming">
  <a:themeElements>
    <a:clrScheme name="UiB-Farger-2015-matt">
      <a:dk1>
        <a:sysClr val="windowText" lastClr="000000"/>
      </a:dk1>
      <a:lt1>
        <a:srgbClr val="FFFFFF"/>
      </a:lt1>
      <a:dk2>
        <a:srgbClr val="847268"/>
      </a:dk2>
      <a:lt2>
        <a:srgbClr val="D0CAC2"/>
      </a:lt2>
      <a:accent1>
        <a:srgbClr val="DB3F3D"/>
      </a:accent1>
      <a:accent2>
        <a:srgbClr val="1A2640"/>
      </a:accent2>
      <a:accent3>
        <a:srgbClr val="CDAB3F"/>
      </a:accent3>
      <a:accent4>
        <a:srgbClr val="4EA0B7"/>
      </a:accent4>
      <a:accent5>
        <a:srgbClr val="789A5B"/>
      </a:accent5>
      <a:accent6>
        <a:srgbClr val="705686"/>
      </a:accent6>
      <a:hlink>
        <a:srgbClr val="009FEE"/>
      </a:hlink>
      <a:folHlink>
        <a:srgbClr val="522D89"/>
      </a:folHlink>
    </a:clrScheme>
    <a:fontScheme name="Standard utform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lnDef>
  </a:objectDefaults>
  <a:extraClrSchemeLst>
    <a:extraClrScheme>
      <a:clrScheme name="Standard utform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 utform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 utform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 utform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 utform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 utform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 utform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 utform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 utform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 utform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 utform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 utform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17292</TotalTime>
  <Words>462</Words>
  <Application>Microsoft Office PowerPoint</Application>
  <PresentationFormat>Egendefinert</PresentationFormat>
  <Paragraphs>31</Paragraphs>
  <Slides>1</Slides>
  <Notes>1</Notes>
  <HiddenSlides>0</HiddenSlides>
  <MMClips>0</MMClips>
  <ScaleCrop>false</ScaleCrop>
  <HeadingPairs>
    <vt:vector size="6" baseType="variant">
      <vt:variant>
        <vt:lpstr>Brukte skrifter</vt:lpstr>
      </vt:variant>
      <vt:variant>
        <vt:i4>2</vt:i4>
      </vt:variant>
      <vt:variant>
        <vt:lpstr>Tema</vt:lpstr>
      </vt:variant>
      <vt:variant>
        <vt:i4>1</vt:i4>
      </vt:variant>
      <vt:variant>
        <vt:lpstr>Lysbildetitler</vt:lpstr>
      </vt:variant>
      <vt:variant>
        <vt:i4>1</vt:i4>
      </vt:variant>
    </vt:vector>
  </HeadingPairs>
  <TitlesOfParts>
    <vt:vector size="4" baseType="lpstr">
      <vt:lpstr>Arial</vt:lpstr>
      <vt:lpstr>Calibri</vt:lpstr>
      <vt:lpstr>Standard utforming</vt:lpstr>
      <vt:lpstr>PowerPoint-presentasjon</vt:lpstr>
    </vt:vector>
  </TitlesOfParts>
  <Company>IT-avd, UiB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Helge Grønhaug</dc:creator>
  <cp:lastModifiedBy>Kristin Otterskred Lundal</cp:lastModifiedBy>
  <cp:revision>161</cp:revision>
  <cp:lastPrinted>2016-05-27T08:05:21Z</cp:lastPrinted>
  <dcterms:created xsi:type="dcterms:W3CDTF">2006-11-02T13:18:58Z</dcterms:created>
  <dcterms:modified xsi:type="dcterms:W3CDTF">2024-11-14T10:31:42Z</dcterms:modified>
</cp:coreProperties>
</file>