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558" autoAdjust="0"/>
    <p:restoredTop sz="96296" autoAdjust="0"/>
  </p:normalViewPr>
  <p:slideViewPr>
    <p:cSldViewPr snapToGrid="0">
      <p:cViewPr>
        <p:scale>
          <a:sx n="34" d="100"/>
          <a:sy n="34" d="100"/>
        </p:scale>
        <p:origin x="1240" y="-880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15.11.2024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7947" y="27323832"/>
            <a:ext cx="10364421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711465" y="5837463"/>
            <a:ext cx="12439330" cy="6998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  <a:p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Cervical cancer is the fourth most common malignancy among women and a significant global health concern in developing countries. There have been several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advancements in screening and vaccinations for early detection and prevention of cervical cancer, however this disease is a leading cause of cancer-related deaths among women worldwide. Significant progress can be made for diagnosis, treatment and prognosis by improving the triage methods for high-risk HPV positive women in secondary screening. Several meta-studies have discussed the different triage methods´ accuracy in detecting pre-cancerous lesions, but there are still more improvements to be made in this field.</a:t>
            </a: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31954244" y="6014556"/>
            <a:ext cx="10186740" cy="2986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680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 </a:t>
            </a:r>
          </a:p>
          <a:p>
            <a:r>
              <a:rPr lang="en-GB" sz="3600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p16/ki67, E6/E7 and viral load showed the most promising results, with overall decent</a:t>
            </a:r>
            <a:r>
              <a:rPr lang="en-GB" sz="3600" noProof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sensitivity, (78.0% vs 98.8% vs 84.55%), and specificity, (74.7% vs 75.6% vs 94.55%).</a:t>
            </a: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711464" y="13154517"/>
            <a:ext cx="10294573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0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  <a:p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conducted a literary search using PubMed as our main database. The keywords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the search were “cervical screening”, “high-risk-HPV positive women” and “triage method”. Articles that fulfilled the inclusion criteria and published until 27th of March 2024 were included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this overview.</a:t>
            </a:r>
          </a:p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endParaRPr lang="en-GB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31954244" y="9528164"/>
            <a:ext cx="10142817" cy="7546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680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Conclusion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conclusion, this overview highlights the importance of a good triage method for high-risk-HPV positive women in the secondary screening. Our findings suggests that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p16/ki67, E6/E7 and viral load can be suggested as future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triage methods for these women. Further research should be conducted to assess the optimized triage methods’ long-term effects</a:t>
            </a:r>
            <a:r>
              <a:rPr lang="en-GB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terms of incidence and mortality rates of cervical cancer, as well as assess their cost-effectiveness, user-friendliness as a home test, and implementation in healthcare.</a:t>
            </a:r>
          </a:p>
          <a:p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Bilde 3" descr="Et bilde som inneholder tekst, skjermbilde, kvittering, Font&#10;&#10;Automatisk generert beskrivelse">
            <a:extLst>
              <a:ext uri="{FF2B5EF4-FFF2-40B4-BE49-F238E27FC236}">
                <a16:creationId xmlns:a16="http://schemas.microsoft.com/office/drawing/2014/main" id="{F6482B9F-6DC9-DC40-F792-0081D68FEF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4541" y="16779235"/>
            <a:ext cx="20319736" cy="8704842"/>
          </a:xfrm>
          <a:prstGeom prst="rect">
            <a:avLst/>
          </a:prstGeom>
        </p:spPr>
      </p:pic>
      <p:pic>
        <p:nvPicPr>
          <p:cNvPr id="8" name="Bilde 7" descr="Et bilde som inneholder tekst, skjermbilde, Font, nummer&#10;&#10;Automatisk generert beskrivelse">
            <a:extLst>
              <a:ext uri="{FF2B5EF4-FFF2-40B4-BE49-F238E27FC236}">
                <a16:creationId xmlns:a16="http://schemas.microsoft.com/office/drawing/2014/main" id="{6C19555E-0B22-B20D-1090-53924112C8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0794" y="6403522"/>
            <a:ext cx="17919213" cy="9867600"/>
          </a:xfrm>
          <a:prstGeom prst="rect">
            <a:avLst/>
          </a:prstGeom>
        </p:spPr>
      </p:pic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9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Triage tests in cervical cancer screening – an overview</a:t>
            </a:r>
            <a:endParaRPr lang="nb-NO" altLang="nb-NO" sz="9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2902403"/>
            <a:ext cx="32939355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4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Primary aim of this study is to provide an overview of different triage methods to optimize the detection and follow-up of pre-cancerous lesions and cervical cancer in women with positive high-risk-HPV test. Our target group is women between 25-69 years of age.</a:t>
            </a:r>
            <a:endParaRPr lang="nb-NO" altLang="nb-NO" sz="4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19966006" y="25484077"/>
            <a:ext cx="22842519" cy="972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Small W, Jr., Bacon MA, Bajaj A, Chuang LT, Fisher BJ, Harkenrider MM, et al. Cervical cancer: A global health crisis. Cancer. 2017;123(13):2404-12.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Arean-Cuns C, Mercado-Gutierrez M, Paniello-Alastruey I, Mallor-Gimenez F, </a:t>
            </a:r>
            <a:r>
              <a:rPr lang="en-GB" sz="1900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Cordoba-Iturriagagoitia</a:t>
            </a: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A, Lozano-Escario M, et al. Dual staining for p16/Ki67 is a more specific test than cytology for triage of HPV-positive women. Virchows Arch. 2018;473(5):599-606.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Ovestad IT, Dalen I, Andersland MS, Vintermyr OK, Moltu P, Berland JM, et al. Triaging HPV-Positive Cervical Samples with p16 and Ki-67 Dual Stained Cytology within an Organized Screening Program-A Prospective Observational Study from Western Norway. Int J Mol Sci. 2023;24.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Giorgi Rossi P, Carozzi F, Ronco G, Allia E, Bisanzi S, Gillio-Tos A, et al. p16/ki67 and E6/E7 mRNA Accuracy and Prognostic Value in Triaging HPV DNA-Positive Women. J Natl</a:t>
            </a:r>
            <a:r>
              <a:rPr lang="en-GB" sz="1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Cancer Inst. 2021;113(3):292-300.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Isidean SD, Mayrand MH, Ramanakumar AV, Rodrigues I, Ferenczy A, Ratnam S, et al. Comparison of Triage Strategies for HPV-Positive Women: Canadian Cervical Cancer Screening Trial Results. Cancer Epidemiol Biomarkers Prev. 2017;26(6):923-9.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Duan L, Du H, Wang C, Huang X, Qu X, Shi B, et al. The effectiveness of HPV viral load, reflected by Cobas 4800 HPV-Ct values for the triage of HPV-positive women in primary</a:t>
            </a:r>
            <a:r>
              <a:rPr lang="en-GB" sz="1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cervical cancer screening: Direct endocervical samples. PLoS One. 2020;15(5):e0232107.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Luo H, Du H, Belinson JL, Wu R. Evaluation of alternately combining HPV viral load and 16/18 genotyping in secondary screening algorithms. PLoS One. 2019;14(7):e0220200.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Zhu Y, Ren C, Yang L, Zhang X, Liu L, Wang Z. Performance of p16/Ki67 immunostaining, HPV E6/E7 mRNA testing, and HPV DNA assay to detect high-grade cervical dysplasia in women with ASCUS. BMC Cancer. 2019;19(1):271.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Zappacosta R, Sablone F, Pansa L, Buca D, Buca D, Rosini S. Analytic and Diagnostic</a:t>
            </a:r>
            <a:r>
              <a:rPr lang="en-GB" sz="1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Performances of Human Papillomavirus E6/E7 mRNA Test on up-to 11-Year-Old Liquid-Based</a:t>
            </a:r>
            <a:r>
              <a:rPr lang="en-GB" sz="1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Cervical Samples. A Biobank-Based Longitudinal Study. Int J Mol Sci. 2017;18(7).</a:t>
            </a:r>
          </a:p>
          <a:p>
            <a:pPr marL="457200" indent="-457200">
              <a:buFont typeface="+mj-lt"/>
              <a:buAutoNum type="arabicPeriod"/>
            </a:pPr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6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11355878" y="27950933"/>
            <a:ext cx="806019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ACKNOWLEDGEMENTS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nb-NO" sz="22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want to thank my supervisors Hans Kristian Haugland and Elisabeth Wik for all their support and patience.  </a:t>
            </a:r>
            <a:endParaRPr kumimoji="0" lang="en-GB" altLang="nb-NO" sz="2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Field for name and email" descr="Field for name and email">
            <a:extLst>
              <a:ext uri="{FF2B5EF4-FFF2-40B4-BE49-F238E27FC236}">
                <a16:creationId xmlns:a16="http://schemas.microsoft.com/office/drawing/2014/main" id="{3BCE86D5-5945-CA0D-9983-BD15A36B7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5944" y="2792172"/>
            <a:ext cx="545989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Jeneta Subramaniam</a:t>
            </a:r>
            <a:br>
              <a:rPr lang="nb-NO" altLang="nb-NO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 of Bergen</a:t>
            </a:r>
          </a:p>
          <a:p>
            <a:pPr algn="r" eaLnBrk="1" hangingPunct="1"/>
            <a:r>
              <a:rPr lang="nb-NO" altLang="nb-NO" sz="3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jsu027@uib.no</a:t>
            </a:r>
          </a:p>
        </p:txBody>
      </p:sp>
      <p:pic>
        <p:nvPicPr>
          <p:cNvPr id="6" name="Bilde 5" descr="Et bilde som inneholder tekst, skjermbilde, Font, nummer&#10;&#10;Automatisk generert beskrivelse">
            <a:extLst>
              <a:ext uri="{FF2B5EF4-FFF2-40B4-BE49-F238E27FC236}">
                <a16:creationId xmlns:a16="http://schemas.microsoft.com/office/drawing/2014/main" id="{911CE3C9-1B19-3175-25AE-BDFEF3467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76" y="17684440"/>
            <a:ext cx="18774094" cy="92112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4328</TotalTime>
  <Words>800</Words>
  <Application>Microsoft Macintosh PowerPoint</Application>
  <PresentationFormat>Egendefinert</PresentationFormat>
  <Paragraphs>32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Jeneta Subramaniam</cp:lastModifiedBy>
  <cp:revision>158</cp:revision>
  <cp:lastPrinted>2016-05-27T08:05:21Z</cp:lastPrinted>
  <dcterms:created xsi:type="dcterms:W3CDTF">2006-11-02T13:18:58Z</dcterms:created>
  <dcterms:modified xsi:type="dcterms:W3CDTF">2024-11-15T21:09:39Z</dcterms:modified>
</cp:coreProperties>
</file>