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rgbClr val="005373"/>
                </a:solidFill>
                <a:latin typeface="Bahnschrift Light"/>
                <a:cs typeface="Bahnschrift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rgbClr val="005373"/>
                </a:solidFill>
                <a:latin typeface="Bahnschrift Light"/>
                <a:cs typeface="Bahnschrift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rgbClr val="005373"/>
                </a:solidFill>
                <a:latin typeface="Bahnschrift Light"/>
                <a:cs typeface="Bahnschrift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4221386"/>
            <a:ext cx="20104100" cy="1270"/>
          </a:xfrm>
          <a:custGeom>
            <a:avLst/>
            <a:gdLst/>
            <a:ahLst/>
            <a:cxnLst/>
            <a:rect l="l" t="t" r="r" b="b"/>
            <a:pathLst>
              <a:path w="20104100" h="1269">
                <a:moveTo>
                  <a:pt x="0" y="1058"/>
                </a:moveTo>
                <a:lnTo>
                  <a:pt x="20104099" y="1058"/>
                </a:lnTo>
                <a:lnTo>
                  <a:pt x="20104099" y="0"/>
                </a:lnTo>
                <a:lnTo>
                  <a:pt x="0" y="0"/>
                </a:lnTo>
                <a:lnTo>
                  <a:pt x="0" y="1058"/>
                </a:lnTo>
                <a:close/>
              </a:path>
            </a:pathLst>
          </a:custGeom>
          <a:solidFill>
            <a:srgbClr val="94C5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555179" y="13358903"/>
            <a:ext cx="3681291" cy="17037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559537" y="13039242"/>
            <a:ext cx="809201" cy="81406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0" y="2796196"/>
            <a:ext cx="20104100" cy="11425555"/>
          </a:xfrm>
          <a:custGeom>
            <a:avLst/>
            <a:gdLst/>
            <a:ahLst/>
            <a:cxnLst/>
            <a:rect l="l" t="t" r="r" b="b"/>
            <a:pathLst>
              <a:path w="20104100" h="11425555">
                <a:moveTo>
                  <a:pt x="20104099" y="11425191"/>
                </a:moveTo>
                <a:lnTo>
                  <a:pt x="20104099" y="0"/>
                </a:lnTo>
                <a:lnTo>
                  <a:pt x="0" y="0"/>
                </a:lnTo>
                <a:lnTo>
                  <a:pt x="0" y="11425191"/>
                </a:lnTo>
                <a:lnTo>
                  <a:pt x="20104099" y="114251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0" y="0"/>
            <a:ext cx="20104100" cy="2796540"/>
          </a:xfrm>
          <a:custGeom>
            <a:avLst/>
            <a:gdLst/>
            <a:ahLst/>
            <a:cxnLst/>
            <a:rect l="l" t="t" r="r" b="b"/>
            <a:pathLst>
              <a:path w="20104100" h="2796540">
                <a:moveTo>
                  <a:pt x="0" y="2796143"/>
                </a:moveTo>
                <a:lnTo>
                  <a:pt x="20104099" y="2796143"/>
                </a:lnTo>
                <a:lnTo>
                  <a:pt x="20104099" y="0"/>
                </a:lnTo>
                <a:lnTo>
                  <a:pt x="0" y="0"/>
                </a:lnTo>
                <a:lnTo>
                  <a:pt x="0" y="2796143"/>
                </a:lnTo>
                <a:close/>
              </a:path>
            </a:pathLst>
          </a:custGeom>
          <a:solidFill>
            <a:srgbClr val="B9DD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1766" y="410497"/>
            <a:ext cx="19120567" cy="1402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rgbClr val="005373"/>
                </a:solidFill>
                <a:latin typeface="Bahnschrift Light"/>
                <a:cs typeface="Bahnschrift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esy006@uib.no" TargetMode="External"/><Relationship Id="rId3" Type="http://schemas.openxmlformats.org/officeDocument/2006/relationships/hyperlink" Target="mailto:nep010@uib.no" TargetMode="External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820" y="1860073"/>
            <a:ext cx="10813415" cy="6559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30"/>
              </a:spcBef>
            </a:pPr>
            <a:r>
              <a:rPr dirty="0" sz="2050" spc="5" i="1">
                <a:solidFill>
                  <a:srgbClr val="FFFFFF"/>
                </a:solidFill>
                <a:latin typeface="Arial"/>
                <a:cs typeface="Arial"/>
              </a:rPr>
              <a:t>Funksjonen </a:t>
            </a:r>
            <a:r>
              <a:rPr dirty="0" sz="2050" i="1">
                <a:solidFill>
                  <a:srgbClr val="FFFFFF"/>
                </a:solidFill>
                <a:latin typeface="Arial"/>
                <a:cs typeface="Arial"/>
              </a:rPr>
              <a:t>til </a:t>
            </a:r>
            <a:r>
              <a:rPr dirty="0" sz="2050" spc="5" i="1">
                <a:solidFill>
                  <a:srgbClr val="FFFFFF"/>
                </a:solidFill>
                <a:latin typeface="Arial"/>
                <a:cs typeface="Arial"/>
              </a:rPr>
              <a:t>kliniske etikk-komiteer, </a:t>
            </a:r>
            <a:r>
              <a:rPr dirty="0" sz="2050" i="1">
                <a:solidFill>
                  <a:srgbClr val="FFFFFF"/>
                </a:solidFill>
                <a:latin typeface="Arial"/>
                <a:cs typeface="Arial"/>
              </a:rPr>
              <a:t>eller tilsvarende organer, </a:t>
            </a:r>
            <a:r>
              <a:rPr dirty="0" sz="2050" spc="15" i="1">
                <a:solidFill>
                  <a:srgbClr val="FFFFFF"/>
                </a:solidFill>
                <a:latin typeface="Arial"/>
                <a:cs typeface="Arial"/>
              </a:rPr>
              <a:t>og </a:t>
            </a:r>
            <a:r>
              <a:rPr dirty="0" sz="2050" i="1">
                <a:solidFill>
                  <a:srgbClr val="FFFFFF"/>
                </a:solidFill>
                <a:latin typeface="Arial"/>
                <a:cs typeface="Arial"/>
              </a:rPr>
              <a:t>innvirkningen disse har </a:t>
            </a:r>
            <a:r>
              <a:rPr dirty="0" sz="2050" spc="5" i="1">
                <a:solidFill>
                  <a:srgbClr val="FFFFFF"/>
                </a:solidFill>
                <a:latin typeface="Arial"/>
                <a:cs typeface="Arial"/>
              </a:rPr>
              <a:t>på  </a:t>
            </a:r>
            <a:r>
              <a:rPr dirty="0" sz="2050" i="1">
                <a:solidFill>
                  <a:srgbClr val="FFFFFF"/>
                </a:solidFill>
                <a:latin typeface="Arial"/>
                <a:cs typeface="Arial"/>
              </a:rPr>
              <a:t>klinisk beslutningstaking </a:t>
            </a:r>
            <a:r>
              <a:rPr dirty="0" sz="2050" spc="5" i="1">
                <a:solidFill>
                  <a:srgbClr val="FFFFFF"/>
                </a:solidFill>
                <a:latin typeface="Arial"/>
                <a:cs typeface="Arial"/>
              </a:rPr>
              <a:t>i </a:t>
            </a:r>
            <a:r>
              <a:rPr dirty="0" sz="2050" i="1">
                <a:solidFill>
                  <a:srgbClr val="FFFFFF"/>
                </a:solidFill>
                <a:latin typeface="Arial"/>
                <a:cs typeface="Arial"/>
              </a:rPr>
              <a:t>ulike </a:t>
            </a:r>
            <a:r>
              <a:rPr dirty="0" sz="2050" spc="5" i="1">
                <a:solidFill>
                  <a:srgbClr val="FFFFFF"/>
                </a:solidFill>
                <a:latin typeface="Arial"/>
                <a:cs typeface="Arial"/>
              </a:rPr>
              <a:t>land: </a:t>
            </a:r>
            <a:r>
              <a:rPr dirty="0" sz="2050" spc="15" i="1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dirty="0" sz="2050" spc="-15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50" i="1">
                <a:solidFill>
                  <a:srgbClr val="FFFFFF"/>
                </a:solidFill>
                <a:latin typeface="Arial"/>
                <a:cs typeface="Arial"/>
              </a:rPr>
              <a:t>litteraturstudie.</a:t>
            </a:r>
            <a:endParaRPr sz="2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3957" y="2788789"/>
            <a:ext cx="4659630" cy="4942840"/>
          </a:xfrm>
          <a:prstGeom prst="rect">
            <a:avLst/>
          </a:prstGeom>
        </p:spPr>
        <p:txBody>
          <a:bodyPr wrap="square" lIns="0" tIns="1022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dirty="0" sz="2050" spc="90" b="1">
                <a:latin typeface="Calibri"/>
                <a:cs typeface="Calibri"/>
              </a:rPr>
              <a:t>Bakgrunn</a:t>
            </a:r>
            <a:endParaRPr sz="2050">
              <a:latin typeface="Calibri"/>
              <a:cs typeface="Calibri"/>
            </a:endParaRPr>
          </a:p>
          <a:p>
            <a:pPr marL="12700" marR="348615">
              <a:lnSpc>
                <a:spcPct val="101600"/>
              </a:lnSpc>
              <a:spcBef>
                <a:spcPts val="590"/>
              </a:spcBef>
            </a:pPr>
            <a:r>
              <a:rPr dirty="0" sz="1850" spc="25">
                <a:latin typeface="Trebuchet MS"/>
                <a:cs typeface="Trebuchet MS"/>
              </a:rPr>
              <a:t>Denne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>
                <a:latin typeface="Trebuchet MS"/>
                <a:cs typeface="Trebuchet MS"/>
              </a:rPr>
              <a:t>studien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10">
                <a:latin typeface="Trebuchet MS"/>
                <a:cs typeface="Trebuchet MS"/>
              </a:rPr>
              <a:t>undersøker</a:t>
            </a:r>
            <a:r>
              <a:rPr dirty="0" sz="1850" spc="-160">
                <a:latin typeface="Trebuchet MS"/>
                <a:cs typeface="Trebuchet MS"/>
              </a:rPr>
              <a:t> </a:t>
            </a:r>
            <a:r>
              <a:rPr dirty="0" sz="1850" spc="-15">
                <a:latin typeface="Trebuchet MS"/>
                <a:cs typeface="Trebuchet MS"/>
              </a:rPr>
              <a:t>hvordan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25">
                <a:latin typeface="Trebuchet MS"/>
                <a:cs typeface="Trebuchet MS"/>
              </a:rPr>
              <a:t>klinisk  </a:t>
            </a:r>
            <a:r>
              <a:rPr dirty="0" sz="1850" spc="-60">
                <a:latin typeface="Trebuchet MS"/>
                <a:cs typeface="Trebuchet MS"/>
              </a:rPr>
              <a:t>etikk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60">
                <a:latin typeface="Trebuchet MS"/>
                <a:cs typeface="Trebuchet MS"/>
              </a:rPr>
              <a:t>blir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35">
                <a:latin typeface="Trebuchet MS"/>
                <a:cs typeface="Trebuchet MS"/>
              </a:rPr>
              <a:t>utøvd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85">
                <a:latin typeface="Trebuchet MS"/>
                <a:cs typeface="Trebuchet MS"/>
              </a:rPr>
              <a:t>i</a:t>
            </a:r>
            <a:r>
              <a:rPr dirty="0" sz="1850" spc="-204">
                <a:latin typeface="Trebuchet MS"/>
                <a:cs typeface="Trebuchet MS"/>
              </a:rPr>
              <a:t> </a:t>
            </a:r>
            <a:r>
              <a:rPr dirty="0" sz="1850" spc="-55">
                <a:latin typeface="Trebuchet MS"/>
                <a:cs typeface="Trebuchet MS"/>
              </a:rPr>
              <a:t>forskjellige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25">
                <a:latin typeface="Trebuchet MS"/>
                <a:cs typeface="Trebuchet MS"/>
              </a:rPr>
              <a:t>land,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85">
                <a:latin typeface="Trebuchet MS"/>
                <a:cs typeface="Trebuchet MS"/>
              </a:rPr>
              <a:t>i</a:t>
            </a:r>
            <a:r>
              <a:rPr dirty="0" sz="1850" spc="-195">
                <a:latin typeface="Trebuchet MS"/>
                <a:cs typeface="Trebuchet MS"/>
              </a:rPr>
              <a:t> </a:t>
            </a:r>
            <a:r>
              <a:rPr dirty="0" sz="1850" spc="-35">
                <a:latin typeface="Trebuchet MS"/>
                <a:cs typeface="Trebuchet MS"/>
              </a:rPr>
              <a:t>form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-10">
                <a:latin typeface="Trebuchet MS"/>
                <a:cs typeface="Trebuchet MS"/>
              </a:rPr>
              <a:t>av  </a:t>
            </a:r>
            <a:r>
              <a:rPr dirty="0" sz="1850" spc="-30">
                <a:latin typeface="Trebuchet MS"/>
                <a:cs typeface="Trebuchet MS"/>
              </a:rPr>
              <a:t>kliniske </a:t>
            </a:r>
            <a:r>
              <a:rPr dirty="0" sz="1850" spc="-45">
                <a:latin typeface="Trebuchet MS"/>
                <a:cs typeface="Trebuchet MS"/>
              </a:rPr>
              <a:t>etikk-komiteer </a:t>
            </a:r>
            <a:r>
              <a:rPr dirty="0" sz="1850" spc="-55">
                <a:latin typeface="Trebuchet MS"/>
                <a:cs typeface="Trebuchet MS"/>
              </a:rPr>
              <a:t>eller </a:t>
            </a:r>
            <a:r>
              <a:rPr dirty="0" sz="1850" spc="-30">
                <a:latin typeface="Trebuchet MS"/>
                <a:cs typeface="Trebuchet MS"/>
              </a:rPr>
              <a:t>tilsvarende  </a:t>
            </a:r>
            <a:r>
              <a:rPr dirty="0" sz="1850" spc="-40">
                <a:latin typeface="Trebuchet MS"/>
                <a:cs typeface="Trebuchet MS"/>
              </a:rPr>
              <a:t>organ.</a:t>
            </a:r>
            <a:endParaRPr sz="1850">
              <a:latin typeface="Trebuchet MS"/>
              <a:cs typeface="Trebuchet MS"/>
            </a:endParaRPr>
          </a:p>
          <a:p>
            <a:pPr marL="12700" marR="170815">
              <a:lnSpc>
                <a:spcPct val="101600"/>
              </a:lnSpc>
              <a:spcBef>
                <a:spcPts val="565"/>
              </a:spcBef>
            </a:pPr>
            <a:r>
              <a:rPr dirty="0" sz="1850" spc="70">
                <a:latin typeface="Trebuchet MS"/>
                <a:cs typeface="Trebuchet MS"/>
              </a:rPr>
              <a:t>De </a:t>
            </a:r>
            <a:r>
              <a:rPr dirty="0" sz="1850" spc="10">
                <a:latin typeface="Trebuchet MS"/>
                <a:cs typeface="Trebuchet MS"/>
              </a:rPr>
              <a:t>siste </a:t>
            </a:r>
            <a:r>
              <a:rPr dirty="0" sz="1850" spc="-215">
                <a:latin typeface="Trebuchet MS"/>
                <a:cs typeface="Trebuchet MS"/>
              </a:rPr>
              <a:t>tiårene </a:t>
            </a:r>
            <a:r>
              <a:rPr dirty="0" sz="1850" spc="-15">
                <a:latin typeface="Trebuchet MS"/>
                <a:cs typeface="Trebuchet MS"/>
              </a:rPr>
              <a:t>har </a:t>
            </a:r>
            <a:r>
              <a:rPr dirty="0" sz="1850" spc="-20">
                <a:latin typeface="Trebuchet MS"/>
                <a:cs typeface="Trebuchet MS"/>
              </a:rPr>
              <a:t>klinisk </a:t>
            </a:r>
            <a:r>
              <a:rPr dirty="0" sz="1850" spc="-60">
                <a:latin typeface="Trebuchet MS"/>
                <a:cs typeface="Trebuchet MS"/>
              </a:rPr>
              <a:t>etikk </a:t>
            </a:r>
            <a:r>
              <a:rPr dirty="0" sz="1850" spc="-75">
                <a:latin typeface="Trebuchet MS"/>
                <a:cs typeface="Trebuchet MS"/>
              </a:rPr>
              <a:t>blitt </a:t>
            </a:r>
            <a:r>
              <a:rPr dirty="0" sz="1850" spc="-15">
                <a:latin typeface="Trebuchet MS"/>
                <a:cs typeface="Trebuchet MS"/>
              </a:rPr>
              <a:t>mer  </a:t>
            </a:r>
            <a:r>
              <a:rPr dirty="0" sz="1850" spc="-40">
                <a:latin typeface="Trebuchet MS"/>
                <a:cs typeface="Trebuchet MS"/>
              </a:rPr>
              <a:t>fremtredende </a:t>
            </a:r>
            <a:r>
              <a:rPr dirty="0" sz="1850" spc="-85">
                <a:latin typeface="Trebuchet MS"/>
                <a:cs typeface="Trebuchet MS"/>
              </a:rPr>
              <a:t>i </a:t>
            </a:r>
            <a:r>
              <a:rPr dirty="0" sz="1850" spc="-5">
                <a:latin typeface="Trebuchet MS"/>
                <a:cs typeface="Trebuchet MS"/>
              </a:rPr>
              <a:t>helsevesenet</a:t>
            </a:r>
            <a:r>
              <a:rPr dirty="0" sz="1850" spc="-380">
                <a:latin typeface="Trebuchet MS"/>
                <a:cs typeface="Trebuchet MS"/>
              </a:rPr>
              <a:t> </a:t>
            </a:r>
            <a:r>
              <a:rPr dirty="0" sz="1850" spc="-45">
                <a:latin typeface="Trebuchet MS"/>
                <a:cs typeface="Trebuchet MS"/>
              </a:rPr>
              <a:t>internasjonalt,  </a:t>
            </a:r>
            <a:r>
              <a:rPr dirty="0" sz="1850">
                <a:latin typeface="Trebuchet MS"/>
                <a:cs typeface="Trebuchet MS"/>
              </a:rPr>
              <a:t>spesielt </a:t>
            </a:r>
            <a:r>
              <a:rPr dirty="0" sz="1850" spc="-85">
                <a:latin typeface="Trebuchet MS"/>
                <a:cs typeface="Trebuchet MS"/>
              </a:rPr>
              <a:t>i </a:t>
            </a:r>
            <a:r>
              <a:rPr dirty="0" sz="1850" spc="90">
                <a:latin typeface="Trebuchet MS"/>
                <a:cs typeface="Trebuchet MS"/>
              </a:rPr>
              <a:t>USA </a:t>
            </a:r>
            <a:r>
              <a:rPr dirty="0" sz="1850">
                <a:latin typeface="Trebuchet MS"/>
                <a:cs typeface="Trebuchet MS"/>
              </a:rPr>
              <a:t>og </a:t>
            </a:r>
            <a:r>
              <a:rPr dirty="0" sz="1850" spc="-40">
                <a:latin typeface="Trebuchet MS"/>
                <a:cs typeface="Trebuchet MS"/>
              </a:rPr>
              <a:t>deler </a:t>
            </a:r>
            <a:r>
              <a:rPr dirty="0" sz="1850" spc="-30">
                <a:latin typeface="Trebuchet MS"/>
                <a:cs typeface="Trebuchet MS"/>
              </a:rPr>
              <a:t>av </a:t>
            </a:r>
            <a:r>
              <a:rPr dirty="0" sz="1850" spc="-15">
                <a:latin typeface="Trebuchet MS"/>
                <a:cs typeface="Trebuchet MS"/>
              </a:rPr>
              <a:t>Europa. </a:t>
            </a:r>
            <a:r>
              <a:rPr dirty="0" sz="1850" spc="75">
                <a:latin typeface="Trebuchet MS"/>
                <a:cs typeface="Trebuchet MS"/>
              </a:rPr>
              <a:t>Man </a:t>
            </a:r>
            <a:r>
              <a:rPr dirty="0" sz="1850" spc="-15">
                <a:latin typeface="Trebuchet MS"/>
                <a:cs typeface="Trebuchet MS"/>
              </a:rPr>
              <a:t>har  </a:t>
            </a:r>
            <a:r>
              <a:rPr dirty="0" sz="1850" spc="-80">
                <a:latin typeface="Trebuchet MS"/>
                <a:cs typeface="Trebuchet MS"/>
              </a:rPr>
              <a:t>erfart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-30">
                <a:latin typeface="Trebuchet MS"/>
                <a:cs typeface="Trebuchet MS"/>
              </a:rPr>
              <a:t>behovet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65">
                <a:latin typeface="Trebuchet MS"/>
                <a:cs typeface="Trebuchet MS"/>
              </a:rPr>
              <a:t>for</a:t>
            </a:r>
            <a:r>
              <a:rPr dirty="0" sz="1850" spc="-160">
                <a:latin typeface="Trebuchet MS"/>
                <a:cs typeface="Trebuchet MS"/>
              </a:rPr>
              <a:t> </a:t>
            </a:r>
            <a:r>
              <a:rPr dirty="0" sz="1850" spc="-675">
                <a:latin typeface="Trebuchet MS"/>
                <a:cs typeface="Trebuchet MS"/>
              </a:rPr>
              <a:t>å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>
                <a:latin typeface="Trebuchet MS"/>
                <a:cs typeface="Trebuchet MS"/>
              </a:rPr>
              <a:t>kunne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70">
                <a:latin typeface="Trebuchet MS"/>
                <a:cs typeface="Trebuchet MS"/>
              </a:rPr>
              <a:t>tilby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45">
                <a:latin typeface="Trebuchet MS"/>
                <a:cs typeface="Trebuchet MS"/>
              </a:rPr>
              <a:t>støtte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95">
                <a:latin typeface="Trebuchet MS"/>
                <a:cs typeface="Trebuchet MS"/>
              </a:rPr>
              <a:t>til</a:t>
            </a:r>
            <a:endParaRPr sz="1850">
              <a:latin typeface="Trebuchet MS"/>
              <a:cs typeface="Trebuchet MS"/>
            </a:endParaRPr>
          </a:p>
          <a:p>
            <a:pPr marL="12700" marR="5080">
              <a:lnSpc>
                <a:spcPct val="101499"/>
              </a:lnSpc>
              <a:spcBef>
                <a:spcPts val="5"/>
              </a:spcBef>
            </a:pPr>
            <a:r>
              <a:rPr dirty="0" sz="1850">
                <a:latin typeface="Trebuchet MS"/>
                <a:cs typeface="Trebuchet MS"/>
              </a:rPr>
              <a:t>helsepersonell</a:t>
            </a:r>
            <a:r>
              <a:rPr dirty="0" sz="1850" spc="-210">
                <a:latin typeface="Trebuchet MS"/>
                <a:cs typeface="Trebuchet MS"/>
              </a:rPr>
              <a:t> </a:t>
            </a:r>
            <a:r>
              <a:rPr dirty="0" sz="1850" spc="-85">
                <a:latin typeface="Trebuchet MS"/>
                <a:cs typeface="Trebuchet MS"/>
              </a:rPr>
              <a:t>i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20">
                <a:latin typeface="Trebuchet MS"/>
                <a:cs typeface="Trebuchet MS"/>
              </a:rPr>
              <a:t>møte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10">
                <a:latin typeface="Trebuchet MS"/>
                <a:cs typeface="Trebuchet MS"/>
              </a:rPr>
              <a:t>med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25">
                <a:latin typeface="Trebuchet MS"/>
                <a:cs typeface="Trebuchet MS"/>
              </a:rPr>
              <a:t>etiske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55">
                <a:latin typeface="Trebuchet MS"/>
                <a:cs typeface="Trebuchet MS"/>
              </a:rPr>
              <a:t>utfordringer  </a:t>
            </a:r>
            <a:r>
              <a:rPr dirty="0" sz="1850" spc="-90">
                <a:latin typeface="Trebuchet MS"/>
                <a:cs typeface="Trebuchet MS"/>
              </a:rPr>
              <a:t>fra </a:t>
            </a:r>
            <a:r>
              <a:rPr dirty="0" sz="1850" spc="-20">
                <a:latin typeface="Trebuchet MS"/>
                <a:cs typeface="Trebuchet MS"/>
              </a:rPr>
              <a:t>klinisk</a:t>
            </a:r>
            <a:r>
              <a:rPr dirty="0" sz="1850" spc="-265">
                <a:latin typeface="Trebuchet MS"/>
                <a:cs typeface="Trebuchet MS"/>
              </a:rPr>
              <a:t> </a:t>
            </a:r>
            <a:r>
              <a:rPr dirty="0" sz="1850" spc="-15">
                <a:latin typeface="Trebuchet MS"/>
                <a:cs typeface="Trebuchet MS"/>
              </a:rPr>
              <a:t>praksis.</a:t>
            </a:r>
            <a:endParaRPr sz="1850">
              <a:latin typeface="Trebuchet MS"/>
              <a:cs typeface="Trebuchet MS"/>
            </a:endParaRPr>
          </a:p>
          <a:p>
            <a:pPr marL="12700" marR="538480">
              <a:lnSpc>
                <a:spcPct val="101600"/>
              </a:lnSpc>
              <a:spcBef>
                <a:spcPts val="560"/>
              </a:spcBef>
            </a:pPr>
            <a:r>
              <a:rPr dirty="0" sz="1850" spc="-30">
                <a:latin typeface="Trebuchet MS"/>
                <a:cs typeface="Trebuchet MS"/>
              </a:rPr>
              <a:t>I </a:t>
            </a:r>
            <a:r>
              <a:rPr dirty="0" sz="1850" spc="-5">
                <a:latin typeface="Trebuchet MS"/>
                <a:cs typeface="Trebuchet MS"/>
              </a:rPr>
              <a:t>lys </a:t>
            </a:r>
            <a:r>
              <a:rPr dirty="0" sz="1850" spc="-30">
                <a:latin typeface="Trebuchet MS"/>
                <a:cs typeface="Trebuchet MS"/>
              </a:rPr>
              <a:t>av </a:t>
            </a:r>
            <a:r>
              <a:rPr dirty="0" sz="1850" spc="-60">
                <a:latin typeface="Trebuchet MS"/>
                <a:cs typeface="Trebuchet MS"/>
              </a:rPr>
              <a:t>dette </a:t>
            </a:r>
            <a:r>
              <a:rPr dirty="0" sz="1850" spc="5">
                <a:latin typeface="Trebuchet MS"/>
                <a:cs typeface="Trebuchet MS"/>
              </a:rPr>
              <a:t>ønsker </a:t>
            </a:r>
            <a:r>
              <a:rPr dirty="0" sz="1850" spc="-75">
                <a:latin typeface="Trebuchet MS"/>
                <a:cs typeface="Trebuchet MS"/>
              </a:rPr>
              <a:t>vi </a:t>
            </a:r>
            <a:r>
              <a:rPr dirty="0" sz="1850" spc="-675">
                <a:latin typeface="Trebuchet MS"/>
                <a:cs typeface="Trebuchet MS"/>
              </a:rPr>
              <a:t>å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>
                <a:latin typeface="Trebuchet MS"/>
                <a:cs typeface="Trebuchet MS"/>
              </a:rPr>
              <a:t>undersøke  </a:t>
            </a:r>
            <a:r>
              <a:rPr dirty="0" sz="1850" spc="-15">
                <a:latin typeface="Trebuchet MS"/>
                <a:cs typeface="Trebuchet MS"/>
              </a:rPr>
              <a:t>funksjonen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95">
                <a:latin typeface="Trebuchet MS"/>
                <a:cs typeface="Trebuchet MS"/>
              </a:rPr>
              <a:t>til</a:t>
            </a:r>
            <a:r>
              <a:rPr dirty="0" sz="1850" spc="-200">
                <a:latin typeface="Trebuchet MS"/>
                <a:cs typeface="Trebuchet MS"/>
              </a:rPr>
              <a:t> </a:t>
            </a:r>
            <a:r>
              <a:rPr dirty="0" sz="1850" spc="-60">
                <a:latin typeface="Trebuchet MS"/>
                <a:cs typeface="Trebuchet MS"/>
              </a:rPr>
              <a:t>tjenester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80">
                <a:latin typeface="Trebuchet MS"/>
                <a:cs typeface="Trebuchet MS"/>
              </a:rPr>
              <a:t>som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70">
                <a:latin typeface="Trebuchet MS"/>
                <a:cs typeface="Trebuchet MS"/>
              </a:rPr>
              <a:t>tilbyr</a:t>
            </a:r>
            <a:r>
              <a:rPr dirty="0" sz="1850" spc="-195">
                <a:latin typeface="Trebuchet MS"/>
                <a:cs typeface="Trebuchet MS"/>
              </a:rPr>
              <a:t> </a:t>
            </a:r>
            <a:r>
              <a:rPr dirty="0" sz="1850" spc="-20">
                <a:latin typeface="Trebuchet MS"/>
                <a:cs typeface="Trebuchet MS"/>
              </a:rPr>
              <a:t>klinisk  </a:t>
            </a:r>
            <a:r>
              <a:rPr dirty="0" sz="1850" spc="-50">
                <a:latin typeface="Trebuchet MS"/>
                <a:cs typeface="Trebuchet MS"/>
              </a:rPr>
              <a:t>etikk-støtte </a:t>
            </a:r>
            <a:r>
              <a:rPr dirty="0" sz="1850" spc="-35">
                <a:latin typeface="Trebuchet MS"/>
                <a:cs typeface="Trebuchet MS"/>
              </a:rPr>
              <a:t>(«Clinical </a:t>
            </a:r>
            <a:r>
              <a:rPr dirty="0" sz="1850" spc="5">
                <a:latin typeface="Trebuchet MS"/>
                <a:cs typeface="Trebuchet MS"/>
              </a:rPr>
              <a:t>Ethics</a:t>
            </a:r>
            <a:r>
              <a:rPr dirty="0" sz="1850" spc="-400">
                <a:latin typeface="Trebuchet MS"/>
                <a:cs typeface="Trebuchet MS"/>
              </a:rPr>
              <a:t> </a:t>
            </a:r>
            <a:r>
              <a:rPr dirty="0" sz="1850" spc="5">
                <a:latin typeface="Trebuchet MS"/>
                <a:cs typeface="Trebuchet MS"/>
              </a:rPr>
              <a:t>Support</a:t>
            </a:r>
            <a:endParaRPr sz="1850">
              <a:latin typeface="Trebuchet MS"/>
              <a:cs typeface="Trebuchet MS"/>
            </a:endParaRPr>
          </a:p>
          <a:p>
            <a:pPr marL="12700" marR="200660">
              <a:lnSpc>
                <a:spcPct val="101499"/>
              </a:lnSpc>
              <a:spcBef>
                <a:spcPts val="5"/>
              </a:spcBef>
            </a:pPr>
            <a:r>
              <a:rPr dirty="0" sz="1850" spc="-30">
                <a:latin typeface="Trebuchet MS"/>
                <a:cs typeface="Trebuchet MS"/>
              </a:rPr>
              <a:t>Services»,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50">
                <a:latin typeface="Trebuchet MS"/>
                <a:cs typeface="Trebuchet MS"/>
              </a:rPr>
              <a:t>CESS),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>
                <a:latin typeface="Trebuchet MS"/>
                <a:cs typeface="Trebuchet MS"/>
              </a:rPr>
              <a:t>og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-30">
                <a:latin typeface="Trebuchet MS"/>
                <a:cs typeface="Trebuchet MS"/>
              </a:rPr>
              <a:t>innvirkningen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>
                <a:latin typeface="Trebuchet MS"/>
                <a:cs typeface="Trebuchet MS"/>
              </a:rPr>
              <a:t>deres</a:t>
            </a:r>
            <a:r>
              <a:rPr dirty="0" sz="1850" spc="-145">
                <a:latin typeface="Trebuchet MS"/>
                <a:cs typeface="Trebuchet MS"/>
              </a:rPr>
              <a:t> </a:t>
            </a:r>
            <a:r>
              <a:rPr dirty="0" sz="1850" spc="-590">
                <a:latin typeface="Trebuchet MS"/>
                <a:cs typeface="Trebuchet MS"/>
              </a:rPr>
              <a:t>på </a:t>
            </a:r>
            <a:r>
              <a:rPr dirty="0" sz="1850" spc="-550">
                <a:latin typeface="Trebuchet MS"/>
                <a:cs typeface="Trebuchet MS"/>
              </a:rPr>
              <a:t> </a:t>
            </a:r>
            <a:r>
              <a:rPr dirty="0" sz="1850" spc="-25">
                <a:latin typeface="Trebuchet MS"/>
                <a:cs typeface="Trebuchet MS"/>
              </a:rPr>
              <a:t>klinisk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20">
                <a:latin typeface="Trebuchet MS"/>
                <a:cs typeface="Trebuchet MS"/>
              </a:rPr>
              <a:t>beslutningstaking.</a:t>
            </a:r>
            <a:endParaRPr sz="185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72968" y="2770297"/>
            <a:ext cx="4592955" cy="11154410"/>
          </a:xfrm>
          <a:prstGeom prst="rect">
            <a:avLst/>
          </a:prstGeom>
        </p:spPr>
        <p:txBody>
          <a:bodyPr wrap="square" lIns="0" tIns="1022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dirty="0" sz="2050" spc="50" b="1">
                <a:latin typeface="Calibri"/>
                <a:cs typeface="Calibri"/>
              </a:rPr>
              <a:t>Metode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1600"/>
              </a:lnSpc>
              <a:spcBef>
                <a:spcPts val="590"/>
              </a:spcBef>
            </a:pPr>
            <a:r>
              <a:rPr dirty="0" sz="1850" spc="-45">
                <a:latin typeface="Trebuchet MS"/>
                <a:cs typeface="Trebuchet MS"/>
              </a:rPr>
              <a:t>Vi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25">
                <a:latin typeface="Trebuchet MS"/>
                <a:cs typeface="Trebuchet MS"/>
              </a:rPr>
              <a:t>har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40">
                <a:latin typeface="Trebuchet MS"/>
                <a:cs typeface="Trebuchet MS"/>
              </a:rPr>
              <a:t>gjennomført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-80">
                <a:latin typeface="Trebuchet MS"/>
                <a:cs typeface="Trebuchet MS"/>
              </a:rPr>
              <a:t>et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50">
                <a:latin typeface="Trebuchet MS"/>
                <a:cs typeface="Trebuchet MS"/>
              </a:rPr>
              <a:t>strukturert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-50">
                <a:latin typeface="Trebuchet MS"/>
                <a:cs typeface="Trebuchet MS"/>
              </a:rPr>
              <a:t>litteratursøk  </a:t>
            </a:r>
            <a:r>
              <a:rPr dirty="0" sz="1850">
                <a:latin typeface="Trebuchet MS"/>
                <a:cs typeface="Trebuchet MS"/>
              </a:rPr>
              <a:t> </a:t>
            </a:r>
            <a:r>
              <a:rPr dirty="0" sz="1850" spc="-85">
                <a:latin typeface="Trebuchet MS"/>
                <a:cs typeface="Trebuchet MS"/>
              </a:rPr>
              <a:t>i </a:t>
            </a:r>
            <a:r>
              <a:rPr dirty="0" sz="1850" spc="30">
                <a:latin typeface="Trebuchet MS"/>
                <a:cs typeface="Trebuchet MS"/>
              </a:rPr>
              <a:t>PubMed </a:t>
            </a:r>
            <a:r>
              <a:rPr dirty="0" sz="1850" spc="20">
                <a:latin typeface="Trebuchet MS"/>
                <a:cs typeface="Trebuchet MS"/>
              </a:rPr>
              <a:t>med </a:t>
            </a:r>
            <a:r>
              <a:rPr dirty="0" sz="1850" spc="-15">
                <a:latin typeface="Trebuchet MS"/>
                <a:cs typeface="Trebuchet MS"/>
              </a:rPr>
              <a:t>bruk </a:t>
            </a:r>
            <a:r>
              <a:rPr dirty="0" sz="1850" spc="-30">
                <a:latin typeface="Trebuchet MS"/>
                <a:cs typeface="Trebuchet MS"/>
              </a:rPr>
              <a:t>av </a:t>
            </a:r>
            <a:r>
              <a:rPr dirty="0" sz="1850" spc="5">
                <a:latin typeface="Trebuchet MS"/>
                <a:cs typeface="Trebuchet MS"/>
              </a:rPr>
              <a:t>MeSH-termer </a:t>
            </a:r>
            <a:r>
              <a:rPr dirty="0" sz="1850" spc="15">
                <a:latin typeface="Trebuchet MS"/>
                <a:cs typeface="Trebuchet MS"/>
              </a:rPr>
              <a:t>og  </a:t>
            </a:r>
            <a:r>
              <a:rPr dirty="0" sz="1850" spc="-65">
                <a:latin typeface="Trebuchet MS"/>
                <a:cs typeface="Trebuchet MS"/>
              </a:rPr>
              <a:t>fritekst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20">
                <a:latin typeface="Trebuchet MS"/>
                <a:cs typeface="Trebuchet MS"/>
              </a:rPr>
              <a:t>med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>
                <a:latin typeface="Trebuchet MS"/>
                <a:cs typeface="Trebuchet MS"/>
              </a:rPr>
              <a:t>søkeord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80">
                <a:latin typeface="Trebuchet MS"/>
                <a:cs typeface="Trebuchet MS"/>
              </a:rPr>
              <a:t>som</a:t>
            </a:r>
            <a:r>
              <a:rPr dirty="0" sz="1850" spc="-155">
                <a:latin typeface="Trebuchet MS"/>
                <a:cs typeface="Trebuchet MS"/>
              </a:rPr>
              <a:t> </a:t>
            </a:r>
            <a:r>
              <a:rPr dirty="0" sz="1850" spc="-5">
                <a:latin typeface="Trebuchet MS"/>
                <a:cs typeface="Trebuchet MS"/>
              </a:rPr>
              <a:t>omhandler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40">
                <a:latin typeface="Trebuchet MS"/>
                <a:cs typeface="Trebuchet MS"/>
              </a:rPr>
              <a:t>«klinisk  </a:t>
            </a:r>
            <a:r>
              <a:rPr dirty="0" sz="1850" spc="-70">
                <a:latin typeface="Trebuchet MS"/>
                <a:cs typeface="Trebuchet MS"/>
              </a:rPr>
              <a:t>etikk-komite», </a:t>
            </a:r>
            <a:r>
              <a:rPr dirty="0" sz="1850" spc="-30">
                <a:latin typeface="Trebuchet MS"/>
                <a:cs typeface="Trebuchet MS"/>
              </a:rPr>
              <a:t>«beslutningstaking»</a:t>
            </a:r>
            <a:r>
              <a:rPr dirty="0" sz="1850" spc="-295">
                <a:latin typeface="Trebuchet MS"/>
                <a:cs typeface="Trebuchet MS"/>
              </a:rPr>
              <a:t> </a:t>
            </a:r>
            <a:r>
              <a:rPr dirty="0" sz="1850">
                <a:latin typeface="Trebuchet MS"/>
                <a:cs typeface="Trebuchet MS"/>
              </a:rPr>
              <a:t>og</a:t>
            </a:r>
            <a:endParaRPr sz="1850">
              <a:latin typeface="Trebuchet MS"/>
              <a:cs typeface="Trebuchet MS"/>
            </a:endParaRPr>
          </a:p>
          <a:p>
            <a:pPr marL="12700" marR="52069">
              <a:lnSpc>
                <a:spcPct val="101600"/>
              </a:lnSpc>
            </a:pPr>
            <a:r>
              <a:rPr dirty="0" sz="1850" spc="-35">
                <a:latin typeface="Trebuchet MS"/>
                <a:cs typeface="Trebuchet MS"/>
              </a:rPr>
              <a:t>«helsepersonell», </a:t>
            </a:r>
            <a:r>
              <a:rPr dirty="0" sz="1850" spc="-20">
                <a:latin typeface="Trebuchet MS"/>
                <a:cs typeface="Trebuchet MS"/>
              </a:rPr>
              <a:t>begrenset </a:t>
            </a:r>
            <a:r>
              <a:rPr dirty="0" sz="1850" spc="-95">
                <a:latin typeface="Trebuchet MS"/>
                <a:cs typeface="Trebuchet MS"/>
              </a:rPr>
              <a:t>til  publikasjonsår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85">
                <a:latin typeface="Trebuchet MS"/>
                <a:cs typeface="Trebuchet MS"/>
              </a:rPr>
              <a:t>etter</a:t>
            </a:r>
            <a:r>
              <a:rPr dirty="0" sz="1850" spc="-150">
                <a:latin typeface="Trebuchet MS"/>
                <a:cs typeface="Trebuchet MS"/>
              </a:rPr>
              <a:t> </a:t>
            </a:r>
            <a:r>
              <a:rPr dirty="0" sz="1850" spc="-5">
                <a:latin typeface="Trebuchet MS"/>
                <a:cs typeface="Trebuchet MS"/>
              </a:rPr>
              <a:t>2010.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40">
                <a:latin typeface="Trebuchet MS"/>
                <a:cs typeface="Trebuchet MS"/>
              </a:rPr>
              <a:t>Vi</a:t>
            </a:r>
            <a:r>
              <a:rPr dirty="0" sz="1850" spc="-160">
                <a:latin typeface="Trebuchet MS"/>
                <a:cs typeface="Trebuchet MS"/>
              </a:rPr>
              <a:t> </a:t>
            </a:r>
            <a:r>
              <a:rPr dirty="0" sz="1850" spc="-35">
                <a:latin typeface="Trebuchet MS"/>
                <a:cs typeface="Trebuchet MS"/>
              </a:rPr>
              <a:t>endte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20">
                <a:latin typeface="Trebuchet MS"/>
                <a:cs typeface="Trebuchet MS"/>
              </a:rPr>
              <a:t>opp</a:t>
            </a:r>
            <a:r>
              <a:rPr dirty="0" sz="1850" spc="-160">
                <a:latin typeface="Trebuchet MS"/>
                <a:cs typeface="Trebuchet MS"/>
              </a:rPr>
              <a:t> </a:t>
            </a:r>
            <a:r>
              <a:rPr dirty="0" sz="1850" spc="-130">
                <a:latin typeface="Trebuchet MS"/>
                <a:cs typeface="Trebuchet MS"/>
              </a:rPr>
              <a:t>med  </a:t>
            </a:r>
            <a:r>
              <a:rPr dirty="0" sz="1850" spc="-80">
                <a:latin typeface="Trebuchet MS"/>
                <a:cs typeface="Trebuchet MS"/>
              </a:rPr>
              <a:t>et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-25">
                <a:latin typeface="Trebuchet MS"/>
                <a:cs typeface="Trebuchet MS"/>
              </a:rPr>
              <a:t>endelig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-40">
                <a:latin typeface="Trebuchet MS"/>
                <a:cs typeface="Trebuchet MS"/>
              </a:rPr>
              <a:t>utvalg</a:t>
            </a:r>
            <a:r>
              <a:rPr dirty="0" sz="1850" spc="-155">
                <a:latin typeface="Trebuchet MS"/>
                <a:cs typeface="Trebuchet MS"/>
              </a:rPr>
              <a:t> </a:t>
            </a:r>
            <a:r>
              <a:rPr dirty="0" sz="1850" spc="-445">
                <a:latin typeface="Trebuchet MS"/>
                <a:cs typeface="Trebuchet MS"/>
              </a:rPr>
              <a:t>på</a:t>
            </a:r>
            <a:r>
              <a:rPr dirty="0" sz="1850" spc="-395">
                <a:latin typeface="Trebuchet MS"/>
                <a:cs typeface="Trebuchet MS"/>
              </a:rPr>
              <a:t> </a:t>
            </a:r>
            <a:r>
              <a:rPr dirty="0" sz="1850" spc="20">
                <a:latin typeface="Trebuchet MS"/>
                <a:cs typeface="Trebuchet MS"/>
              </a:rPr>
              <a:t>33</a:t>
            </a:r>
            <a:r>
              <a:rPr dirty="0" sz="1850" spc="-160">
                <a:latin typeface="Trebuchet MS"/>
                <a:cs typeface="Trebuchet MS"/>
              </a:rPr>
              <a:t> </a:t>
            </a:r>
            <a:r>
              <a:rPr dirty="0" sz="1850" spc="-65">
                <a:latin typeface="Trebuchet MS"/>
                <a:cs typeface="Trebuchet MS"/>
              </a:rPr>
              <a:t>artikler</a:t>
            </a:r>
            <a:r>
              <a:rPr dirty="0" sz="1850" spc="-160">
                <a:latin typeface="Trebuchet MS"/>
                <a:cs typeface="Trebuchet MS"/>
              </a:rPr>
              <a:t> </a:t>
            </a:r>
            <a:r>
              <a:rPr dirty="0" sz="1850" spc="-90">
                <a:latin typeface="Trebuchet MS"/>
                <a:cs typeface="Trebuchet MS"/>
              </a:rPr>
              <a:t>fra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20">
                <a:latin typeface="Trebuchet MS"/>
                <a:cs typeface="Trebuchet MS"/>
              </a:rPr>
              <a:t>16</a:t>
            </a:r>
            <a:endParaRPr sz="1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850" spc="-55">
                <a:latin typeface="Trebuchet MS"/>
                <a:cs typeface="Trebuchet MS"/>
              </a:rPr>
              <a:t>forskjellige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25">
                <a:latin typeface="Trebuchet MS"/>
                <a:cs typeface="Trebuchet MS"/>
              </a:rPr>
              <a:t>land.</a:t>
            </a:r>
            <a:endParaRPr sz="1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2050" spc="100" b="1">
                <a:latin typeface="Calibri"/>
                <a:cs typeface="Calibri"/>
              </a:rPr>
              <a:t>Resultat</a:t>
            </a:r>
            <a:endParaRPr sz="2050">
              <a:latin typeface="Calibri"/>
              <a:cs typeface="Calibri"/>
            </a:endParaRPr>
          </a:p>
          <a:p>
            <a:pPr marL="12700" marR="34925">
              <a:lnSpc>
                <a:spcPct val="101600"/>
              </a:lnSpc>
              <a:spcBef>
                <a:spcPts val="555"/>
              </a:spcBef>
            </a:pPr>
            <a:r>
              <a:rPr dirty="0" sz="1850" spc="-15">
                <a:latin typeface="Trebuchet MS"/>
                <a:cs typeface="Trebuchet MS"/>
              </a:rPr>
              <a:t>Resultatene </a:t>
            </a:r>
            <a:r>
              <a:rPr dirty="0" sz="1850" spc="-310">
                <a:latin typeface="Trebuchet MS"/>
                <a:cs typeface="Trebuchet MS"/>
              </a:rPr>
              <a:t>våre </a:t>
            </a:r>
            <a:r>
              <a:rPr dirty="0" sz="1850" spc="-35">
                <a:latin typeface="Trebuchet MS"/>
                <a:cs typeface="Trebuchet MS"/>
              </a:rPr>
              <a:t>viste </a:t>
            </a:r>
            <a:r>
              <a:rPr dirty="0" sz="1850" spc="-60">
                <a:latin typeface="Trebuchet MS"/>
                <a:cs typeface="Trebuchet MS"/>
              </a:rPr>
              <a:t>at </a:t>
            </a:r>
            <a:r>
              <a:rPr dirty="0" sz="1850" spc="-45">
                <a:latin typeface="Trebuchet MS"/>
                <a:cs typeface="Trebuchet MS"/>
              </a:rPr>
              <a:t>det </a:t>
            </a:r>
            <a:r>
              <a:rPr dirty="0" sz="1850" spc="-40">
                <a:latin typeface="Trebuchet MS"/>
                <a:cs typeface="Trebuchet MS"/>
              </a:rPr>
              <a:t>var </a:t>
            </a:r>
            <a:r>
              <a:rPr dirty="0" sz="1850" spc="-85">
                <a:latin typeface="Trebuchet MS"/>
                <a:cs typeface="Trebuchet MS"/>
              </a:rPr>
              <a:t>tre  </a:t>
            </a:r>
            <a:r>
              <a:rPr dirty="0" sz="1850" spc="-30">
                <a:latin typeface="Trebuchet MS"/>
                <a:cs typeface="Trebuchet MS"/>
              </a:rPr>
              <a:t>hovedformer </a:t>
            </a:r>
            <a:r>
              <a:rPr dirty="0" sz="1850" spc="-65">
                <a:latin typeface="Trebuchet MS"/>
                <a:cs typeface="Trebuchet MS"/>
              </a:rPr>
              <a:t>for </a:t>
            </a:r>
            <a:r>
              <a:rPr dirty="0" sz="1850" spc="145">
                <a:latin typeface="Trebuchet MS"/>
                <a:cs typeface="Trebuchet MS"/>
              </a:rPr>
              <a:t>CESS </a:t>
            </a:r>
            <a:r>
              <a:rPr dirty="0" sz="1850" spc="80">
                <a:latin typeface="Trebuchet MS"/>
                <a:cs typeface="Trebuchet MS"/>
              </a:rPr>
              <a:t>som </a:t>
            </a:r>
            <a:r>
              <a:rPr dirty="0" sz="1850" spc="-40">
                <a:latin typeface="Trebuchet MS"/>
                <a:cs typeface="Trebuchet MS"/>
              </a:rPr>
              <a:t>dominerte;  </a:t>
            </a:r>
            <a:r>
              <a:rPr dirty="0" sz="1850" spc="-30">
                <a:latin typeface="Trebuchet MS"/>
                <a:cs typeface="Trebuchet MS"/>
              </a:rPr>
              <a:t>kliniske </a:t>
            </a:r>
            <a:r>
              <a:rPr dirty="0" sz="1850" spc="-45">
                <a:latin typeface="Trebuchet MS"/>
                <a:cs typeface="Trebuchet MS"/>
              </a:rPr>
              <a:t>etikk-komiteer </a:t>
            </a:r>
            <a:r>
              <a:rPr dirty="0" sz="1850" spc="-60">
                <a:latin typeface="Trebuchet MS"/>
                <a:cs typeface="Trebuchet MS"/>
              </a:rPr>
              <a:t>(KEK), </a:t>
            </a:r>
            <a:r>
              <a:rPr dirty="0" sz="1850" spc="-55">
                <a:latin typeface="Trebuchet MS"/>
                <a:cs typeface="Trebuchet MS"/>
              </a:rPr>
              <a:t>etikk-  </a:t>
            </a:r>
            <a:r>
              <a:rPr dirty="0" sz="1850" spc="-10">
                <a:latin typeface="Trebuchet MS"/>
                <a:cs typeface="Trebuchet MS"/>
              </a:rPr>
              <a:t>konsultasjoner </a:t>
            </a:r>
            <a:r>
              <a:rPr dirty="0" sz="1850" spc="15">
                <a:latin typeface="Trebuchet MS"/>
                <a:cs typeface="Trebuchet MS"/>
              </a:rPr>
              <a:t>og </a:t>
            </a:r>
            <a:r>
              <a:rPr dirty="0" sz="1850" spc="-15">
                <a:latin typeface="Trebuchet MS"/>
                <a:cs typeface="Trebuchet MS"/>
              </a:rPr>
              <a:t>moral </a:t>
            </a:r>
            <a:r>
              <a:rPr dirty="0" sz="1850" spc="45">
                <a:latin typeface="Trebuchet MS"/>
                <a:cs typeface="Trebuchet MS"/>
              </a:rPr>
              <a:t>case </a:t>
            </a:r>
            <a:r>
              <a:rPr dirty="0" sz="1850" spc="-40">
                <a:latin typeface="Trebuchet MS"/>
                <a:cs typeface="Trebuchet MS"/>
              </a:rPr>
              <a:t>deliberation  </a:t>
            </a:r>
            <a:r>
              <a:rPr dirty="0" sz="1850" spc="15">
                <a:latin typeface="Trebuchet MS"/>
                <a:cs typeface="Trebuchet MS"/>
              </a:rPr>
              <a:t>(MCD). </a:t>
            </a:r>
            <a:r>
              <a:rPr dirty="0" sz="1850" spc="-35">
                <a:latin typeface="Trebuchet MS"/>
                <a:cs typeface="Trebuchet MS"/>
              </a:rPr>
              <a:t>Enkelte </a:t>
            </a:r>
            <a:r>
              <a:rPr dirty="0" sz="1850" spc="-10">
                <a:latin typeface="Trebuchet MS"/>
                <a:cs typeface="Trebuchet MS"/>
              </a:rPr>
              <a:t>land </a:t>
            </a:r>
            <a:r>
              <a:rPr dirty="0" sz="1850" spc="-45">
                <a:latin typeface="Trebuchet MS"/>
                <a:cs typeface="Trebuchet MS"/>
              </a:rPr>
              <a:t>praktiserer </a:t>
            </a:r>
            <a:r>
              <a:rPr dirty="0" sz="1850">
                <a:latin typeface="Trebuchet MS"/>
                <a:cs typeface="Trebuchet MS"/>
              </a:rPr>
              <a:t>kun </a:t>
            </a:r>
            <a:r>
              <a:rPr dirty="0" sz="1850" spc="-5">
                <a:latin typeface="Trebuchet MS"/>
                <a:cs typeface="Trebuchet MS"/>
              </a:rPr>
              <a:t>en </a:t>
            </a:r>
            <a:r>
              <a:rPr dirty="0" sz="1850" spc="-10">
                <a:latin typeface="Trebuchet MS"/>
                <a:cs typeface="Trebuchet MS"/>
              </a:rPr>
              <a:t>av  </a:t>
            </a:r>
            <a:r>
              <a:rPr dirty="0" sz="1850" spc="-30">
                <a:latin typeface="Trebuchet MS"/>
                <a:cs typeface="Trebuchet MS"/>
              </a:rPr>
              <a:t>modellene, </a:t>
            </a:r>
            <a:r>
              <a:rPr dirty="0" sz="1850" spc="55">
                <a:latin typeface="Trebuchet MS"/>
                <a:cs typeface="Trebuchet MS"/>
              </a:rPr>
              <a:t>mens </a:t>
            </a:r>
            <a:r>
              <a:rPr dirty="0" sz="1850" spc="-25">
                <a:latin typeface="Trebuchet MS"/>
                <a:cs typeface="Trebuchet MS"/>
              </a:rPr>
              <a:t>andre </a:t>
            </a:r>
            <a:r>
              <a:rPr dirty="0" sz="1850" spc="-65">
                <a:latin typeface="Trebuchet MS"/>
                <a:cs typeface="Trebuchet MS"/>
              </a:rPr>
              <a:t>tar </a:t>
            </a:r>
            <a:r>
              <a:rPr dirty="0" sz="1850" spc="-85">
                <a:latin typeface="Trebuchet MS"/>
                <a:cs typeface="Trebuchet MS"/>
              </a:rPr>
              <a:t>i </a:t>
            </a:r>
            <a:r>
              <a:rPr dirty="0" sz="1850" spc="-45">
                <a:latin typeface="Trebuchet MS"/>
                <a:cs typeface="Trebuchet MS"/>
              </a:rPr>
              <a:t>brukt </a:t>
            </a:r>
            <a:r>
              <a:rPr dirty="0" sz="1850" spc="-70">
                <a:latin typeface="Trebuchet MS"/>
                <a:cs typeface="Trebuchet MS"/>
              </a:rPr>
              <a:t>flere </a:t>
            </a:r>
            <a:r>
              <a:rPr dirty="0" sz="1850" spc="-10">
                <a:latin typeface="Trebuchet MS"/>
                <a:cs typeface="Trebuchet MS"/>
              </a:rPr>
              <a:t>av  modellene </a:t>
            </a:r>
            <a:r>
              <a:rPr dirty="0" sz="1850" spc="-85">
                <a:latin typeface="Trebuchet MS"/>
                <a:cs typeface="Trebuchet MS"/>
              </a:rPr>
              <a:t>i </a:t>
            </a:r>
            <a:r>
              <a:rPr dirty="0" sz="1850" spc="-40">
                <a:latin typeface="Trebuchet MS"/>
                <a:cs typeface="Trebuchet MS"/>
              </a:rPr>
              <a:t>ulik </a:t>
            </a:r>
            <a:r>
              <a:rPr dirty="0" sz="1850" spc="-55">
                <a:latin typeface="Trebuchet MS"/>
                <a:cs typeface="Trebuchet MS"/>
              </a:rPr>
              <a:t>grad. </a:t>
            </a:r>
            <a:r>
              <a:rPr dirty="0" sz="1850" spc="-30">
                <a:latin typeface="Trebuchet MS"/>
                <a:cs typeface="Trebuchet MS"/>
              </a:rPr>
              <a:t>I </a:t>
            </a:r>
            <a:r>
              <a:rPr dirty="0" sz="1850" spc="-65">
                <a:latin typeface="Trebuchet MS"/>
                <a:cs typeface="Trebuchet MS"/>
              </a:rPr>
              <a:t>flere </a:t>
            </a:r>
            <a:r>
              <a:rPr dirty="0" sz="1850" spc="-30">
                <a:latin typeface="Trebuchet MS"/>
                <a:cs typeface="Trebuchet MS"/>
              </a:rPr>
              <a:t>av </a:t>
            </a:r>
            <a:r>
              <a:rPr dirty="0" sz="1850" spc="-5">
                <a:latin typeface="Trebuchet MS"/>
                <a:cs typeface="Trebuchet MS"/>
              </a:rPr>
              <a:t>landene </a:t>
            </a:r>
            <a:r>
              <a:rPr dirty="0" sz="1850" spc="-60">
                <a:latin typeface="Trebuchet MS"/>
                <a:cs typeface="Trebuchet MS"/>
              </a:rPr>
              <a:t>er  </a:t>
            </a:r>
            <a:r>
              <a:rPr dirty="0" sz="1850" spc="145">
                <a:latin typeface="Trebuchet MS"/>
                <a:cs typeface="Trebuchet MS"/>
              </a:rPr>
              <a:t>CESS </a:t>
            </a:r>
            <a:r>
              <a:rPr dirty="0" sz="1850" spc="-60">
                <a:latin typeface="Trebuchet MS"/>
                <a:cs typeface="Trebuchet MS"/>
              </a:rPr>
              <a:t>fortsatt </a:t>
            </a:r>
            <a:r>
              <a:rPr dirty="0" sz="1850" spc="-85">
                <a:latin typeface="Trebuchet MS"/>
                <a:cs typeface="Trebuchet MS"/>
              </a:rPr>
              <a:t>i </a:t>
            </a:r>
            <a:r>
              <a:rPr dirty="0" sz="1850" spc="-30">
                <a:latin typeface="Trebuchet MS"/>
                <a:cs typeface="Trebuchet MS"/>
              </a:rPr>
              <a:t>utviklingsfasen. </a:t>
            </a:r>
            <a:r>
              <a:rPr dirty="0" sz="1850" spc="60">
                <a:latin typeface="Trebuchet MS"/>
                <a:cs typeface="Trebuchet MS"/>
              </a:rPr>
              <a:t>Med </a:t>
            </a:r>
            <a:r>
              <a:rPr dirty="0" sz="1850" spc="20">
                <a:latin typeface="Trebuchet MS"/>
                <a:cs typeface="Trebuchet MS"/>
              </a:rPr>
              <a:t>hensyn  </a:t>
            </a:r>
            <a:r>
              <a:rPr dirty="0" sz="1850" spc="-95">
                <a:latin typeface="Trebuchet MS"/>
                <a:cs typeface="Trebuchet MS"/>
              </a:rPr>
              <a:t>til </a:t>
            </a:r>
            <a:r>
              <a:rPr dirty="0" sz="1850" spc="-35">
                <a:latin typeface="Trebuchet MS"/>
                <a:cs typeface="Trebuchet MS"/>
              </a:rPr>
              <a:t>innvirkning </a:t>
            </a:r>
            <a:r>
              <a:rPr dirty="0" sz="1850" spc="-440">
                <a:latin typeface="Trebuchet MS"/>
                <a:cs typeface="Trebuchet MS"/>
              </a:rPr>
              <a:t>på </a:t>
            </a:r>
            <a:r>
              <a:rPr dirty="0" sz="1850" spc="-25">
                <a:latin typeface="Trebuchet MS"/>
                <a:cs typeface="Trebuchet MS"/>
              </a:rPr>
              <a:t>klinisk </a:t>
            </a:r>
            <a:r>
              <a:rPr dirty="0" sz="1850" spc="-15">
                <a:latin typeface="Trebuchet MS"/>
                <a:cs typeface="Trebuchet MS"/>
              </a:rPr>
              <a:t>beslutningstaking  </a:t>
            </a:r>
            <a:r>
              <a:rPr dirty="0" sz="1850" spc="-60">
                <a:latin typeface="Trebuchet MS"/>
                <a:cs typeface="Trebuchet MS"/>
              </a:rPr>
              <a:t>fant </a:t>
            </a:r>
            <a:r>
              <a:rPr dirty="0" sz="1850" spc="-75">
                <a:latin typeface="Trebuchet MS"/>
                <a:cs typeface="Trebuchet MS"/>
              </a:rPr>
              <a:t>vi </a:t>
            </a:r>
            <a:r>
              <a:rPr dirty="0" sz="1850" spc="-60">
                <a:latin typeface="Trebuchet MS"/>
                <a:cs typeface="Trebuchet MS"/>
              </a:rPr>
              <a:t>at </a:t>
            </a:r>
            <a:r>
              <a:rPr dirty="0" sz="1850" spc="145">
                <a:latin typeface="Trebuchet MS"/>
                <a:cs typeface="Trebuchet MS"/>
              </a:rPr>
              <a:t>CESS </a:t>
            </a:r>
            <a:r>
              <a:rPr dirty="0" sz="1850" spc="-15">
                <a:latin typeface="Trebuchet MS"/>
                <a:cs typeface="Trebuchet MS"/>
              </a:rPr>
              <a:t>hovedsakelig har </a:t>
            </a:r>
            <a:r>
              <a:rPr dirty="0" sz="1850" spc="-5">
                <a:latin typeface="Trebuchet MS"/>
                <a:cs typeface="Trebuchet MS"/>
              </a:rPr>
              <a:t>en  </a:t>
            </a:r>
            <a:r>
              <a:rPr dirty="0" sz="1850" spc="-150">
                <a:latin typeface="Trebuchet MS"/>
                <a:cs typeface="Trebuchet MS"/>
              </a:rPr>
              <a:t>rådgivende </a:t>
            </a:r>
            <a:r>
              <a:rPr dirty="0" sz="1850" spc="-35">
                <a:latin typeface="Trebuchet MS"/>
                <a:cs typeface="Trebuchet MS"/>
              </a:rPr>
              <a:t>funksjon, </a:t>
            </a:r>
            <a:r>
              <a:rPr dirty="0" sz="1850" spc="25">
                <a:latin typeface="Trebuchet MS"/>
                <a:cs typeface="Trebuchet MS"/>
              </a:rPr>
              <a:t>men </a:t>
            </a:r>
            <a:r>
              <a:rPr dirty="0" sz="1850" spc="-60">
                <a:latin typeface="Trebuchet MS"/>
                <a:cs typeface="Trebuchet MS"/>
              </a:rPr>
              <a:t>er </a:t>
            </a:r>
            <a:r>
              <a:rPr dirty="0" sz="1850" spc="-240">
                <a:latin typeface="Trebuchet MS"/>
                <a:cs typeface="Trebuchet MS"/>
              </a:rPr>
              <a:t>også </a:t>
            </a:r>
            <a:r>
              <a:rPr dirty="0" sz="1850" spc="-75">
                <a:latin typeface="Trebuchet MS"/>
                <a:cs typeface="Trebuchet MS"/>
              </a:rPr>
              <a:t>viktig </a:t>
            </a:r>
            <a:r>
              <a:rPr dirty="0" sz="1850" spc="-65">
                <a:latin typeface="Trebuchet MS"/>
                <a:cs typeface="Trebuchet MS"/>
              </a:rPr>
              <a:t>for  </a:t>
            </a:r>
            <a:r>
              <a:rPr dirty="0" sz="1850" spc="-50">
                <a:latin typeface="Trebuchet MS"/>
                <a:cs typeface="Trebuchet MS"/>
              </a:rPr>
              <a:t>fasilitering </a:t>
            </a:r>
            <a:r>
              <a:rPr dirty="0" sz="1850" spc="-30">
                <a:latin typeface="Trebuchet MS"/>
                <a:cs typeface="Trebuchet MS"/>
              </a:rPr>
              <a:t>av </a:t>
            </a:r>
            <a:r>
              <a:rPr dirty="0" sz="1850">
                <a:latin typeface="Trebuchet MS"/>
                <a:cs typeface="Trebuchet MS"/>
              </a:rPr>
              <a:t>beslutningstakingsprosessen.  Det </a:t>
            </a:r>
            <a:r>
              <a:rPr dirty="0" sz="1850" spc="-60">
                <a:latin typeface="Trebuchet MS"/>
                <a:cs typeface="Trebuchet MS"/>
              </a:rPr>
              <a:t>er </a:t>
            </a:r>
            <a:r>
              <a:rPr dirty="0" sz="1850" spc="-15">
                <a:latin typeface="Trebuchet MS"/>
                <a:cs typeface="Trebuchet MS"/>
              </a:rPr>
              <a:t>stor </a:t>
            </a:r>
            <a:r>
              <a:rPr dirty="0" sz="1850" spc="-30">
                <a:latin typeface="Trebuchet MS"/>
                <a:cs typeface="Trebuchet MS"/>
              </a:rPr>
              <a:t>variasjon </a:t>
            </a:r>
            <a:r>
              <a:rPr dirty="0" sz="1850" spc="-85">
                <a:latin typeface="Trebuchet MS"/>
                <a:cs typeface="Trebuchet MS"/>
              </a:rPr>
              <a:t>i </a:t>
            </a:r>
            <a:r>
              <a:rPr dirty="0" sz="1850" spc="5">
                <a:latin typeface="Trebuchet MS"/>
                <a:cs typeface="Trebuchet MS"/>
              </a:rPr>
              <a:t>sammentningen </a:t>
            </a:r>
            <a:r>
              <a:rPr dirty="0" sz="1850">
                <a:latin typeface="Trebuchet MS"/>
                <a:cs typeface="Trebuchet MS"/>
              </a:rPr>
              <a:t>og  </a:t>
            </a:r>
            <a:r>
              <a:rPr dirty="0" sz="1850" spc="-35">
                <a:latin typeface="Trebuchet MS"/>
                <a:cs typeface="Trebuchet MS"/>
              </a:rPr>
              <a:t>struktur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-25">
                <a:latin typeface="Trebuchet MS"/>
                <a:cs typeface="Trebuchet MS"/>
              </a:rPr>
              <a:t>av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>
                <a:latin typeface="Trebuchet MS"/>
                <a:cs typeface="Trebuchet MS"/>
              </a:rPr>
              <a:t>de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-55">
                <a:latin typeface="Trebuchet MS"/>
                <a:cs typeface="Trebuchet MS"/>
              </a:rPr>
              <a:t>forskjellige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-10">
                <a:latin typeface="Trebuchet MS"/>
                <a:cs typeface="Trebuchet MS"/>
              </a:rPr>
              <a:t>modellene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-5">
                <a:latin typeface="Trebuchet MS"/>
                <a:cs typeface="Trebuchet MS"/>
              </a:rPr>
              <a:t>mellom  </a:t>
            </a:r>
            <a:r>
              <a:rPr dirty="0" sz="1850" spc="-30">
                <a:latin typeface="Trebuchet MS"/>
                <a:cs typeface="Trebuchet MS"/>
              </a:rPr>
              <a:t>landene.</a:t>
            </a:r>
            <a:endParaRPr sz="1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30"/>
              </a:spcBef>
            </a:pPr>
            <a:r>
              <a:rPr dirty="0" sz="2050" spc="120" b="1">
                <a:solidFill>
                  <a:srgbClr val="252525"/>
                </a:solidFill>
                <a:latin typeface="Calibri"/>
                <a:cs typeface="Calibri"/>
              </a:rPr>
              <a:t>Diskusjon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dirty="0" sz="1850" spc="90" b="1">
                <a:solidFill>
                  <a:srgbClr val="252525"/>
                </a:solidFill>
                <a:latin typeface="Calibri"/>
                <a:cs typeface="Calibri"/>
              </a:rPr>
              <a:t>Beslutningstaking</a:t>
            </a:r>
            <a:endParaRPr sz="1850">
              <a:latin typeface="Calibri"/>
              <a:cs typeface="Calibri"/>
            </a:endParaRPr>
          </a:p>
          <a:p>
            <a:pPr marL="12700" marR="456565">
              <a:lnSpc>
                <a:spcPct val="101600"/>
              </a:lnSpc>
              <a:spcBef>
                <a:spcPts val="455"/>
              </a:spcBef>
            </a:pPr>
            <a:r>
              <a:rPr dirty="0" sz="1850" spc="-10">
                <a:solidFill>
                  <a:srgbClr val="252525"/>
                </a:solidFill>
                <a:latin typeface="Trebuchet MS"/>
                <a:cs typeface="Trebuchet MS"/>
              </a:rPr>
              <a:t>Samtlige</a:t>
            </a:r>
            <a:r>
              <a:rPr dirty="0" sz="1850" spc="-17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70">
                <a:solidFill>
                  <a:srgbClr val="252525"/>
                </a:solidFill>
                <a:latin typeface="Trebuchet MS"/>
                <a:cs typeface="Trebuchet MS"/>
              </a:rPr>
              <a:t>artikler</a:t>
            </a:r>
            <a:r>
              <a:rPr dirty="0" sz="1850" spc="-16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45">
                <a:solidFill>
                  <a:srgbClr val="252525"/>
                </a:solidFill>
                <a:latin typeface="Trebuchet MS"/>
                <a:cs typeface="Trebuchet MS"/>
              </a:rPr>
              <a:t>legger</a:t>
            </a:r>
            <a:r>
              <a:rPr dirty="0" sz="1850" spc="-16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70">
                <a:solidFill>
                  <a:srgbClr val="252525"/>
                </a:solidFill>
                <a:latin typeface="Trebuchet MS"/>
                <a:cs typeface="Trebuchet MS"/>
              </a:rPr>
              <a:t>vekt</a:t>
            </a:r>
            <a:r>
              <a:rPr dirty="0" sz="1850" spc="-17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445">
                <a:solidFill>
                  <a:srgbClr val="252525"/>
                </a:solidFill>
                <a:latin typeface="Trebuchet MS"/>
                <a:cs typeface="Trebuchet MS"/>
              </a:rPr>
              <a:t>på</a:t>
            </a:r>
            <a:r>
              <a:rPr dirty="0" sz="1850" spc="-40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60">
                <a:solidFill>
                  <a:srgbClr val="252525"/>
                </a:solidFill>
                <a:latin typeface="Trebuchet MS"/>
                <a:cs typeface="Trebuchet MS"/>
              </a:rPr>
              <a:t>at</a:t>
            </a:r>
            <a:r>
              <a:rPr dirty="0" sz="1850" spc="-18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30">
                <a:solidFill>
                  <a:srgbClr val="252525"/>
                </a:solidFill>
                <a:latin typeface="Trebuchet MS"/>
                <a:cs typeface="Trebuchet MS"/>
              </a:rPr>
              <a:t>klinisk  </a:t>
            </a:r>
            <a:r>
              <a:rPr dirty="0" sz="1850" spc="-50">
                <a:solidFill>
                  <a:srgbClr val="252525"/>
                </a:solidFill>
                <a:latin typeface="Trebuchet MS"/>
                <a:cs typeface="Trebuchet MS"/>
              </a:rPr>
              <a:t>etikk-støtte </a:t>
            </a:r>
            <a:r>
              <a:rPr dirty="0" sz="1850" spc="-15">
                <a:solidFill>
                  <a:srgbClr val="252525"/>
                </a:solidFill>
                <a:latin typeface="Trebuchet MS"/>
                <a:cs typeface="Trebuchet MS"/>
              </a:rPr>
              <a:t>hovedsakelig </a:t>
            </a:r>
            <a:r>
              <a:rPr dirty="0" sz="1850" spc="-25">
                <a:solidFill>
                  <a:srgbClr val="252525"/>
                </a:solidFill>
                <a:latin typeface="Trebuchet MS"/>
                <a:cs typeface="Trebuchet MS"/>
              </a:rPr>
              <a:t>har</a:t>
            </a:r>
            <a:r>
              <a:rPr dirty="0" sz="1850" spc="-434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195">
                <a:solidFill>
                  <a:srgbClr val="252525"/>
                </a:solidFill>
                <a:latin typeface="Trebuchet MS"/>
                <a:cs typeface="Trebuchet MS"/>
              </a:rPr>
              <a:t>rådgivende</a:t>
            </a:r>
            <a:endParaRPr sz="1850">
              <a:latin typeface="Trebuchet MS"/>
              <a:cs typeface="Trebuchet MS"/>
            </a:endParaRPr>
          </a:p>
          <a:p>
            <a:pPr marL="12700" marR="173990">
              <a:lnSpc>
                <a:spcPct val="101600"/>
              </a:lnSpc>
            </a:pPr>
            <a:r>
              <a:rPr dirty="0" sz="1850" spc="-35">
                <a:solidFill>
                  <a:srgbClr val="252525"/>
                </a:solidFill>
                <a:latin typeface="Trebuchet MS"/>
                <a:cs typeface="Trebuchet MS"/>
              </a:rPr>
              <a:t>funksjon.</a:t>
            </a:r>
            <a:r>
              <a:rPr dirty="0" sz="1850" spc="-18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50">
                <a:solidFill>
                  <a:srgbClr val="252525"/>
                </a:solidFill>
                <a:latin typeface="Trebuchet MS"/>
                <a:cs typeface="Trebuchet MS"/>
              </a:rPr>
              <a:t>Likevel</a:t>
            </a:r>
            <a:r>
              <a:rPr dirty="0" sz="1850" spc="-17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70">
                <a:solidFill>
                  <a:srgbClr val="252525"/>
                </a:solidFill>
                <a:latin typeface="Trebuchet MS"/>
                <a:cs typeface="Trebuchet MS"/>
              </a:rPr>
              <a:t>vil</a:t>
            </a:r>
            <a:r>
              <a:rPr dirty="0" sz="1850" spc="-20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55">
                <a:solidFill>
                  <a:srgbClr val="252525"/>
                </a:solidFill>
                <a:latin typeface="Trebuchet MS"/>
                <a:cs typeface="Trebuchet MS"/>
              </a:rPr>
              <a:t>tjenestene,</a:t>
            </a:r>
            <a:r>
              <a:rPr dirty="0" sz="1850" spc="-18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30">
                <a:solidFill>
                  <a:srgbClr val="252525"/>
                </a:solidFill>
                <a:latin typeface="Trebuchet MS"/>
                <a:cs typeface="Trebuchet MS"/>
              </a:rPr>
              <a:t>ved</a:t>
            </a:r>
            <a:r>
              <a:rPr dirty="0" sz="1850" spc="-17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675">
                <a:solidFill>
                  <a:srgbClr val="252525"/>
                </a:solidFill>
                <a:latin typeface="Trebuchet MS"/>
                <a:cs typeface="Trebuchet MS"/>
              </a:rPr>
              <a:t>å</a:t>
            </a:r>
            <a:r>
              <a:rPr dirty="0" sz="1850" spc="-18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70">
                <a:solidFill>
                  <a:srgbClr val="252525"/>
                </a:solidFill>
                <a:latin typeface="Trebuchet MS"/>
                <a:cs typeface="Trebuchet MS"/>
              </a:rPr>
              <a:t>virke  </a:t>
            </a:r>
            <a:r>
              <a:rPr dirty="0" sz="1850" spc="-40">
                <a:solidFill>
                  <a:srgbClr val="252525"/>
                </a:solidFill>
                <a:latin typeface="Trebuchet MS"/>
                <a:cs typeface="Trebuchet MS"/>
              </a:rPr>
              <a:t>fasiliterende</a:t>
            </a:r>
            <a:r>
              <a:rPr dirty="0" sz="1850" spc="-17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65">
                <a:solidFill>
                  <a:srgbClr val="252525"/>
                </a:solidFill>
                <a:latin typeface="Trebuchet MS"/>
                <a:cs typeface="Trebuchet MS"/>
              </a:rPr>
              <a:t>for</a:t>
            </a:r>
            <a:r>
              <a:rPr dirty="0" sz="1850" spc="-20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5">
                <a:solidFill>
                  <a:srgbClr val="252525"/>
                </a:solidFill>
                <a:latin typeface="Trebuchet MS"/>
                <a:cs typeface="Trebuchet MS"/>
              </a:rPr>
              <a:t>den</a:t>
            </a:r>
            <a:r>
              <a:rPr dirty="0" sz="1850" spc="-15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35">
                <a:solidFill>
                  <a:srgbClr val="252525"/>
                </a:solidFill>
                <a:latin typeface="Trebuchet MS"/>
                <a:cs typeface="Trebuchet MS"/>
              </a:rPr>
              <a:t>etiske</a:t>
            </a:r>
            <a:r>
              <a:rPr dirty="0" sz="1850" spc="-17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40">
                <a:solidFill>
                  <a:srgbClr val="252525"/>
                </a:solidFill>
                <a:latin typeface="Trebuchet MS"/>
                <a:cs typeface="Trebuchet MS"/>
              </a:rPr>
              <a:t>refleksjonen,</a:t>
            </a:r>
            <a:r>
              <a:rPr dirty="0" sz="1850" spc="-18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10">
                <a:solidFill>
                  <a:srgbClr val="252525"/>
                </a:solidFill>
                <a:latin typeface="Trebuchet MS"/>
                <a:cs typeface="Trebuchet MS"/>
              </a:rPr>
              <a:t>ha  </a:t>
            </a:r>
            <a:r>
              <a:rPr dirty="0" sz="1850" spc="-5">
                <a:solidFill>
                  <a:srgbClr val="252525"/>
                </a:solidFill>
                <a:latin typeface="Trebuchet MS"/>
                <a:cs typeface="Trebuchet MS"/>
              </a:rPr>
              <a:t>en </a:t>
            </a:r>
            <a:r>
              <a:rPr dirty="0" sz="1850" spc="-50">
                <a:solidFill>
                  <a:srgbClr val="252525"/>
                </a:solidFill>
                <a:latin typeface="Trebuchet MS"/>
                <a:cs typeface="Trebuchet MS"/>
              </a:rPr>
              <a:t>indirekte </a:t>
            </a:r>
            <a:r>
              <a:rPr dirty="0" sz="1850" spc="-40">
                <a:solidFill>
                  <a:srgbClr val="252525"/>
                </a:solidFill>
                <a:latin typeface="Trebuchet MS"/>
                <a:cs typeface="Trebuchet MS"/>
              </a:rPr>
              <a:t>innvirkning</a:t>
            </a:r>
            <a:r>
              <a:rPr dirty="0" sz="1850" spc="-40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455">
                <a:solidFill>
                  <a:srgbClr val="252525"/>
                </a:solidFill>
                <a:latin typeface="Trebuchet MS"/>
                <a:cs typeface="Trebuchet MS"/>
              </a:rPr>
              <a:t>på </a:t>
            </a:r>
            <a:r>
              <a:rPr dirty="0" sz="1850" spc="-20">
                <a:solidFill>
                  <a:srgbClr val="252525"/>
                </a:solidFill>
                <a:latin typeface="Trebuchet MS"/>
                <a:cs typeface="Trebuchet MS"/>
              </a:rPr>
              <a:t>klinisk</a:t>
            </a:r>
            <a:endParaRPr sz="1850">
              <a:latin typeface="Trebuchet MS"/>
              <a:cs typeface="Trebuchet MS"/>
            </a:endParaRPr>
          </a:p>
          <a:p>
            <a:pPr marL="12700" marR="444500">
              <a:lnSpc>
                <a:spcPts val="2260"/>
              </a:lnSpc>
              <a:spcBef>
                <a:spcPts val="80"/>
              </a:spcBef>
            </a:pPr>
            <a:r>
              <a:rPr dirty="0" sz="1850" spc="-20">
                <a:solidFill>
                  <a:srgbClr val="252525"/>
                </a:solidFill>
                <a:latin typeface="Trebuchet MS"/>
                <a:cs typeface="Trebuchet MS"/>
              </a:rPr>
              <a:t>beslutningstaking. </a:t>
            </a:r>
            <a:r>
              <a:rPr dirty="0" sz="1850" spc="-30">
                <a:solidFill>
                  <a:srgbClr val="252525"/>
                </a:solidFill>
                <a:latin typeface="Trebuchet MS"/>
                <a:cs typeface="Trebuchet MS"/>
              </a:rPr>
              <a:t>I </a:t>
            </a:r>
            <a:r>
              <a:rPr dirty="0" sz="1850" spc="-60">
                <a:solidFill>
                  <a:srgbClr val="252525"/>
                </a:solidFill>
                <a:latin typeface="Trebuchet MS"/>
                <a:cs typeface="Trebuchet MS"/>
              </a:rPr>
              <a:t>tillegg </a:t>
            </a:r>
            <a:r>
              <a:rPr dirty="0" sz="1850">
                <a:solidFill>
                  <a:srgbClr val="252525"/>
                </a:solidFill>
                <a:latin typeface="Trebuchet MS"/>
                <a:cs typeface="Trebuchet MS"/>
              </a:rPr>
              <a:t>kan </a:t>
            </a:r>
            <a:r>
              <a:rPr dirty="0" sz="1850" spc="-45">
                <a:solidFill>
                  <a:srgbClr val="252525"/>
                </a:solidFill>
                <a:latin typeface="Trebuchet MS"/>
                <a:cs typeface="Trebuchet MS"/>
              </a:rPr>
              <a:t>det </a:t>
            </a:r>
            <a:r>
              <a:rPr dirty="0" sz="1850" spc="-65">
                <a:solidFill>
                  <a:srgbClr val="252525"/>
                </a:solidFill>
                <a:latin typeface="Trebuchet MS"/>
                <a:cs typeface="Trebuchet MS"/>
              </a:rPr>
              <a:t>være  </a:t>
            </a:r>
            <a:r>
              <a:rPr dirty="0" sz="1850" spc="-15">
                <a:solidFill>
                  <a:srgbClr val="252525"/>
                </a:solidFill>
                <a:latin typeface="Trebuchet MS"/>
                <a:cs typeface="Trebuchet MS"/>
              </a:rPr>
              <a:t>vanskelig</a:t>
            </a:r>
            <a:r>
              <a:rPr dirty="0" sz="1850" spc="-204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675">
                <a:solidFill>
                  <a:srgbClr val="252525"/>
                </a:solidFill>
                <a:latin typeface="Trebuchet MS"/>
                <a:cs typeface="Trebuchet MS"/>
              </a:rPr>
              <a:t>å</a:t>
            </a:r>
            <a:r>
              <a:rPr dirty="0" sz="1850" spc="-15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465">
                <a:solidFill>
                  <a:srgbClr val="252525"/>
                </a:solidFill>
                <a:latin typeface="Trebuchet MS"/>
                <a:cs typeface="Trebuchet MS"/>
              </a:rPr>
              <a:t>gå</a:t>
            </a:r>
            <a:r>
              <a:rPr dirty="0" sz="1850" spc="-459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85">
                <a:solidFill>
                  <a:srgbClr val="252525"/>
                </a:solidFill>
                <a:latin typeface="Trebuchet MS"/>
                <a:cs typeface="Trebuchet MS"/>
              </a:rPr>
              <a:t>i</a:t>
            </a:r>
            <a:r>
              <a:rPr dirty="0" sz="1850" spc="-17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10">
                <a:solidFill>
                  <a:srgbClr val="252525"/>
                </a:solidFill>
                <a:latin typeface="Trebuchet MS"/>
                <a:cs typeface="Trebuchet MS"/>
              </a:rPr>
              <a:t>mot</a:t>
            </a:r>
            <a:r>
              <a:rPr dirty="0" sz="1850" spc="-18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375">
                <a:solidFill>
                  <a:srgbClr val="252525"/>
                </a:solidFill>
                <a:latin typeface="Trebuchet MS"/>
                <a:cs typeface="Trebuchet MS"/>
              </a:rPr>
              <a:t>råd</a:t>
            </a:r>
            <a:r>
              <a:rPr dirty="0" sz="1850" spc="-35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90">
                <a:solidFill>
                  <a:srgbClr val="252525"/>
                </a:solidFill>
                <a:latin typeface="Trebuchet MS"/>
                <a:cs typeface="Trebuchet MS"/>
              </a:rPr>
              <a:t>gitt</a:t>
            </a:r>
            <a:r>
              <a:rPr dirty="0" sz="1850" spc="-19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90">
                <a:solidFill>
                  <a:srgbClr val="252525"/>
                </a:solidFill>
                <a:latin typeface="Trebuchet MS"/>
                <a:cs typeface="Trebuchet MS"/>
              </a:rPr>
              <a:t>fra</a:t>
            </a:r>
            <a:r>
              <a:rPr dirty="0" sz="1850" spc="-18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5">
                <a:solidFill>
                  <a:srgbClr val="252525"/>
                </a:solidFill>
                <a:latin typeface="Trebuchet MS"/>
                <a:cs typeface="Trebuchet MS"/>
              </a:rPr>
              <a:t>en</a:t>
            </a:r>
            <a:r>
              <a:rPr dirty="0" sz="1850" spc="-15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250">
                <a:solidFill>
                  <a:srgbClr val="252525"/>
                </a:solidFill>
                <a:latin typeface="Trebuchet MS"/>
                <a:cs typeface="Trebuchet MS"/>
              </a:rPr>
              <a:t>gruppe</a:t>
            </a:r>
            <a:endParaRPr sz="1850">
              <a:latin typeface="Trebuchet MS"/>
              <a:cs typeface="Trebuchet MS"/>
            </a:endParaRPr>
          </a:p>
          <a:p>
            <a:pPr marL="12700">
              <a:lnSpc>
                <a:spcPts val="2170"/>
              </a:lnSpc>
            </a:pPr>
            <a:r>
              <a:rPr dirty="0" sz="1850" spc="-55">
                <a:solidFill>
                  <a:srgbClr val="252525"/>
                </a:solidFill>
                <a:latin typeface="Trebuchet MS"/>
                <a:cs typeface="Trebuchet MS"/>
              </a:rPr>
              <a:t>eksperter,</a:t>
            </a:r>
            <a:r>
              <a:rPr dirty="0" sz="1850" spc="-18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15">
                <a:solidFill>
                  <a:srgbClr val="252525"/>
                </a:solidFill>
                <a:latin typeface="Trebuchet MS"/>
                <a:cs typeface="Trebuchet MS"/>
              </a:rPr>
              <a:t>noe</a:t>
            </a:r>
            <a:r>
              <a:rPr dirty="0" sz="1850" spc="-17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80">
                <a:solidFill>
                  <a:srgbClr val="252525"/>
                </a:solidFill>
                <a:latin typeface="Trebuchet MS"/>
                <a:cs typeface="Trebuchet MS"/>
              </a:rPr>
              <a:t>som</a:t>
            </a:r>
            <a:r>
              <a:rPr dirty="0" sz="1850" spc="-18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>
                <a:solidFill>
                  <a:srgbClr val="252525"/>
                </a:solidFill>
                <a:latin typeface="Trebuchet MS"/>
                <a:cs typeface="Trebuchet MS"/>
              </a:rPr>
              <a:t>kan</a:t>
            </a:r>
            <a:r>
              <a:rPr dirty="0" sz="1850" spc="-18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170">
                <a:solidFill>
                  <a:srgbClr val="252525"/>
                </a:solidFill>
                <a:latin typeface="Trebuchet MS"/>
                <a:cs typeface="Trebuchet MS"/>
              </a:rPr>
              <a:t>forstås </a:t>
            </a:r>
            <a:r>
              <a:rPr dirty="0" sz="1850" spc="80">
                <a:solidFill>
                  <a:srgbClr val="252525"/>
                </a:solidFill>
                <a:latin typeface="Trebuchet MS"/>
                <a:cs typeface="Trebuchet MS"/>
              </a:rPr>
              <a:t>som</a:t>
            </a:r>
            <a:r>
              <a:rPr dirty="0" sz="1850" spc="-18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5">
                <a:solidFill>
                  <a:srgbClr val="252525"/>
                </a:solidFill>
                <a:latin typeface="Trebuchet MS"/>
                <a:cs typeface="Trebuchet MS"/>
              </a:rPr>
              <a:t>en</a:t>
            </a:r>
            <a:r>
              <a:rPr dirty="0" sz="1850" spc="-150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25">
                <a:solidFill>
                  <a:srgbClr val="252525"/>
                </a:solidFill>
                <a:latin typeface="Trebuchet MS"/>
                <a:cs typeface="Trebuchet MS"/>
              </a:rPr>
              <a:t>mer</a:t>
            </a:r>
            <a:endParaRPr sz="1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850" spc="-60">
                <a:solidFill>
                  <a:srgbClr val="252525"/>
                </a:solidFill>
                <a:latin typeface="Trebuchet MS"/>
                <a:cs typeface="Trebuchet MS"/>
              </a:rPr>
              <a:t>direkte </a:t>
            </a:r>
            <a:r>
              <a:rPr dirty="0" sz="1850" spc="-35">
                <a:solidFill>
                  <a:srgbClr val="252525"/>
                </a:solidFill>
                <a:latin typeface="Trebuchet MS"/>
                <a:cs typeface="Trebuchet MS"/>
              </a:rPr>
              <a:t>innvirkning</a:t>
            </a:r>
            <a:r>
              <a:rPr dirty="0" sz="1850" spc="-385">
                <a:solidFill>
                  <a:srgbClr val="252525"/>
                </a:solidFill>
                <a:latin typeface="Trebuchet MS"/>
                <a:cs typeface="Trebuchet MS"/>
              </a:rPr>
              <a:t> </a:t>
            </a:r>
            <a:r>
              <a:rPr dirty="0" sz="1850" spc="-445">
                <a:solidFill>
                  <a:srgbClr val="252525"/>
                </a:solidFill>
                <a:latin typeface="Trebuchet MS"/>
                <a:cs typeface="Trebuchet MS"/>
              </a:rPr>
              <a:t>på </a:t>
            </a:r>
            <a:r>
              <a:rPr dirty="0" sz="1850" spc="-20">
                <a:solidFill>
                  <a:srgbClr val="252525"/>
                </a:solidFill>
                <a:latin typeface="Trebuchet MS"/>
                <a:cs typeface="Trebuchet MS"/>
              </a:rPr>
              <a:t>beslutningstaking.</a:t>
            </a:r>
            <a:endParaRPr sz="18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85366" y="3136196"/>
            <a:ext cx="4617720" cy="8331834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dirty="0" sz="1850" spc="95" b="1">
                <a:latin typeface="Calibri"/>
                <a:cs typeface="Calibri"/>
              </a:rPr>
              <a:t>Pasientrepresentasjon</a:t>
            </a:r>
            <a:endParaRPr sz="1850">
              <a:latin typeface="Calibri"/>
              <a:cs typeface="Calibri"/>
            </a:endParaRPr>
          </a:p>
          <a:p>
            <a:pPr marL="12700" marR="5080">
              <a:lnSpc>
                <a:spcPct val="101600"/>
              </a:lnSpc>
              <a:spcBef>
                <a:spcPts val="565"/>
              </a:spcBef>
            </a:pPr>
            <a:r>
              <a:rPr dirty="0" sz="1850" spc="-10">
                <a:latin typeface="Trebuchet MS"/>
                <a:cs typeface="Trebuchet MS"/>
              </a:rPr>
              <a:t>Graden </a:t>
            </a:r>
            <a:r>
              <a:rPr dirty="0" sz="1850" spc="-25">
                <a:latin typeface="Trebuchet MS"/>
                <a:cs typeface="Trebuchet MS"/>
              </a:rPr>
              <a:t>av </a:t>
            </a:r>
            <a:r>
              <a:rPr dirty="0" sz="1850" spc="-15">
                <a:latin typeface="Trebuchet MS"/>
                <a:cs typeface="Trebuchet MS"/>
              </a:rPr>
              <a:t>pasientrepresentasjon </a:t>
            </a:r>
            <a:r>
              <a:rPr dirty="0" sz="1850" spc="-65">
                <a:latin typeface="Trebuchet MS"/>
                <a:cs typeface="Trebuchet MS"/>
              </a:rPr>
              <a:t>varierer  </a:t>
            </a:r>
            <a:r>
              <a:rPr dirty="0" sz="1850" spc="-20">
                <a:latin typeface="Trebuchet MS"/>
                <a:cs typeface="Trebuchet MS"/>
              </a:rPr>
              <a:t>mye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5">
                <a:latin typeface="Trebuchet MS"/>
                <a:cs typeface="Trebuchet MS"/>
              </a:rPr>
              <a:t>mellom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-30">
                <a:latin typeface="Trebuchet MS"/>
                <a:cs typeface="Trebuchet MS"/>
              </a:rPr>
              <a:t>landene.</a:t>
            </a:r>
            <a:r>
              <a:rPr dirty="0" sz="1850" spc="-190">
                <a:latin typeface="Trebuchet MS"/>
                <a:cs typeface="Trebuchet MS"/>
              </a:rPr>
              <a:t> </a:t>
            </a:r>
            <a:r>
              <a:rPr dirty="0" sz="1850">
                <a:latin typeface="Trebuchet MS"/>
                <a:cs typeface="Trebuchet MS"/>
              </a:rPr>
              <a:t>Det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50">
                <a:latin typeface="Trebuchet MS"/>
                <a:cs typeface="Trebuchet MS"/>
              </a:rPr>
              <a:t>blir</a:t>
            </a:r>
            <a:r>
              <a:rPr dirty="0" sz="1850" spc="-204">
                <a:latin typeface="Trebuchet MS"/>
                <a:cs typeface="Trebuchet MS"/>
              </a:rPr>
              <a:t> </a:t>
            </a:r>
            <a:r>
              <a:rPr dirty="0" sz="1850" spc="-60">
                <a:latin typeface="Trebuchet MS"/>
                <a:cs typeface="Trebuchet MS"/>
              </a:rPr>
              <a:t>trukket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-55">
                <a:latin typeface="Trebuchet MS"/>
                <a:cs typeface="Trebuchet MS"/>
              </a:rPr>
              <a:t>frem</a:t>
            </a:r>
            <a:r>
              <a:rPr dirty="0" sz="1850" spc="-150">
                <a:latin typeface="Trebuchet MS"/>
                <a:cs typeface="Trebuchet MS"/>
              </a:rPr>
              <a:t> </a:t>
            </a:r>
            <a:r>
              <a:rPr dirty="0" sz="1850" spc="-60">
                <a:latin typeface="Trebuchet MS"/>
                <a:cs typeface="Trebuchet MS"/>
              </a:rPr>
              <a:t>at  </a:t>
            </a:r>
            <a:r>
              <a:rPr dirty="0" sz="1850" spc="15">
                <a:latin typeface="Trebuchet MS"/>
                <a:cs typeface="Trebuchet MS"/>
              </a:rPr>
              <a:t>pasientens </a:t>
            </a:r>
            <a:r>
              <a:rPr dirty="0" sz="1850" spc="-35">
                <a:latin typeface="Trebuchet MS"/>
                <a:cs typeface="Trebuchet MS"/>
              </a:rPr>
              <a:t>tilstedeværelse </a:t>
            </a:r>
            <a:r>
              <a:rPr dirty="0" sz="1850" spc="5">
                <a:latin typeface="Trebuchet MS"/>
                <a:cs typeface="Trebuchet MS"/>
              </a:rPr>
              <a:t>kan </a:t>
            </a:r>
            <a:r>
              <a:rPr dirty="0" sz="1850" spc="25">
                <a:latin typeface="Trebuchet MS"/>
                <a:cs typeface="Trebuchet MS"/>
              </a:rPr>
              <a:t>hemme  </a:t>
            </a:r>
            <a:r>
              <a:rPr dirty="0" sz="1850" spc="5">
                <a:latin typeface="Trebuchet MS"/>
                <a:cs typeface="Trebuchet MS"/>
              </a:rPr>
              <a:t>diskusjonen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25">
                <a:latin typeface="Trebuchet MS"/>
                <a:cs typeface="Trebuchet MS"/>
              </a:rPr>
              <a:t>blant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65">
                <a:latin typeface="Trebuchet MS"/>
                <a:cs typeface="Trebuchet MS"/>
              </a:rPr>
              <a:t>fagfolk.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50">
                <a:latin typeface="Trebuchet MS"/>
                <a:cs typeface="Trebuchet MS"/>
              </a:rPr>
              <a:t>Likevel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-15">
                <a:latin typeface="Trebuchet MS"/>
                <a:cs typeface="Trebuchet MS"/>
              </a:rPr>
              <a:t>har</a:t>
            </a:r>
            <a:r>
              <a:rPr dirty="0" sz="1850" spc="-200">
                <a:latin typeface="Trebuchet MS"/>
                <a:cs typeface="Trebuchet MS"/>
              </a:rPr>
              <a:t> </a:t>
            </a:r>
            <a:r>
              <a:rPr dirty="0" sz="1850">
                <a:latin typeface="Trebuchet MS"/>
                <a:cs typeface="Trebuchet MS"/>
              </a:rPr>
              <a:t>studien  </a:t>
            </a:r>
            <a:r>
              <a:rPr dirty="0" sz="1850" spc="-40">
                <a:latin typeface="Trebuchet MS"/>
                <a:cs typeface="Trebuchet MS"/>
              </a:rPr>
              <a:t>vist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60">
                <a:latin typeface="Trebuchet MS"/>
                <a:cs typeface="Trebuchet MS"/>
              </a:rPr>
              <a:t>at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15">
                <a:latin typeface="Trebuchet MS"/>
                <a:cs typeface="Trebuchet MS"/>
              </a:rPr>
              <a:t>pasienter</a:t>
            </a:r>
            <a:r>
              <a:rPr dirty="0" sz="1850" spc="-195">
                <a:latin typeface="Trebuchet MS"/>
                <a:cs typeface="Trebuchet MS"/>
              </a:rPr>
              <a:t> </a:t>
            </a:r>
            <a:r>
              <a:rPr dirty="0" sz="1850" spc="15">
                <a:latin typeface="Trebuchet MS"/>
                <a:cs typeface="Trebuchet MS"/>
              </a:rPr>
              <a:t>og</a:t>
            </a:r>
            <a:r>
              <a:rPr dirty="0" sz="1850" spc="-195">
                <a:latin typeface="Trebuchet MS"/>
                <a:cs typeface="Trebuchet MS"/>
              </a:rPr>
              <a:t> </a:t>
            </a:r>
            <a:r>
              <a:rPr dirty="0" sz="1850" spc="-20">
                <a:latin typeface="Trebuchet MS"/>
                <a:cs typeface="Trebuchet MS"/>
              </a:rPr>
              <a:t>pårørende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10">
                <a:latin typeface="Trebuchet MS"/>
                <a:cs typeface="Trebuchet MS"/>
              </a:rPr>
              <a:t>ser</a:t>
            </a:r>
            <a:r>
              <a:rPr dirty="0" sz="1850" spc="-195">
                <a:latin typeface="Trebuchet MS"/>
                <a:cs typeface="Trebuchet MS"/>
              </a:rPr>
              <a:t> </a:t>
            </a:r>
            <a:r>
              <a:rPr dirty="0" sz="1850" spc="-40">
                <a:latin typeface="Trebuchet MS"/>
                <a:cs typeface="Trebuchet MS"/>
              </a:rPr>
              <a:t>verdien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30">
                <a:latin typeface="Trebuchet MS"/>
                <a:cs typeface="Trebuchet MS"/>
              </a:rPr>
              <a:t>av  </a:t>
            </a:r>
            <a:r>
              <a:rPr dirty="0" sz="1850" spc="20">
                <a:latin typeface="Trebuchet MS"/>
                <a:cs typeface="Trebuchet MS"/>
              </a:rPr>
              <a:t>å </a:t>
            </a:r>
            <a:r>
              <a:rPr dirty="0" sz="1850" spc="-40">
                <a:latin typeface="Trebuchet MS"/>
                <a:cs typeface="Trebuchet MS"/>
              </a:rPr>
              <a:t>bli</a:t>
            </a:r>
            <a:r>
              <a:rPr dirty="0" sz="1850" spc="-400">
                <a:latin typeface="Trebuchet MS"/>
                <a:cs typeface="Trebuchet MS"/>
              </a:rPr>
              <a:t> </a:t>
            </a:r>
            <a:r>
              <a:rPr dirty="0" sz="1850" spc="-50">
                <a:latin typeface="Trebuchet MS"/>
                <a:cs typeface="Trebuchet MS"/>
              </a:rPr>
              <a:t>inkludert.</a:t>
            </a:r>
            <a:endParaRPr sz="1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dirty="0" sz="1850" spc="80" b="1">
                <a:latin typeface="Calibri"/>
                <a:cs typeface="Calibri"/>
              </a:rPr>
              <a:t>Kulturelle </a:t>
            </a:r>
            <a:r>
              <a:rPr dirty="0" sz="1850" spc="85" b="1">
                <a:latin typeface="Calibri"/>
                <a:cs typeface="Calibri"/>
              </a:rPr>
              <a:t>og tradisjonelle</a:t>
            </a:r>
            <a:r>
              <a:rPr dirty="0" sz="1850" spc="-300" b="1">
                <a:latin typeface="Calibri"/>
                <a:cs typeface="Calibri"/>
              </a:rPr>
              <a:t> </a:t>
            </a:r>
            <a:r>
              <a:rPr dirty="0" sz="1850" spc="85" b="1">
                <a:latin typeface="Calibri"/>
                <a:cs typeface="Calibri"/>
              </a:rPr>
              <a:t>forskjeller</a:t>
            </a:r>
            <a:endParaRPr sz="1850">
              <a:latin typeface="Calibri"/>
              <a:cs typeface="Calibri"/>
            </a:endParaRPr>
          </a:p>
          <a:p>
            <a:pPr marL="12700" marR="137795">
              <a:lnSpc>
                <a:spcPct val="101600"/>
              </a:lnSpc>
              <a:spcBef>
                <a:spcPts val="565"/>
              </a:spcBef>
            </a:pPr>
            <a:r>
              <a:rPr dirty="0" sz="1850" spc="-5">
                <a:latin typeface="Trebuchet MS"/>
                <a:cs typeface="Trebuchet MS"/>
              </a:rPr>
              <a:t>Gjennom </a:t>
            </a:r>
            <a:r>
              <a:rPr dirty="0" sz="1850" spc="5">
                <a:latin typeface="Trebuchet MS"/>
                <a:cs typeface="Trebuchet MS"/>
              </a:rPr>
              <a:t>denne </a:t>
            </a:r>
            <a:r>
              <a:rPr dirty="0" sz="1850" spc="-5">
                <a:latin typeface="Trebuchet MS"/>
                <a:cs typeface="Trebuchet MS"/>
              </a:rPr>
              <a:t>studien </a:t>
            </a:r>
            <a:r>
              <a:rPr dirty="0" sz="1850" spc="-15">
                <a:latin typeface="Trebuchet MS"/>
                <a:cs typeface="Trebuchet MS"/>
              </a:rPr>
              <a:t>har </a:t>
            </a:r>
            <a:r>
              <a:rPr dirty="0" sz="1850" spc="-55">
                <a:latin typeface="Trebuchet MS"/>
                <a:cs typeface="Trebuchet MS"/>
              </a:rPr>
              <a:t>vi </a:t>
            </a:r>
            <a:r>
              <a:rPr dirty="0" sz="1850" spc="-35">
                <a:latin typeface="Trebuchet MS"/>
                <a:cs typeface="Trebuchet MS"/>
              </a:rPr>
              <a:t>funnet </a:t>
            </a:r>
            <a:r>
              <a:rPr dirty="0" sz="1850" spc="-60">
                <a:latin typeface="Trebuchet MS"/>
                <a:cs typeface="Trebuchet MS"/>
              </a:rPr>
              <a:t>at  </a:t>
            </a:r>
            <a:r>
              <a:rPr dirty="0" sz="1850" spc="-45">
                <a:latin typeface="Trebuchet MS"/>
                <a:cs typeface="Trebuchet MS"/>
              </a:rPr>
              <a:t>kulturelle </a:t>
            </a:r>
            <a:r>
              <a:rPr dirty="0" sz="1850" spc="-55">
                <a:latin typeface="Trebuchet MS"/>
                <a:cs typeface="Trebuchet MS"/>
              </a:rPr>
              <a:t>forskjeller </a:t>
            </a:r>
            <a:r>
              <a:rPr dirty="0" sz="1850" spc="-50">
                <a:latin typeface="Trebuchet MS"/>
                <a:cs typeface="Trebuchet MS"/>
              </a:rPr>
              <a:t>påvirker </a:t>
            </a:r>
            <a:r>
              <a:rPr dirty="0" sz="1850" spc="5">
                <a:latin typeface="Trebuchet MS"/>
                <a:cs typeface="Trebuchet MS"/>
              </a:rPr>
              <a:t>både </a:t>
            </a:r>
            <a:r>
              <a:rPr dirty="0" sz="1850" spc="-10">
                <a:latin typeface="Trebuchet MS"/>
                <a:cs typeface="Trebuchet MS"/>
              </a:rPr>
              <a:t>hvordan  </a:t>
            </a:r>
            <a:r>
              <a:rPr dirty="0" sz="1850" spc="145">
                <a:latin typeface="Trebuchet MS"/>
                <a:cs typeface="Trebuchet MS"/>
              </a:rPr>
              <a:t>CESS </a:t>
            </a:r>
            <a:r>
              <a:rPr dirty="0" sz="1850" spc="-60">
                <a:latin typeface="Trebuchet MS"/>
                <a:cs typeface="Trebuchet MS"/>
              </a:rPr>
              <a:t>er </a:t>
            </a:r>
            <a:r>
              <a:rPr dirty="0" sz="1850" spc="-40">
                <a:latin typeface="Trebuchet MS"/>
                <a:cs typeface="Trebuchet MS"/>
              </a:rPr>
              <a:t>organisert, </a:t>
            </a:r>
            <a:r>
              <a:rPr dirty="0" sz="1850" spc="-10">
                <a:latin typeface="Trebuchet MS"/>
                <a:cs typeface="Trebuchet MS"/>
              </a:rPr>
              <a:t>hvordan </a:t>
            </a:r>
            <a:r>
              <a:rPr dirty="0" sz="1850" spc="-45">
                <a:latin typeface="Trebuchet MS"/>
                <a:cs typeface="Trebuchet MS"/>
              </a:rPr>
              <a:t>det </a:t>
            </a:r>
            <a:r>
              <a:rPr dirty="0" sz="1850" spc="-60">
                <a:latin typeface="Trebuchet MS"/>
                <a:cs typeface="Trebuchet MS"/>
              </a:rPr>
              <a:t>blir  </a:t>
            </a:r>
            <a:r>
              <a:rPr dirty="0" sz="1850" spc="-45">
                <a:latin typeface="Trebuchet MS"/>
                <a:cs typeface="Trebuchet MS"/>
              </a:rPr>
              <a:t>praktisert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>
                <a:latin typeface="Trebuchet MS"/>
                <a:cs typeface="Trebuchet MS"/>
              </a:rPr>
              <a:t>og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10">
                <a:latin typeface="Trebuchet MS"/>
                <a:cs typeface="Trebuchet MS"/>
              </a:rPr>
              <a:t>hvordan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-45">
                <a:latin typeface="Trebuchet MS"/>
                <a:cs typeface="Trebuchet MS"/>
              </a:rPr>
              <a:t>det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60">
                <a:latin typeface="Trebuchet MS"/>
                <a:cs typeface="Trebuchet MS"/>
              </a:rPr>
              <a:t>blir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100">
                <a:latin typeface="Trebuchet MS"/>
                <a:cs typeface="Trebuchet MS"/>
              </a:rPr>
              <a:t>tatt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-50">
                <a:latin typeface="Trebuchet MS"/>
                <a:cs typeface="Trebuchet MS"/>
              </a:rPr>
              <a:t>imot.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50">
                <a:latin typeface="Trebuchet MS"/>
                <a:cs typeface="Trebuchet MS"/>
              </a:rPr>
              <a:t>Etikk  </a:t>
            </a:r>
            <a:r>
              <a:rPr dirty="0" sz="1850">
                <a:latin typeface="Trebuchet MS"/>
                <a:cs typeface="Trebuchet MS"/>
              </a:rPr>
              <a:t>og </a:t>
            </a:r>
            <a:r>
              <a:rPr dirty="0" sz="1850" spc="-45">
                <a:latin typeface="Trebuchet MS"/>
                <a:cs typeface="Trebuchet MS"/>
              </a:rPr>
              <a:t>kultur </a:t>
            </a:r>
            <a:r>
              <a:rPr dirty="0" sz="1850" spc="-25">
                <a:latin typeface="Trebuchet MS"/>
                <a:cs typeface="Trebuchet MS"/>
              </a:rPr>
              <a:t>henger </a:t>
            </a:r>
            <a:r>
              <a:rPr dirty="0" sz="1850" spc="-110">
                <a:latin typeface="Trebuchet MS"/>
                <a:cs typeface="Trebuchet MS"/>
              </a:rPr>
              <a:t>tett </a:t>
            </a:r>
            <a:r>
              <a:rPr dirty="0" sz="1850" spc="25">
                <a:latin typeface="Trebuchet MS"/>
                <a:cs typeface="Trebuchet MS"/>
              </a:rPr>
              <a:t>sammen, </a:t>
            </a:r>
            <a:r>
              <a:rPr dirty="0" sz="1850" spc="5">
                <a:latin typeface="Trebuchet MS"/>
                <a:cs typeface="Trebuchet MS"/>
              </a:rPr>
              <a:t>og </a:t>
            </a:r>
            <a:r>
              <a:rPr dirty="0" sz="1850" spc="-35">
                <a:latin typeface="Trebuchet MS"/>
                <a:cs typeface="Trebuchet MS"/>
              </a:rPr>
              <a:t>alle  </a:t>
            </a:r>
            <a:r>
              <a:rPr dirty="0" sz="1850" spc="-5">
                <a:latin typeface="Trebuchet MS"/>
                <a:cs typeface="Trebuchet MS"/>
              </a:rPr>
              <a:t>landene </a:t>
            </a:r>
            <a:r>
              <a:rPr dirty="0" sz="1850" spc="10">
                <a:latin typeface="Trebuchet MS"/>
                <a:cs typeface="Trebuchet MS"/>
              </a:rPr>
              <a:t>ha </a:t>
            </a:r>
            <a:r>
              <a:rPr dirty="0" sz="1850" spc="-45">
                <a:latin typeface="Trebuchet MS"/>
                <a:cs typeface="Trebuchet MS"/>
              </a:rPr>
              <a:t>sitt </a:t>
            </a:r>
            <a:r>
              <a:rPr dirty="0" sz="1850" spc="-50">
                <a:latin typeface="Trebuchet MS"/>
                <a:cs typeface="Trebuchet MS"/>
              </a:rPr>
              <a:t>eget </a:t>
            </a:r>
            <a:r>
              <a:rPr dirty="0" sz="1850" spc="-30">
                <a:latin typeface="Trebuchet MS"/>
                <a:cs typeface="Trebuchet MS"/>
              </a:rPr>
              <a:t>etiske </a:t>
            </a:r>
            <a:r>
              <a:rPr dirty="0" sz="1850" spc="-10">
                <a:latin typeface="Trebuchet MS"/>
                <a:cs typeface="Trebuchet MS"/>
              </a:rPr>
              <a:t>grunnlag </a:t>
            </a:r>
            <a:r>
              <a:rPr dirty="0" sz="1850" spc="90">
                <a:latin typeface="Trebuchet MS"/>
                <a:cs typeface="Trebuchet MS"/>
              </a:rPr>
              <a:t>som  </a:t>
            </a:r>
            <a:r>
              <a:rPr dirty="0" sz="1850" spc="-50">
                <a:latin typeface="Trebuchet MS"/>
                <a:cs typeface="Trebuchet MS"/>
              </a:rPr>
              <a:t>påvirker </a:t>
            </a:r>
            <a:r>
              <a:rPr dirty="0" sz="1850" spc="5">
                <a:latin typeface="Trebuchet MS"/>
                <a:cs typeface="Trebuchet MS"/>
              </a:rPr>
              <a:t>den</a:t>
            </a:r>
            <a:r>
              <a:rPr dirty="0" sz="1850" spc="-430">
                <a:latin typeface="Trebuchet MS"/>
                <a:cs typeface="Trebuchet MS"/>
              </a:rPr>
              <a:t> </a:t>
            </a:r>
            <a:r>
              <a:rPr dirty="0" sz="1850" spc="-30">
                <a:latin typeface="Trebuchet MS"/>
                <a:cs typeface="Trebuchet MS"/>
              </a:rPr>
              <a:t>etiske </a:t>
            </a:r>
            <a:r>
              <a:rPr dirty="0" sz="1850" spc="-10">
                <a:latin typeface="Trebuchet MS"/>
                <a:cs typeface="Trebuchet MS"/>
              </a:rPr>
              <a:t>diskusjonen.</a:t>
            </a:r>
            <a:endParaRPr sz="1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850" spc="60" b="1">
                <a:latin typeface="Calibri"/>
                <a:cs typeface="Calibri"/>
              </a:rPr>
              <a:t>Utfordringer </a:t>
            </a:r>
            <a:r>
              <a:rPr dirty="0" sz="1850" spc="120" b="1">
                <a:latin typeface="Calibri"/>
                <a:cs typeface="Calibri"/>
              </a:rPr>
              <a:t>med</a:t>
            </a:r>
            <a:r>
              <a:rPr dirty="0" sz="1850" spc="-155" b="1">
                <a:latin typeface="Calibri"/>
                <a:cs typeface="Calibri"/>
              </a:rPr>
              <a:t> </a:t>
            </a:r>
            <a:r>
              <a:rPr dirty="0" sz="1850" spc="90" b="1">
                <a:latin typeface="Calibri"/>
                <a:cs typeface="Calibri"/>
              </a:rPr>
              <a:t>tjenestene</a:t>
            </a:r>
            <a:endParaRPr sz="1850">
              <a:latin typeface="Calibri"/>
              <a:cs typeface="Calibri"/>
            </a:endParaRPr>
          </a:p>
          <a:p>
            <a:pPr marL="12700" marR="31750">
              <a:lnSpc>
                <a:spcPct val="101600"/>
              </a:lnSpc>
              <a:spcBef>
                <a:spcPts val="565"/>
              </a:spcBef>
            </a:pPr>
            <a:r>
              <a:rPr dirty="0" sz="1850" spc="40">
                <a:latin typeface="Trebuchet MS"/>
                <a:cs typeface="Trebuchet MS"/>
              </a:rPr>
              <a:t>En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75">
                <a:latin typeface="Trebuchet MS"/>
                <a:cs typeface="Trebuchet MS"/>
              </a:rPr>
              <a:t>viktig</a:t>
            </a:r>
            <a:r>
              <a:rPr dirty="0" sz="1850" spc="-160">
                <a:latin typeface="Trebuchet MS"/>
                <a:cs typeface="Trebuchet MS"/>
              </a:rPr>
              <a:t> </a:t>
            </a:r>
            <a:r>
              <a:rPr dirty="0" sz="1850" spc="-55">
                <a:latin typeface="Trebuchet MS"/>
                <a:cs typeface="Trebuchet MS"/>
              </a:rPr>
              <a:t>utfordring</a:t>
            </a:r>
            <a:r>
              <a:rPr dirty="0" sz="1850" spc="-160">
                <a:latin typeface="Trebuchet MS"/>
                <a:cs typeface="Trebuchet MS"/>
              </a:rPr>
              <a:t> </a:t>
            </a:r>
            <a:r>
              <a:rPr dirty="0" sz="1850" spc="-65">
                <a:latin typeface="Trebuchet MS"/>
                <a:cs typeface="Trebuchet MS"/>
              </a:rPr>
              <a:t>for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-45">
                <a:latin typeface="Trebuchet MS"/>
                <a:cs typeface="Trebuchet MS"/>
              </a:rPr>
              <a:t>tjenestene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20">
                <a:latin typeface="Trebuchet MS"/>
                <a:cs typeface="Trebuchet MS"/>
              </a:rPr>
              <a:t>på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40">
                <a:latin typeface="Trebuchet MS"/>
                <a:cs typeface="Trebuchet MS"/>
              </a:rPr>
              <a:t>tvers</a:t>
            </a:r>
            <a:r>
              <a:rPr dirty="0" sz="1850" spc="-160">
                <a:latin typeface="Trebuchet MS"/>
                <a:cs typeface="Trebuchet MS"/>
              </a:rPr>
              <a:t> </a:t>
            </a:r>
            <a:r>
              <a:rPr dirty="0" sz="1850" spc="-30">
                <a:latin typeface="Trebuchet MS"/>
                <a:cs typeface="Trebuchet MS"/>
              </a:rPr>
              <a:t>av  landene, </a:t>
            </a:r>
            <a:r>
              <a:rPr dirty="0" sz="1850" spc="-45">
                <a:latin typeface="Trebuchet MS"/>
                <a:cs typeface="Trebuchet MS"/>
              </a:rPr>
              <a:t>er </a:t>
            </a:r>
            <a:r>
              <a:rPr dirty="0" sz="1850" spc="-60">
                <a:latin typeface="Trebuchet MS"/>
                <a:cs typeface="Trebuchet MS"/>
              </a:rPr>
              <a:t>at </a:t>
            </a:r>
            <a:r>
              <a:rPr dirty="0" sz="1850" spc="-10">
                <a:latin typeface="Trebuchet MS"/>
                <a:cs typeface="Trebuchet MS"/>
              </a:rPr>
              <a:t>helsepersonell, </a:t>
            </a:r>
            <a:r>
              <a:rPr dirty="0" sz="1850" spc="-15">
                <a:latin typeface="Trebuchet MS"/>
                <a:cs typeface="Trebuchet MS"/>
              </a:rPr>
              <a:t>pasienter </a:t>
            </a:r>
            <a:r>
              <a:rPr dirty="0" sz="1850" spc="15">
                <a:latin typeface="Trebuchet MS"/>
                <a:cs typeface="Trebuchet MS"/>
              </a:rPr>
              <a:t>og  </a:t>
            </a:r>
            <a:r>
              <a:rPr dirty="0" sz="1850" spc="-25">
                <a:latin typeface="Trebuchet MS"/>
                <a:cs typeface="Trebuchet MS"/>
              </a:rPr>
              <a:t>pårørende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45">
                <a:latin typeface="Trebuchet MS"/>
                <a:cs typeface="Trebuchet MS"/>
              </a:rPr>
              <a:t>ikke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-55">
                <a:latin typeface="Trebuchet MS"/>
                <a:cs typeface="Trebuchet MS"/>
              </a:rPr>
              <a:t>kjenner</a:t>
            </a:r>
            <a:r>
              <a:rPr dirty="0" sz="1850" spc="-160">
                <a:latin typeface="Trebuchet MS"/>
                <a:cs typeface="Trebuchet MS"/>
              </a:rPr>
              <a:t> </a:t>
            </a:r>
            <a:r>
              <a:rPr dirty="0" sz="1850" spc="-95">
                <a:latin typeface="Trebuchet MS"/>
                <a:cs typeface="Trebuchet MS"/>
              </a:rPr>
              <a:t>til</a:t>
            </a:r>
            <a:r>
              <a:rPr dirty="0" sz="1850" spc="-160">
                <a:latin typeface="Trebuchet MS"/>
                <a:cs typeface="Trebuchet MS"/>
              </a:rPr>
              <a:t> </a:t>
            </a:r>
            <a:r>
              <a:rPr dirty="0" sz="1850" spc="-75">
                <a:latin typeface="Trebuchet MS"/>
                <a:cs typeface="Trebuchet MS"/>
              </a:rPr>
              <a:t>at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5">
                <a:latin typeface="Trebuchet MS"/>
                <a:cs typeface="Trebuchet MS"/>
              </a:rPr>
              <a:t>de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5">
                <a:latin typeface="Trebuchet MS"/>
                <a:cs typeface="Trebuchet MS"/>
              </a:rPr>
              <a:t>kan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40">
                <a:latin typeface="Trebuchet MS"/>
                <a:cs typeface="Trebuchet MS"/>
              </a:rPr>
              <a:t>benyttes.  </a:t>
            </a:r>
            <a:r>
              <a:rPr dirty="0" sz="1850" spc="40">
                <a:latin typeface="Trebuchet MS"/>
                <a:cs typeface="Trebuchet MS"/>
              </a:rPr>
              <a:t>En </a:t>
            </a:r>
            <a:r>
              <a:rPr dirty="0" sz="1850" spc="10">
                <a:latin typeface="Trebuchet MS"/>
                <a:cs typeface="Trebuchet MS"/>
              </a:rPr>
              <a:t>annen </a:t>
            </a:r>
            <a:r>
              <a:rPr dirty="0" sz="1850" spc="-40">
                <a:latin typeface="Trebuchet MS"/>
                <a:cs typeface="Trebuchet MS"/>
              </a:rPr>
              <a:t>utfordninger </a:t>
            </a:r>
            <a:r>
              <a:rPr dirty="0" sz="1850" spc="-60">
                <a:latin typeface="Trebuchet MS"/>
                <a:cs typeface="Trebuchet MS"/>
              </a:rPr>
              <a:t>er at </a:t>
            </a:r>
            <a:r>
              <a:rPr dirty="0" sz="1850" spc="-20">
                <a:latin typeface="Trebuchet MS"/>
                <a:cs typeface="Trebuchet MS"/>
              </a:rPr>
              <a:t>etisk </a:t>
            </a:r>
            <a:r>
              <a:rPr dirty="0" sz="1850" spc="-40">
                <a:latin typeface="Trebuchet MS"/>
                <a:cs typeface="Trebuchet MS"/>
              </a:rPr>
              <a:t>refleksjon  </a:t>
            </a:r>
            <a:r>
              <a:rPr dirty="0" sz="1850" spc="-60">
                <a:latin typeface="Trebuchet MS"/>
                <a:cs typeface="Trebuchet MS"/>
              </a:rPr>
              <a:t>blir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50">
                <a:latin typeface="Trebuchet MS"/>
                <a:cs typeface="Trebuchet MS"/>
              </a:rPr>
              <a:t>nedprioritert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85">
                <a:latin typeface="Trebuchet MS"/>
                <a:cs typeface="Trebuchet MS"/>
              </a:rPr>
              <a:t>i</a:t>
            </a:r>
            <a:r>
              <a:rPr dirty="0" sz="1850" spc="-195">
                <a:latin typeface="Trebuchet MS"/>
                <a:cs typeface="Trebuchet MS"/>
              </a:rPr>
              <a:t> </a:t>
            </a:r>
            <a:r>
              <a:rPr dirty="0" sz="1850" spc="10">
                <a:latin typeface="Trebuchet MS"/>
                <a:cs typeface="Trebuchet MS"/>
              </a:rPr>
              <a:t>en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-20">
                <a:latin typeface="Trebuchet MS"/>
                <a:cs typeface="Trebuchet MS"/>
              </a:rPr>
              <a:t>hektisk</a:t>
            </a:r>
            <a:r>
              <a:rPr dirty="0" sz="1850" spc="-200">
                <a:latin typeface="Trebuchet MS"/>
                <a:cs typeface="Trebuchet MS"/>
              </a:rPr>
              <a:t> </a:t>
            </a:r>
            <a:r>
              <a:rPr dirty="0" sz="1850" spc="-10">
                <a:latin typeface="Trebuchet MS"/>
                <a:cs typeface="Trebuchet MS"/>
              </a:rPr>
              <a:t>klinisk</a:t>
            </a:r>
            <a:r>
              <a:rPr dirty="0" sz="1850" spc="-165">
                <a:latin typeface="Trebuchet MS"/>
                <a:cs typeface="Trebuchet MS"/>
              </a:rPr>
              <a:t> </a:t>
            </a:r>
            <a:r>
              <a:rPr dirty="0" sz="1850" spc="-45">
                <a:latin typeface="Trebuchet MS"/>
                <a:cs typeface="Trebuchet MS"/>
              </a:rPr>
              <a:t>hverdag.</a:t>
            </a:r>
            <a:endParaRPr sz="1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dirty="0" sz="1850" spc="65" b="1">
                <a:latin typeface="Calibri"/>
                <a:cs typeface="Calibri"/>
              </a:rPr>
              <a:t>Veien</a:t>
            </a:r>
            <a:r>
              <a:rPr dirty="0" sz="1850" spc="-30" b="1">
                <a:latin typeface="Calibri"/>
                <a:cs typeface="Calibri"/>
              </a:rPr>
              <a:t> </a:t>
            </a:r>
            <a:r>
              <a:rPr dirty="0" sz="1850" spc="65" b="1">
                <a:latin typeface="Calibri"/>
                <a:cs typeface="Calibri"/>
              </a:rPr>
              <a:t>videre</a:t>
            </a:r>
            <a:endParaRPr sz="1850">
              <a:latin typeface="Calibri"/>
              <a:cs typeface="Calibri"/>
            </a:endParaRPr>
          </a:p>
          <a:p>
            <a:pPr marL="12700" marR="444500">
              <a:lnSpc>
                <a:spcPct val="101600"/>
              </a:lnSpc>
              <a:spcBef>
                <a:spcPts val="565"/>
              </a:spcBef>
            </a:pPr>
            <a:r>
              <a:rPr dirty="0" sz="1850" spc="-40">
                <a:latin typeface="Trebuchet MS"/>
                <a:cs typeface="Trebuchet MS"/>
              </a:rPr>
              <a:t>Vi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30">
                <a:latin typeface="Trebuchet MS"/>
                <a:cs typeface="Trebuchet MS"/>
              </a:rPr>
              <a:t>foreslår</a:t>
            </a:r>
            <a:r>
              <a:rPr dirty="0" sz="1850" spc="-204">
                <a:latin typeface="Trebuchet MS"/>
                <a:cs typeface="Trebuchet MS"/>
              </a:rPr>
              <a:t> </a:t>
            </a:r>
            <a:r>
              <a:rPr dirty="0" sz="1850" spc="-60">
                <a:latin typeface="Trebuchet MS"/>
                <a:cs typeface="Trebuchet MS"/>
              </a:rPr>
              <a:t>at</a:t>
            </a:r>
            <a:r>
              <a:rPr dirty="0" sz="1850" spc="-185">
                <a:latin typeface="Trebuchet MS"/>
                <a:cs typeface="Trebuchet MS"/>
              </a:rPr>
              <a:t> </a:t>
            </a:r>
            <a:r>
              <a:rPr dirty="0" sz="1850" spc="-5">
                <a:latin typeface="Trebuchet MS"/>
                <a:cs typeface="Trebuchet MS"/>
              </a:rPr>
              <a:t>en</a:t>
            </a:r>
            <a:r>
              <a:rPr dirty="0" sz="1850" spc="-150">
                <a:latin typeface="Trebuchet MS"/>
                <a:cs typeface="Trebuchet MS"/>
              </a:rPr>
              <a:t> </a:t>
            </a:r>
            <a:r>
              <a:rPr dirty="0" sz="1850" spc="-20">
                <a:latin typeface="Trebuchet MS"/>
                <a:cs typeface="Trebuchet MS"/>
              </a:rPr>
              <a:t>mulig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10">
                <a:latin typeface="Trebuchet MS"/>
                <a:cs typeface="Trebuchet MS"/>
              </a:rPr>
              <a:t>løsning</a:t>
            </a:r>
            <a:r>
              <a:rPr dirty="0" sz="1850" spc="-200">
                <a:latin typeface="Trebuchet MS"/>
                <a:cs typeface="Trebuchet MS"/>
              </a:rPr>
              <a:t> </a:t>
            </a:r>
            <a:r>
              <a:rPr dirty="0" sz="1850" spc="5">
                <a:latin typeface="Trebuchet MS"/>
                <a:cs typeface="Trebuchet MS"/>
              </a:rPr>
              <a:t>kan</a:t>
            </a:r>
            <a:r>
              <a:rPr dirty="0" sz="1850" spc="-190">
                <a:latin typeface="Trebuchet MS"/>
                <a:cs typeface="Trebuchet MS"/>
              </a:rPr>
              <a:t> </a:t>
            </a:r>
            <a:r>
              <a:rPr dirty="0" sz="1850" spc="-65">
                <a:latin typeface="Trebuchet MS"/>
                <a:cs typeface="Trebuchet MS"/>
              </a:rPr>
              <a:t>være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20">
                <a:latin typeface="Trebuchet MS"/>
                <a:cs typeface="Trebuchet MS"/>
              </a:rPr>
              <a:t>å  </a:t>
            </a:r>
            <a:r>
              <a:rPr dirty="0" sz="1850" spc="-25">
                <a:latin typeface="Trebuchet MS"/>
                <a:cs typeface="Trebuchet MS"/>
              </a:rPr>
              <a:t>arbeide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65">
                <a:latin typeface="Trebuchet MS"/>
                <a:cs typeface="Trebuchet MS"/>
              </a:rPr>
              <a:t>for</a:t>
            </a:r>
            <a:r>
              <a:rPr dirty="0" sz="1850" spc="-200">
                <a:latin typeface="Trebuchet MS"/>
                <a:cs typeface="Trebuchet MS"/>
              </a:rPr>
              <a:t> </a:t>
            </a:r>
            <a:r>
              <a:rPr dirty="0" sz="1850" spc="20">
                <a:latin typeface="Trebuchet MS"/>
                <a:cs typeface="Trebuchet MS"/>
              </a:rPr>
              <a:t>å</a:t>
            </a:r>
            <a:r>
              <a:rPr dirty="0" sz="1850" spc="-180">
                <a:latin typeface="Trebuchet MS"/>
                <a:cs typeface="Trebuchet MS"/>
              </a:rPr>
              <a:t> </a:t>
            </a:r>
            <a:r>
              <a:rPr dirty="0" sz="1850" spc="-60">
                <a:latin typeface="Trebuchet MS"/>
                <a:cs typeface="Trebuchet MS"/>
              </a:rPr>
              <a:t>knytte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45">
                <a:latin typeface="Trebuchet MS"/>
                <a:cs typeface="Trebuchet MS"/>
              </a:rPr>
              <a:t>tjenestene</a:t>
            </a:r>
            <a:r>
              <a:rPr dirty="0" sz="1850" spc="-170">
                <a:latin typeface="Trebuchet MS"/>
                <a:cs typeface="Trebuchet MS"/>
              </a:rPr>
              <a:t> </a:t>
            </a:r>
            <a:r>
              <a:rPr dirty="0" sz="1850" spc="-30">
                <a:latin typeface="Trebuchet MS"/>
                <a:cs typeface="Trebuchet MS"/>
              </a:rPr>
              <a:t>nærmere  </a:t>
            </a:r>
            <a:r>
              <a:rPr dirty="0" sz="1850" spc="-45">
                <a:latin typeface="Trebuchet MS"/>
                <a:cs typeface="Trebuchet MS"/>
              </a:rPr>
              <a:t>klinikken, </a:t>
            </a:r>
            <a:r>
              <a:rPr dirty="0" sz="1850" spc="5">
                <a:latin typeface="Trebuchet MS"/>
                <a:cs typeface="Trebuchet MS"/>
              </a:rPr>
              <a:t>og </a:t>
            </a:r>
            <a:r>
              <a:rPr dirty="0" sz="1850" spc="-15">
                <a:latin typeface="Trebuchet MS"/>
                <a:cs typeface="Trebuchet MS"/>
              </a:rPr>
              <a:t>fokusere </a:t>
            </a:r>
            <a:r>
              <a:rPr dirty="0" sz="1850" spc="20">
                <a:latin typeface="Trebuchet MS"/>
                <a:cs typeface="Trebuchet MS"/>
              </a:rPr>
              <a:t>på  </a:t>
            </a:r>
            <a:r>
              <a:rPr dirty="0" sz="1850" spc="-5">
                <a:latin typeface="Trebuchet MS"/>
                <a:cs typeface="Trebuchet MS"/>
              </a:rPr>
              <a:t>informasjonsspredning </a:t>
            </a:r>
            <a:r>
              <a:rPr dirty="0" sz="1850" spc="-75">
                <a:latin typeface="Trebuchet MS"/>
                <a:cs typeface="Trebuchet MS"/>
              </a:rPr>
              <a:t>for </a:t>
            </a:r>
            <a:r>
              <a:rPr dirty="0" sz="1850" spc="20">
                <a:latin typeface="Trebuchet MS"/>
                <a:cs typeface="Trebuchet MS"/>
              </a:rPr>
              <a:t>å </a:t>
            </a:r>
            <a:r>
              <a:rPr dirty="0" sz="1850" spc="30">
                <a:latin typeface="Trebuchet MS"/>
                <a:cs typeface="Trebuchet MS"/>
              </a:rPr>
              <a:t>nå </a:t>
            </a:r>
            <a:r>
              <a:rPr dirty="0" sz="1850" spc="-45">
                <a:latin typeface="Trebuchet MS"/>
                <a:cs typeface="Trebuchet MS"/>
              </a:rPr>
              <a:t>ut </a:t>
            </a:r>
            <a:r>
              <a:rPr dirty="0" sz="1850" spc="-105">
                <a:latin typeface="Trebuchet MS"/>
                <a:cs typeface="Trebuchet MS"/>
              </a:rPr>
              <a:t>til  </a:t>
            </a:r>
            <a:r>
              <a:rPr dirty="0" sz="1850" spc="-20">
                <a:latin typeface="Trebuchet MS"/>
                <a:cs typeface="Trebuchet MS"/>
              </a:rPr>
              <a:t>potensielle</a:t>
            </a:r>
            <a:r>
              <a:rPr dirty="0" sz="1850" spc="-175">
                <a:latin typeface="Trebuchet MS"/>
                <a:cs typeface="Trebuchet MS"/>
              </a:rPr>
              <a:t> </a:t>
            </a:r>
            <a:r>
              <a:rPr dirty="0" sz="1850" spc="-60">
                <a:latin typeface="Trebuchet MS"/>
                <a:cs typeface="Trebuchet MS"/>
              </a:rPr>
              <a:t>brukere.</a:t>
            </a:r>
            <a:endParaRPr sz="18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85366" y="12973248"/>
            <a:ext cx="3569970" cy="94615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ts val="1800"/>
              </a:lnSpc>
              <a:spcBef>
                <a:spcPts val="114"/>
              </a:spcBef>
            </a:pPr>
            <a:r>
              <a:rPr dirty="0" sz="1500" b="1">
                <a:latin typeface="Calibri"/>
                <a:cs typeface="Calibri"/>
              </a:rPr>
              <a:t>Anerkjennelse</a:t>
            </a:r>
            <a:endParaRPr sz="1500">
              <a:latin typeface="Calibri"/>
              <a:cs typeface="Calibri"/>
            </a:endParaRPr>
          </a:p>
          <a:p>
            <a:pPr marL="12700" marR="5080">
              <a:lnSpc>
                <a:spcPts val="1800"/>
              </a:lnSpc>
              <a:spcBef>
                <a:spcPts val="60"/>
              </a:spcBef>
            </a:pPr>
            <a:r>
              <a:rPr dirty="0" sz="1500">
                <a:latin typeface="Calibri"/>
                <a:cs typeface="Calibri"/>
              </a:rPr>
              <a:t>En </a:t>
            </a:r>
            <a:r>
              <a:rPr dirty="0" sz="1500" spc="-5">
                <a:latin typeface="Calibri"/>
                <a:cs typeface="Calibri"/>
              </a:rPr>
              <a:t>stor </a:t>
            </a:r>
            <a:r>
              <a:rPr dirty="0" sz="1500">
                <a:latin typeface="Calibri"/>
                <a:cs typeface="Calibri"/>
              </a:rPr>
              <a:t>takk </a:t>
            </a:r>
            <a:r>
              <a:rPr dirty="0" sz="1500" spc="-10">
                <a:latin typeface="Calibri"/>
                <a:cs typeface="Calibri"/>
              </a:rPr>
              <a:t>rettes </a:t>
            </a:r>
            <a:r>
              <a:rPr dirty="0" sz="1500" spc="-5">
                <a:latin typeface="Calibri"/>
                <a:cs typeface="Calibri"/>
              </a:rPr>
              <a:t>til veileder Ingrid Miljeteig  Institutt for </a:t>
            </a:r>
            <a:r>
              <a:rPr dirty="0" sz="1500">
                <a:latin typeface="Calibri"/>
                <a:cs typeface="Calibri"/>
              </a:rPr>
              <a:t>global </a:t>
            </a:r>
            <a:r>
              <a:rPr dirty="0" sz="1500" spc="-5">
                <a:latin typeface="Calibri"/>
                <a:cs typeface="Calibri"/>
              </a:rPr>
              <a:t>helse </a:t>
            </a:r>
            <a:r>
              <a:rPr dirty="0" sz="1500" spc="10">
                <a:latin typeface="Calibri"/>
                <a:cs typeface="Calibri"/>
              </a:rPr>
              <a:t>og</a:t>
            </a:r>
            <a:r>
              <a:rPr dirty="0" sz="1500" spc="-60">
                <a:latin typeface="Calibri"/>
                <a:cs typeface="Calibri"/>
              </a:rPr>
              <a:t> </a:t>
            </a:r>
            <a:r>
              <a:rPr dirty="0" sz="1500">
                <a:latin typeface="Calibri"/>
                <a:cs typeface="Calibri"/>
              </a:rPr>
              <a:t>samfunnsmedisin,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ts val="1770"/>
              </a:lnSpc>
            </a:pPr>
            <a:r>
              <a:rPr dirty="0" sz="1500" spc="-10">
                <a:latin typeface="Calibri"/>
                <a:cs typeface="Calibri"/>
              </a:rPr>
              <a:t>Universitetet </a:t>
            </a:r>
            <a:r>
              <a:rPr dirty="0" sz="1500">
                <a:latin typeface="Calibri"/>
                <a:cs typeface="Calibri"/>
              </a:rPr>
              <a:t>i</a:t>
            </a:r>
            <a:r>
              <a:rPr dirty="0" sz="1500" spc="-20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Bergen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978529" y="257084"/>
            <a:ext cx="2599055" cy="18230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Embla </a:t>
            </a:r>
            <a:r>
              <a:rPr dirty="0" sz="2050" spc="10" b="1">
                <a:solidFill>
                  <a:srgbClr val="FFFFFF"/>
                </a:solidFill>
                <a:latin typeface="Calibri"/>
                <a:cs typeface="Calibri"/>
              </a:rPr>
              <a:t>Marie</a:t>
            </a:r>
            <a:r>
              <a:rPr dirty="0" sz="2050" spc="-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5" b="1">
                <a:solidFill>
                  <a:srgbClr val="FFFFFF"/>
                </a:solidFill>
                <a:latin typeface="Calibri"/>
                <a:cs typeface="Calibri"/>
              </a:rPr>
              <a:t>Synnevåg</a:t>
            </a:r>
            <a:endParaRPr sz="2050">
              <a:latin typeface="Calibri"/>
              <a:cs typeface="Calibri"/>
            </a:endParaRPr>
          </a:p>
          <a:p>
            <a:pPr marL="1132205" marR="102235" indent="-277495">
              <a:lnSpc>
                <a:spcPct val="100000"/>
              </a:lnSpc>
              <a:spcBef>
                <a:spcPts val="5"/>
              </a:spcBef>
            </a:pP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University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700" spc="-1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 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e</a:t>
            </a:r>
            <a:r>
              <a:rPr dirty="0" sz="1700" spc="-3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s</a:t>
            </a:r>
            <a:r>
              <a:rPr dirty="0" sz="1700" spc="-3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y</a:t>
            </a:r>
            <a:r>
              <a:rPr dirty="0" sz="1700" spc="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0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06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@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u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i</a:t>
            </a:r>
            <a:r>
              <a:rPr dirty="0" sz="1700" spc="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b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.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n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o</a:t>
            </a:r>
            <a:endParaRPr sz="1700">
              <a:latin typeface="Calibri"/>
              <a:cs typeface="Calibri"/>
            </a:endParaRPr>
          </a:p>
          <a:p>
            <a:pPr algn="r" marL="949325" marR="5080" indent="-648335">
              <a:lnSpc>
                <a:spcPct val="100000"/>
              </a:lnSpc>
              <a:spcBef>
                <a:spcPts val="1035"/>
              </a:spcBef>
            </a:pP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Anna</a:t>
            </a:r>
            <a:r>
              <a:rPr dirty="0" sz="2050" spc="-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Standal</a:t>
            </a:r>
            <a:r>
              <a:rPr dirty="0" sz="2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25" b="1">
                <a:solidFill>
                  <a:srgbClr val="FFFFFF"/>
                </a:solidFill>
                <a:latin typeface="Calibri"/>
                <a:cs typeface="Calibri"/>
              </a:rPr>
              <a:t>Tangen </a:t>
            </a: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University</a:t>
            </a:r>
            <a:r>
              <a:rPr dirty="0" sz="1700" spc="-6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700" spc="-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n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ep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0</a:t>
            </a:r>
            <a:r>
              <a:rPr dirty="0" sz="1700" spc="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1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0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@ui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b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.</a:t>
            </a:r>
            <a:r>
              <a:rPr dirty="0" sz="1700" spc="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n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o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91766" y="410497"/>
            <a:ext cx="9561830" cy="140271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5"/>
              <a:t>Funksjonen </a:t>
            </a:r>
            <a:r>
              <a:rPr dirty="0" spc="5"/>
              <a:t>og</a:t>
            </a:r>
            <a:r>
              <a:rPr dirty="0" spc="-5"/>
              <a:t> innvirkningen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pc="-5"/>
              <a:t>til </a:t>
            </a:r>
            <a:r>
              <a:rPr dirty="0"/>
              <a:t>kliniske etikk-komiteer i </a:t>
            </a:r>
            <a:r>
              <a:rPr dirty="0" spc="-5"/>
              <a:t>ulike</a:t>
            </a:r>
            <a:r>
              <a:rPr dirty="0" spc="10"/>
              <a:t> </a:t>
            </a:r>
            <a:r>
              <a:rPr dirty="0" spc="-5"/>
              <a:t>land</a:t>
            </a:r>
          </a:p>
        </p:txBody>
      </p:sp>
      <p:sp>
        <p:nvSpPr>
          <p:cNvPr id="9" name="object 9"/>
          <p:cNvSpPr/>
          <p:nvPr/>
        </p:nvSpPr>
        <p:spPr>
          <a:xfrm>
            <a:off x="483142" y="8138268"/>
            <a:ext cx="4706166" cy="375330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80251" y="11900517"/>
            <a:ext cx="4554066" cy="76503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86306" y="12750547"/>
            <a:ext cx="4187235" cy="147084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5008735" y="8867235"/>
            <a:ext cx="4974579" cy="506440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5093732" y="3028826"/>
            <a:ext cx="4929843" cy="557892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2024-11-27T14:07:46Z</dcterms:created>
  <dcterms:modified xsi:type="dcterms:W3CDTF">2024-11-27T14:07:46Z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2024-11-04T00:00:00Z</vt:filetime>
  </property>
  <property fmtid="{D5CDD505-2E9C-101B-9397-08002B2CF9AE}" pid="3" name="LastSaved">
    <vt:filetime>2024-11-27T00:00:00Z</vt:filetime>
  </property>
</Properties>
</file>