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4224000"/>
  <p:notesSz cx="20104100" cy="1422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9440"/>
            <a:ext cx="17088486" cy="2987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5440"/>
            <a:ext cx="14072870" cy="355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644084"/>
            <a:ext cx="20104100" cy="273050"/>
          </a:xfrm>
          <a:custGeom>
            <a:avLst/>
            <a:gdLst/>
            <a:ahLst/>
            <a:cxnLst/>
            <a:rect l="l" t="t" r="r" b="b"/>
            <a:pathLst>
              <a:path w="20104100" h="273050">
                <a:moveTo>
                  <a:pt x="0" y="272903"/>
                </a:moveTo>
                <a:lnTo>
                  <a:pt x="20104099" y="272903"/>
                </a:lnTo>
                <a:lnTo>
                  <a:pt x="20104099" y="0"/>
                </a:lnTo>
                <a:lnTo>
                  <a:pt x="0" y="0"/>
                </a:lnTo>
                <a:lnTo>
                  <a:pt x="0" y="272903"/>
                </a:lnTo>
                <a:close/>
              </a:path>
            </a:pathLst>
          </a:custGeom>
          <a:solidFill>
            <a:srgbClr val="FDF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0"/>
            <a:ext cx="20104100" cy="2630805"/>
          </a:xfrm>
          <a:custGeom>
            <a:avLst/>
            <a:gdLst/>
            <a:ahLst/>
            <a:cxnLst/>
            <a:rect l="l" t="t" r="r" b="b"/>
            <a:pathLst>
              <a:path w="20104100" h="2630805">
                <a:moveTo>
                  <a:pt x="0" y="2630621"/>
                </a:moveTo>
                <a:lnTo>
                  <a:pt x="20104099" y="2630621"/>
                </a:lnTo>
                <a:lnTo>
                  <a:pt x="20104099" y="0"/>
                </a:lnTo>
                <a:lnTo>
                  <a:pt x="0" y="0"/>
                </a:lnTo>
                <a:lnTo>
                  <a:pt x="0" y="2630621"/>
                </a:lnTo>
                <a:close/>
              </a:path>
            </a:pathLst>
          </a:custGeom>
          <a:solidFill>
            <a:srgbClr val="761A1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586539" y="13039242"/>
            <a:ext cx="809858" cy="81406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3442029" y="13364292"/>
            <a:ext cx="165639" cy="16444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3667694" y="13367526"/>
            <a:ext cx="107187" cy="15797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3915367" y="13364292"/>
            <a:ext cx="1079588" cy="1644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1582476" y="13360520"/>
            <a:ext cx="1737360" cy="16875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2914" y="342255"/>
            <a:ext cx="19018271" cy="1778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1520"/>
            <a:ext cx="18093690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3228320"/>
            <a:ext cx="6433312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imy009@uib.no" TargetMode="External"/><Relationship Id="rId3" Type="http://schemas.openxmlformats.org/officeDocument/2006/relationships/hyperlink" Target="http://www.helsedirektoratet.no/retningslinjer/antibiotika-i-sykehus/endokarditt" TargetMode="External"/><Relationship Id="rId4" Type="http://schemas.openxmlformats.org/officeDocument/2006/relationships/image" Target="../media/image6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914" y="342255"/>
            <a:ext cx="13561060" cy="1778635"/>
          </a:xfrm>
          <a:prstGeom prst="rect"/>
        </p:spPr>
        <p:txBody>
          <a:bodyPr wrap="square" lIns="0" tIns="1663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dirty="0" spc="5"/>
              <a:t>Hjemmebehandling </a:t>
            </a:r>
            <a:r>
              <a:rPr dirty="0" spc="-45"/>
              <a:t>av </a:t>
            </a:r>
            <a:r>
              <a:rPr dirty="0" spc="-15"/>
              <a:t>infeksiøs</a:t>
            </a:r>
            <a:r>
              <a:rPr dirty="0" spc="75"/>
              <a:t> </a:t>
            </a:r>
            <a:r>
              <a:rPr dirty="0" spc="-20"/>
              <a:t>endokarditt</a:t>
            </a:r>
          </a:p>
          <a:p>
            <a:pPr marL="12700" marR="1747520">
              <a:lnSpc>
                <a:spcPct val="101000"/>
              </a:lnSpc>
              <a:spcBef>
                <a:spcPts val="420"/>
              </a:spcBef>
            </a:pPr>
            <a:r>
              <a:rPr dirty="0" sz="2150" spc="-5"/>
              <a:t>Potensiale </a:t>
            </a:r>
            <a:r>
              <a:rPr dirty="0" sz="2150" spc="-10"/>
              <a:t>for </a:t>
            </a:r>
            <a:r>
              <a:rPr dirty="0" sz="2150"/>
              <a:t>hjemmebehandling </a:t>
            </a:r>
            <a:r>
              <a:rPr dirty="0" sz="2150" spc="-5"/>
              <a:t>av </a:t>
            </a:r>
            <a:r>
              <a:rPr dirty="0" sz="2150" spc="-10"/>
              <a:t>endokarditt: </a:t>
            </a:r>
            <a:r>
              <a:rPr dirty="0" sz="2150" spc="-5"/>
              <a:t>Omfang, </a:t>
            </a:r>
            <a:r>
              <a:rPr dirty="0" sz="2150" spc="-10"/>
              <a:t>ressursgevinster </a:t>
            </a:r>
            <a:r>
              <a:rPr dirty="0" sz="2150" spc="-5"/>
              <a:t>og </a:t>
            </a:r>
            <a:r>
              <a:rPr dirty="0" sz="2150" spc="-15"/>
              <a:t>økonomiske </a:t>
            </a:r>
            <a:r>
              <a:rPr dirty="0" sz="2150" spc="-20"/>
              <a:t>besparelser.  </a:t>
            </a:r>
            <a:r>
              <a:rPr dirty="0" sz="2150" spc="-5"/>
              <a:t>Retrospektiv </a:t>
            </a:r>
            <a:r>
              <a:rPr dirty="0" sz="2150"/>
              <a:t>analyse av </a:t>
            </a:r>
            <a:r>
              <a:rPr dirty="0" sz="2150" spc="-10"/>
              <a:t>data </a:t>
            </a:r>
            <a:r>
              <a:rPr dirty="0" sz="2150" spc="-15"/>
              <a:t>fra </a:t>
            </a:r>
            <a:r>
              <a:rPr dirty="0" sz="2150" spc="-5"/>
              <a:t>prospektiv</a:t>
            </a:r>
            <a:r>
              <a:rPr dirty="0" sz="2150" spc="-15"/>
              <a:t> </a:t>
            </a:r>
            <a:r>
              <a:rPr dirty="0" sz="2150" spc="-5"/>
              <a:t>studie.</a:t>
            </a:r>
            <a:endParaRPr sz="2150"/>
          </a:p>
        </p:txBody>
      </p:sp>
      <p:sp>
        <p:nvSpPr>
          <p:cNvPr id="3" name="object 3"/>
          <p:cNvSpPr txBox="1"/>
          <p:nvPr/>
        </p:nvSpPr>
        <p:spPr>
          <a:xfrm>
            <a:off x="17662087" y="1219641"/>
            <a:ext cx="1917064" cy="8610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r" marL="12700" marR="5080" indent="71755">
              <a:lnSpc>
                <a:spcPct val="100000"/>
              </a:lnSpc>
              <a:spcBef>
                <a:spcPts val="130"/>
              </a:spcBef>
            </a:pPr>
            <a:r>
              <a:rPr dirty="0" sz="2050" spc="5" b="1">
                <a:solidFill>
                  <a:srgbClr val="FFFFFF"/>
                </a:solidFill>
                <a:latin typeface="Calibri"/>
                <a:cs typeface="Calibri"/>
              </a:rPr>
              <a:t>Isabelle</a:t>
            </a:r>
            <a:r>
              <a:rPr dirty="0" sz="2050" spc="-10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5" b="1">
                <a:solidFill>
                  <a:srgbClr val="FFFFFF"/>
                </a:solidFill>
                <a:latin typeface="Calibri"/>
                <a:cs typeface="Calibri"/>
              </a:rPr>
              <a:t>Myrvold </a:t>
            </a:r>
            <a:r>
              <a:rPr dirty="0" sz="205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Universitetet</a:t>
            </a:r>
            <a:r>
              <a:rPr dirty="0" sz="1700" spc="-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1700" spc="-5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Bergen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i</a:t>
            </a:r>
            <a:r>
              <a:rPr dirty="0" sz="1700" spc="-6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m</a:t>
            </a:r>
            <a:r>
              <a:rPr dirty="0" sz="170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y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0</a:t>
            </a:r>
            <a:r>
              <a:rPr dirty="0" sz="1700" spc="1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0</a:t>
            </a:r>
            <a:r>
              <a:rPr dirty="0" sz="1700" spc="-2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9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@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u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i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b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.</a:t>
            </a:r>
            <a:r>
              <a:rPr dirty="0" sz="1700" spc="1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n</a:t>
            </a:r>
            <a:r>
              <a:rPr dirty="0" sz="1700" spc="-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o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2472" y="2816171"/>
            <a:ext cx="5882005" cy="2386965"/>
          </a:xfrm>
          <a:prstGeom prst="rect">
            <a:avLst/>
          </a:prstGeom>
        </p:spPr>
        <p:txBody>
          <a:bodyPr wrap="square" lIns="0" tIns="895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dirty="0" sz="2050" spc="5" b="1">
                <a:solidFill>
                  <a:srgbClr val="252525"/>
                </a:solidFill>
                <a:latin typeface="Calibri"/>
                <a:cs typeface="Calibri"/>
              </a:rPr>
              <a:t>Bakgrunn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99200"/>
              </a:lnSpc>
              <a:spcBef>
                <a:spcPts val="520"/>
              </a:spcBef>
            </a:pPr>
            <a:r>
              <a:rPr dirty="0" sz="1800" spc="-20">
                <a:latin typeface="Calibri"/>
                <a:cs typeface="Calibri"/>
              </a:rPr>
              <a:t>Infeksiøs endokarditt </a:t>
            </a:r>
            <a:r>
              <a:rPr dirty="0" sz="1800" spc="-5">
                <a:latin typeface="Calibri"/>
                <a:cs typeface="Calibri"/>
              </a:rPr>
              <a:t>(IE) </a:t>
            </a:r>
            <a:r>
              <a:rPr dirty="0" sz="1800" spc="-15">
                <a:latin typeface="Calibri"/>
                <a:cs typeface="Calibri"/>
              </a:rPr>
              <a:t>krever vanligvis langvarig  sykehusbehandling </a:t>
            </a:r>
            <a:r>
              <a:rPr dirty="0" sz="1800" spc="-5">
                <a:latin typeface="Calibri"/>
                <a:cs typeface="Calibri"/>
              </a:rPr>
              <a:t>med </a:t>
            </a:r>
            <a:r>
              <a:rPr dirty="0" sz="1800" spc="-20">
                <a:latin typeface="Calibri"/>
                <a:cs typeface="Calibri"/>
              </a:rPr>
              <a:t>intravenøs </a:t>
            </a:r>
            <a:r>
              <a:rPr dirty="0" sz="1800" spc="-10">
                <a:latin typeface="Calibri"/>
                <a:cs typeface="Calibri"/>
              </a:rPr>
              <a:t>antibiotika, </a:t>
            </a:r>
            <a:r>
              <a:rPr dirty="0" sz="1800" spc="-15">
                <a:latin typeface="Calibri"/>
                <a:cs typeface="Calibri"/>
              </a:rPr>
              <a:t>noe som  belaster helsevesenets </a:t>
            </a:r>
            <a:r>
              <a:rPr dirty="0" sz="1800" spc="-35">
                <a:latin typeface="Calibri"/>
                <a:cs typeface="Calibri"/>
              </a:rPr>
              <a:t>ressurser. </a:t>
            </a:r>
            <a:r>
              <a:rPr dirty="0" sz="1800" spc="-10">
                <a:latin typeface="Calibri"/>
                <a:cs typeface="Calibri"/>
              </a:rPr>
              <a:t>Hjemmebehandling, </a:t>
            </a:r>
            <a:r>
              <a:rPr dirty="0" sz="1800" spc="-15">
                <a:latin typeface="Calibri"/>
                <a:cs typeface="Calibri"/>
              </a:rPr>
              <a:t>enten  </a:t>
            </a:r>
            <a:r>
              <a:rPr dirty="0" sz="1800" spc="-20">
                <a:latin typeface="Calibri"/>
                <a:cs typeface="Calibri"/>
              </a:rPr>
              <a:t>intravenøs </a:t>
            </a:r>
            <a:r>
              <a:rPr dirty="0" sz="1800" spc="-55">
                <a:latin typeface="Calibri"/>
                <a:cs typeface="Calibri"/>
              </a:rPr>
              <a:t>(OPAT) </a:t>
            </a:r>
            <a:r>
              <a:rPr dirty="0" sz="1800" spc="-5">
                <a:latin typeface="Calibri"/>
                <a:cs typeface="Calibri"/>
              </a:rPr>
              <a:t>eller </a:t>
            </a:r>
            <a:r>
              <a:rPr dirty="0" sz="1800" spc="-10">
                <a:latin typeface="Calibri"/>
                <a:cs typeface="Calibri"/>
              </a:rPr>
              <a:t>delvis </a:t>
            </a:r>
            <a:r>
              <a:rPr dirty="0" sz="1800" spc="-25">
                <a:latin typeface="Calibri"/>
                <a:cs typeface="Calibri"/>
              </a:rPr>
              <a:t>oral </a:t>
            </a:r>
            <a:r>
              <a:rPr dirty="0" sz="1800" spc="-10">
                <a:latin typeface="Calibri"/>
                <a:cs typeface="Calibri"/>
              </a:rPr>
              <a:t>(POET), </a:t>
            </a:r>
            <a:r>
              <a:rPr dirty="0" sz="1800" spc="-15">
                <a:latin typeface="Calibri"/>
                <a:cs typeface="Calibri"/>
              </a:rPr>
              <a:t>kan </a:t>
            </a:r>
            <a:r>
              <a:rPr dirty="0" sz="1800" spc="-20">
                <a:latin typeface="Calibri"/>
                <a:cs typeface="Calibri"/>
              </a:rPr>
              <a:t>redusere behovet  </a:t>
            </a:r>
            <a:r>
              <a:rPr dirty="0" sz="1800" spc="-25">
                <a:latin typeface="Calibri"/>
                <a:cs typeface="Calibri"/>
              </a:rPr>
              <a:t>for sykehusinnleggelser. </a:t>
            </a:r>
            <a:r>
              <a:rPr dirty="0" sz="1800" spc="-5">
                <a:latin typeface="Calibri"/>
                <a:cs typeface="Calibri"/>
              </a:rPr>
              <a:t>Studien </a:t>
            </a:r>
            <a:r>
              <a:rPr dirty="0" sz="1800" spc="-20">
                <a:latin typeface="Calibri"/>
                <a:cs typeface="Calibri"/>
              </a:rPr>
              <a:t>undersøker </a:t>
            </a:r>
            <a:r>
              <a:rPr dirty="0" sz="1800" spc="-15">
                <a:latin typeface="Calibri"/>
                <a:cs typeface="Calibri"/>
              </a:rPr>
              <a:t>potensialet </a:t>
            </a:r>
            <a:r>
              <a:rPr dirty="0" sz="1800" spc="-25">
                <a:latin typeface="Calibri"/>
                <a:cs typeface="Calibri"/>
              </a:rPr>
              <a:t>for  </a:t>
            </a:r>
            <a:r>
              <a:rPr dirty="0" sz="1800" spc="-15">
                <a:latin typeface="Calibri"/>
                <a:cs typeface="Calibri"/>
              </a:rPr>
              <a:t>hjemmebehandling </a:t>
            </a:r>
            <a:r>
              <a:rPr dirty="0" sz="1800" spc="-30">
                <a:latin typeface="Calibri"/>
                <a:cs typeface="Calibri"/>
              </a:rPr>
              <a:t>av </a:t>
            </a:r>
            <a:r>
              <a:rPr dirty="0" sz="1800" spc="-10">
                <a:latin typeface="Calibri"/>
                <a:cs typeface="Calibri"/>
              </a:rPr>
              <a:t>IE-pasienter </a:t>
            </a:r>
            <a:r>
              <a:rPr dirty="0" sz="1800" spc="-5">
                <a:latin typeface="Calibri"/>
                <a:cs typeface="Calibri"/>
              </a:rPr>
              <a:t>i </a:t>
            </a:r>
            <a:r>
              <a:rPr dirty="0" sz="1800" spc="-15">
                <a:latin typeface="Calibri"/>
                <a:cs typeface="Calibri"/>
              </a:rPr>
              <a:t>Norge </a:t>
            </a:r>
            <a:r>
              <a:rPr dirty="0" sz="1800" spc="-25">
                <a:latin typeface="Calibri"/>
                <a:cs typeface="Calibri"/>
              </a:rPr>
              <a:t>for </a:t>
            </a:r>
            <a:r>
              <a:rPr dirty="0" sz="1800" spc="-5">
                <a:latin typeface="Calibri"/>
                <a:cs typeface="Calibri"/>
              </a:rPr>
              <a:t>å </a:t>
            </a:r>
            <a:r>
              <a:rPr dirty="0" sz="1800" spc="-20">
                <a:latin typeface="Calibri"/>
                <a:cs typeface="Calibri"/>
              </a:rPr>
              <a:t>avlaste  sykehusene.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2472" y="5551282"/>
            <a:ext cx="5561965" cy="1831339"/>
          </a:xfrm>
          <a:prstGeom prst="rect">
            <a:avLst/>
          </a:prstGeom>
        </p:spPr>
        <p:txBody>
          <a:bodyPr wrap="square" lIns="0" tIns="844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dirty="0" sz="2050" b="1">
                <a:solidFill>
                  <a:srgbClr val="252525"/>
                </a:solidFill>
                <a:latin typeface="Calibri"/>
                <a:cs typeface="Calibri"/>
              </a:rPr>
              <a:t>Hovedmål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99100"/>
              </a:lnSpc>
              <a:spcBef>
                <a:spcPts val="489"/>
              </a:spcBef>
            </a:pPr>
            <a:r>
              <a:rPr dirty="0" sz="1800" spc="-15">
                <a:latin typeface="Calibri"/>
                <a:cs typeface="Calibri"/>
              </a:rPr>
              <a:t>Formålet </a:t>
            </a:r>
            <a:r>
              <a:rPr dirty="0" sz="1800" spc="-10">
                <a:latin typeface="Calibri"/>
                <a:cs typeface="Calibri"/>
              </a:rPr>
              <a:t>med </a:t>
            </a:r>
            <a:r>
              <a:rPr dirty="0" sz="1800" spc="-15">
                <a:latin typeface="Calibri"/>
                <a:cs typeface="Calibri"/>
              </a:rPr>
              <a:t>studien </a:t>
            </a:r>
            <a:r>
              <a:rPr dirty="0" sz="1800" spc="-10">
                <a:latin typeface="Calibri"/>
                <a:cs typeface="Calibri"/>
              </a:rPr>
              <a:t>var </a:t>
            </a:r>
            <a:r>
              <a:rPr dirty="0" sz="1800" spc="-5">
                <a:latin typeface="Calibri"/>
                <a:cs typeface="Calibri"/>
              </a:rPr>
              <a:t>å </a:t>
            </a:r>
            <a:r>
              <a:rPr dirty="0" sz="1800" spc="-20">
                <a:latin typeface="Calibri"/>
                <a:cs typeface="Calibri"/>
              </a:rPr>
              <a:t>vurdere </a:t>
            </a:r>
            <a:r>
              <a:rPr dirty="0" sz="1800" spc="-15">
                <a:latin typeface="Calibri"/>
                <a:cs typeface="Calibri"/>
              </a:rPr>
              <a:t>potensialet </a:t>
            </a:r>
            <a:r>
              <a:rPr dirty="0" sz="1800" spc="-25">
                <a:latin typeface="Calibri"/>
                <a:cs typeface="Calibri"/>
              </a:rPr>
              <a:t>for  </a:t>
            </a:r>
            <a:r>
              <a:rPr dirty="0" sz="1800" spc="-15">
                <a:latin typeface="Calibri"/>
                <a:cs typeface="Calibri"/>
              </a:rPr>
              <a:t>hjemmebehandling </a:t>
            </a:r>
            <a:r>
              <a:rPr dirty="0" sz="1800" spc="-30">
                <a:latin typeface="Calibri"/>
                <a:cs typeface="Calibri"/>
              </a:rPr>
              <a:t>av </a:t>
            </a:r>
            <a:r>
              <a:rPr dirty="0" sz="1800" spc="-5">
                <a:latin typeface="Calibri"/>
                <a:cs typeface="Calibri"/>
              </a:rPr>
              <a:t>IE på </a:t>
            </a:r>
            <a:r>
              <a:rPr dirty="0" sz="1800" spc="-10">
                <a:latin typeface="Calibri"/>
                <a:cs typeface="Calibri"/>
              </a:rPr>
              <a:t>HUS </a:t>
            </a:r>
            <a:r>
              <a:rPr dirty="0" sz="1800" spc="-20">
                <a:latin typeface="Calibri"/>
                <a:cs typeface="Calibri"/>
              </a:rPr>
              <a:t>ved </a:t>
            </a:r>
            <a:r>
              <a:rPr dirty="0" sz="1800" spc="-5">
                <a:latin typeface="Calibri"/>
                <a:cs typeface="Calibri"/>
              </a:rPr>
              <a:t>å </a:t>
            </a:r>
            <a:r>
              <a:rPr dirty="0" sz="1800" spc="-15">
                <a:latin typeface="Calibri"/>
                <a:cs typeface="Calibri"/>
              </a:rPr>
              <a:t>identifisere pasienter  </a:t>
            </a:r>
            <a:r>
              <a:rPr dirty="0" sz="1800" spc="-10">
                <a:latin typeface="Calibri"/>
                <a:cs typeface="Calibri"/>
              </a:rPr>
              <a:t>egnet </a:t>
            </a:r>
            <a:r>
              <a:rPr dirty="0" sz="1800" spc="-25">
                <a:latin typeface="Calibri"/>
                <a:cs typeface="Calibri"/>
              </a:rPr>
              <a:t>for </a:t>
            </a:r>
            <a:r>
              <a:rPr dirty="0" sz="1800" spc="-10">
                <a:latin typeface="Calibri"/>
                <a:cs typeface="Calibri"/>
              </a:rPr>
              <a:t>slik behandling </a:t>
            </a:r>
            <a:r>
              <a:rPr dirty="0" sz="1800" spc="-5">
                <a:latin typeface="Calibri"/>
                <a:cs typeface="Calibri"/>
              </a:rPr>
              <a:t>og </a:t>
            </a:r>
            <a:r>
              <a:rPr dirty="0" sz="1800" spc="-10">
                <a:latin typeface="Calibri"/>
                <a:cs typeface="Calibri"/>
              </a:rPr>
              <a:t>beregne </a:t>
            </a:r>
            <a:r>
              <a:rPr dirty="0" sz="1800" spc="-15">
                <a:latin typeface="Calibri"/>
                <a:cs typeface="Calibri"/>
              </a:rPr>
              <a:t>potensielle </a:t>
            </a:r>
            <a:r>
              <a:rPr dirty="0" sz="1800" spc="-10">
                <a:latin typeface="Calibri"/>
                <a:cs typeface="Calibri"/>
              </a:rPr>
              <a:t>sparte  liggedøgn. </a:t>
            </a:r>
            <a:r>
              <a:rPr dirty="0" sz="1800" spc="-5">
                <a:latin typeface="Calibri"/>
                <a:cs typeface="Calibri"/>
              </a:rPr>
              <a:t>I </a:t>
            </a:r>
            <a:r>
              <a:rPr dirty="0" sz="1800" spc="-10">
                <a:latin typeface="Calibri"/>
                <a:cs typeface="Calibri"/>
              </a:rPr>
              <a:t>tillegg </a:t>
            </a:r>
            <a:r>
              <a:rPr dirty="0" sz="1800" spc="-15">
                <a:latin typeface="Calibri"/>
                <a:cs typeface="Calibri"/>
              </a:rPr>
              <a:t>skulle studien </a:t>
            </a:r>
            <a:r>
              <a:rPr dirty="0" sz="1800" spc="-10">
                <a:latin typeface="Calibri"/>
                <a:cs typeface="Calibri"/>
              </a:rPr>
              <a:t>kartlegge </a:t>
            </a:r>
            <a:r>
              <a:rPr dirty="0" sz="1800" spc="-5">
                <a:latin typeface="Calibri"/>
                <a:cs typeface="Calibri"/>
              </a:rPr>
              <a:t>de </a:t>
            </a:r>
            <a:r>
              <a:rPr dirty="0" sz="1800" spc="-15">
                <a:latin typeface="Calibri"/>
                <a:cs typeface="Calibri"/>
              </a:rPr>
              <a:t>vanligste  </a:t>
            </a:r>
            <a:r>
              <a:rPr dirty="0" sz="1800" spc="-20">
                <a:latin typeface="Calibri"/>
                <a:cs typeface="Calibri"/>
              </a:rPr>
              <a:t>faktorene </a:t>
            </a:r>
            <a:r>
              <a:rPr dirty="0" sz="1800" spc="-5">
                <a:latin typeface="Calibri"/>
                <a:cs typeface="Calibri"/>
              </a:rPr>
              <a:t>som </a:t>
            </a:r>
            <a:r>
              <a:rPr dirty="0" sz="1800" spc="-20">
                <a:latin typeface="Calibri"/>
                <a:cs typeface="Calibri"/>
              </a:rPr>
              <a:t>påvirker </a:t>
            </a:r>
            <a:r>
              <a:rPr dirty="0" sz="1800" spc="-15">
                <a:latin typeface="Calibri"/>
                <a:cs typeface="Calibri"/>
              </a:rPr>
              <a:t>egnetheten </a:t>
            </a:r>
            <a:r>
              <a:rPr dirty="0" sz="1800" spc="-25">
                <a:latin typeface="Calibri"/>
                <a:cs typeface="Calibri"/>
              </a:rPr>
              <a:t>for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hjemmebehandling.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97639" y="2733900"/>
            <a:ext cx="5827395" cy="3087370"/>
          </a:xfrm>
          <a:prstGeom prst="rect">
            <a:avLst/>
          </a:prstGeom>
        </p:spPr>
        <p:txBody>
          <a:bodyPr wrap="square" lIns="0" tIns="172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60"/>
              </a:spcBef>
            </a:pPr>
            <a:r>
              <a:rPr dirty="0" sz="2050" b="1">
                <a:solidFill>
                  <a:srgbClr val="252525"/>
                </a:solidFill>
                <a:latin typeface="Calibri"/>
                <a:cs typeface="Calibri"/>
              </a:rPr>
              <a:t>Metode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99300"/>
              </a:lnSpc>
              <a:spcBef>
                <a:spcPts val="1080"/>
              </a:spcBef>
            </a:pPr>
            <a:r>
              <a:rPr dirty="0" sz="1800" spc="-10">
                <a:latin typeface="Calibri"/>
                <a:cs typeface="Calibri"/>
              </a:rPr>
              <a:t>Studien er en </a:t>
            </a:r>
            <a:r>
              <a:rPr dirty="0" sz="1800" spc="-15">
                <a:latin typeface="Calibri"/>
                <a:cs typeface="Calibri"/>
              </a:rPr>
              <a:t>retrospektiv </a:t>
            </a:r>
            <a:r>
              <a:rPr dirty="0" sz="1800" spc="-10">
                <a:latin typeface="Calibri"/>
                <a:cs typeface="Calibri"/>
              </a:rPr>
              <a:t>analyse av </a:t>
            </a:r>
            <a:r>
              <a:rPr dirty="0" sz="1800" spc="-15">
                <a:latin typeface="Calibri"/>
                <a:cs typeface="Calibri"/>
              </a:rPr>
              <a:t>115 IE-pasienter innlagt  </a:t>
            </a:r>
            <a:r>
              <a:rPr dirty="0" sz="1800" spc="-10">
                <a:latin typeface="Calibri"/>
                <a:cs typeface="Calibri"/>
              </a:rPr>
              <a:t>ved </a:t>
            </a:r>
            <a:r>
              <a:rPr dirty="0" sz="1800" spc="-15">
                <a:latin typeface="Calibri"/>
                <a:cs typeface="Calibri"/>
              </a:rPr>
              <a:t>HUS </a:t>
            </a:r>
            <a:r>
              <a:rPr dirty="0" sz="1800" spc="-5">
                <a:latin typeface="Calibri"/>
                <a:cs typeface="Calibri"/>
              </a:rPr>
              <a:t>i </a:t>
            </a:r>
            <a:r>
              <a:rPr dirty="0" sz="1800" spc="-10">
                <a:latin typeface="Calibri"/>
                <a:cs typeface="Calibri"/>
              </a:rPr>
              <a:t>2022–2023. </a:t>
            </a:r>
            <a:r>
              <a:rPr dirty="0" sz="1800" spc="-15">
                <a:latin typeface="Calibri"/>
                <a:cs typeface="Calibri"/>
              </a:rPr>
              <a:t>Pasientenes egnethet </a:t>
            </a:r>
            <a:r>
              <a:rPr dirty="0" sz="1800" spc="-25">
                <a:latin typeface="Calibri"/>
                <a:cs typeface="Calibri"/>
              </a:rPr>
              <a:t>for  </a:t>
            </a:r>
            <a:r>
              <a:rPr dirty="0" sz="1800" spc="-10">
                <a:latin typeface="Calibri"/>
                <a:cs typeface="Calibri"/>
              </a:rPr>
              <a:t>hjemmebehandling ble </a:t>
            </a:r>
            <a:r>
              <a:rPr dirty="0" sz="1800" spc="-15">
                <a:latin typeface="Calibri"/>
                <a:cs typeface="Calibri"/>
              </a:rPr>
              <a:t>vurdert </a:t>
            </a:r>
            <a:r>
              <a:rPr dirty="0" sz="1800" spc="-20">
                <a:latin typeface="Calibri"/>
                <a:cs typeface="Calibri"/>
              </a:rPr>
              <a:t>etter </a:t>
            </a:r>
            <a:r>
              <a:rPr dirty="0" sz="1800" spc="-25">
                <a:latin typeface="Calibri"/>
                <a:cs typeface="Calibri"/>
              </a:rPr>
              <a:t>ESC-kriterier, </a:t>
            </a:r>
            <a:r>
              <a:rPr dirty="0" sz="1800" spc="-15">
                <a:latin typeface="Calibri"/>
                <a:cs typeface="Calibri"/>
              </a:rPr>
              <a:t>mens  </a:t>
            </a:r>
            <a:r>
              <a:rPr dirty="0" sz="1800" spc="-10">
                <a:latin typeface="Calibri"/>
                <a:cs typeface="Calibri"/>
              </a:rPr>
              <a:t>behandlingstid </a:t>
            </a:r>
            <a:r>
              <a:rPr dirty="0" sz="1800" spc="-20">
                <a:latin typeface="Calibri"/>
                <a:cs typeface="Calibri"/>
              </a:rPr>
              <a:t>fulgte </a:t>
            </a:r>
            <a:r>
              <a:rPr dirty="0" sz="1800" spc="-15">
                <a:latin typeface="Calibri"/>
                <a:cs typeface="Calibri"/>
              </a:rPr>
              <a:t>Helsedirektoratets antibiotikaveileder: </a:t>
            </a:r>
            <a:r>
              <a:rPr dirty="0" sz="1800" spc="-5">
                <a:latin typeface="Calibri"/>
                <a:cs typeface="Calibri"/>
              </a:rPr>
              <a:t>42  </a:t>
            </a:r>
            <a:r>
              <a:rPr dirty="0" sz="1800" spc="-10">
                <a:latin typeface="Calibri"/>
                <a:cs typeface="Calibri"/>
              </a:rPr>
              <a:t>dager </a:t>
            </a:r>
            <a:r>
              <a:rPr dirty="0" sz="1800" spc="-20">
                <a:latin typeface="Calibri"/>
                <a:cs typeface="Calibri"/>
              </a:rPr>
              <a:t>for </a:t>
            </a:r>
            <a:r>
              <a:rPr dirty="0" sz="1800" spc="-15">
                <a:latin typeface="Calibri"/>
                <a:cs typeface="Calibri"/>
              </a:rPr>
              <a:t>pasienter </a:t>
            </a:r>
            <a:r>
              <a:rPr dirty="0" sz="1800" spc="-20">
                <a:latin typeface="Calibri"/>
                <a:cs typeface="Calibri"/>
              </a:rPr>
              <a:t>med </a:t>
            </a:r>
            <a:r>
              <a:rPr dirty="0" sz="1800" spc="-15">
                <a:latin typeface="Calibri"/>
                <a:cs typeface="Calibri"/>
              </a:rPr>
              <a:t>kunstig </a:t>
            </a:r>
            <a:r>
              <a:rPr dirty="0" sz="1800" spc="-10">
                <a:latin typeface="Calibri"/>
                <a:cs typeface="Calibri"/>
              </a:rPr>
              <a:t>hjerteklaff </a:t>
            </a:r>
            <a:r>
              <a:rPr dirty="0" sz="1800" spc="-5">
                <a:latin typeface="Calibri"/>
                <a:cs typeface="Calibri"/>
              </a:rPr>
              <a:t>og </a:t>
            </a:r>
            <a:r>
              <a:rPr dirty="0" sz="1800" spc="-10">
                <a:latin typeface="Calibri"/>
                <a:cs typeface="Calibri"/>
              </a:rPr>
              <a:t>native </a:t>
            </a:r>
            <a:r>
              <a:rPr dirty="0" sz="1800" spc="-20">
                <a:latin typeface="Calibri"/>
                <a:cs typeface="Calibri"/>
              </a:rPr>
              <a:t>klaffer  </a:t>
            </a:r>
            <a:r>
              <a:rPr dirty="0" sz="1800" spc="-5">
                <a:latin typeface="Calibri"/>
                <a:cs typeface="Calibri"/>
              </a:rPr>
              <a:t>med </a:t>
            </a:r>
            <a:r>
              <a:rPr dirty="0" sz="1800" spc="-20">
                <a:latin typeface="Calibri"/>
                <a:cs typeface="Calibri"/>
              </a:rPr>
              <a:t>utvalgte </a:t>
            </a:r>
            <a:r>
              <a:rPr dirty="0" sz="1800" spc="-30">
                <a:latin typeface="Calibri"/>
                <a:cs typeface="Calibri"/>
              </a:rPr>
              <a:t>mikrober, </a:t>
            </a:r>
            <a:r>
              <a:rPr dirty="0" sz="1800" spc="-20">
                <a:latin typeface="Calibri"/>
                <a:cs typeface="Calibri"/>
              </a:rPr>
              <a:t>og 28 dager for </a:t>
            </a:r>
            <a:r>
              <a:rPr dirty="0" sz="1800" spc="-15">
                <a:latin typeface="Calibri"/>
                <a:cs typeface="Calibri"/>
              </a:rPr>
              <a:t>øvrige. </a:t>
            </a:r>
            <a:r>
              <a:rPr dirty="0" sz="1800" spc="-10">
                <a:latin typeface="Calibri"/>
                <a:cs typeface="Calibri"/>
              </a:rPr>
              <a:t>Data om  </a:t>
            </a:r>
            <a:r>
              <a:rPr dirty="0" sz="1800" spc="-15">
                <a:latin typeface="Calibri"/>
                <a:cs typeface="Calibri"/>
              </a:rPr>
              <a:t>demografi, </a:t>
            </a:r>
            <a:r>
              <a:rPr dirty="0" sz="1800" spc="-10">
                <a:latin typeface="Calibri"/>
                <a:cs typeface="Calibri"/>
              </a:rPr>
              <a:t>klinisk </a:t>
            </a:r>
            <a:r>
              <a:rPr dirty="0" sz="1800" spc="-15">
                <a:latin typeface="Calibri"/>
                <a:cs typeface="Calibri"/>
              </a:rPr>
              <a:t>tilstand </a:t>
            </a:r>
            <a:r>
              <a:rPr dirty="0" sz="1800" spc="-5">
                <a:latin typeface="Calibri"/>
                <a:cs typeface="Calibri"/>
              </a:rPr>
              <a:t>og </a:t>
            </a:r>
            <a:r>
              <a:rPr dirty="0" sz="1800" spc="-20">
                <a:latin typeface="Calibri"/>
                <a:cs typeface="Calibri"/>
              </a:rPr>
              <a:t>kontraindikasjoner </a:t>
            </a:r>
            <a:r>
              <a:rPr dirty="0" sz="1800" spc="-10">
                <a:latin typeface="Calibri"/>
                <a:cs typeface="Calibri"/>
              </a:rPr>
              <a:t>ble </a:t>
            </a:r>
            <a:r>
              <a:rPr dirty="0" sz="1800" spc="-15">
                <a:latin typeface="Calibri"/>
                <a:cs typeface="Calibri"/>
              </a:rPr>
              <a:t>samlet  </a:t>
            </a:r>
            <a:r>
              <a:rPr dirty="0" sz="1800" spc="-10">
                <a:latin typeface="Calibri"/>
                <a:cs typeface="Calibri"/>
              </a:rPr>
              <a:t>gjennom journalgjennomgang. </a:t>
            </a:r>
            <a:r>
              <a:rPr dirty="0" sz="1800" spc="-15">
                <a:latin typeface="Calibri"/>
                <a:cs typeface="Calibri"/>
              </a:rPr>
              <a:t>Alle data </a:t>
            </a:r>
            <a:r>
              <a:rPr dirty="0" sz="1800" spc="-10">
                <a:latin typeface="Calibri"/>
                <a:cs typeface="Calibri"/>
              </a:rPr>
              <a:t>ble </a:t>
            </a:r>
            <a:r>
              <a:rPr dirty="0" sz="1800" spc="-15">
                <a:latin typeface="Calibri"/>
                <a:cs typeface="Calibri"/>
              </a:rPr>
              <a:t>systematisert </a:t>
            </a:r>
            <a:r>
              <a:rPr dirty="0" sz="1800" spc="-5">
                <a:latin typeface="Calibri"/>
                <a:cs typeface="Calibri"/>
              </a:rPr>
              <a:t>og  </a:t>
            </a:r>
            <a:r>
              <a:rPr dirty="0" sz="1800" spc="-15">
                <a:latin typeface="Calibri"/>
                <a:cs typeface="Calibri"/>
              </a:rPr>
              <a:t>anonymisert.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97639" y="10082397"/>
            <a:ext cx="5940425" cy="2660015"/>
          </a:xfrm>
          <a:prstGeom prst="rect">
            <a:avLst/>
          </a:prstGeom>
        </p:spPr>
        <p:txBody>
          <a:bodyPr wrap="square" lIns="0" tIns="895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dirty="0" sz="2050" spc="-5" b="1">
                <a:solidFill>
                  <a:srgbClr val="252525"/>
                </a:solidFill>
                <a:latin typeface="Calibri"/>
                <a:cs typeface="Calibri"/>
              </a:rPr>
              <a:t>Resultat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99300"/>
              </a:lnSpc>
              <a:spcBef>
                <a:spcPts val="520"/>
              </a:spcBef>
            </a:pPr>
            <a:r>
              <a:rPr dirty="0" sz="1800" spc="-10">
                <a:latin typeface="Calibri"/>
                <a:cs typeface="Calibri"/>
              </a:rPr>
              <a:t>Analysen </a:t>
            </a:r>
            <a:r>
              <a:rPr dirty="0" sz="1800" spc="-15">
                <a:latin typeface="Calibri"/>
                <a:cs typeface="Calibri"/>
              </a:rPr>
              <a:t>viste </a:t>
            </a:r>
            <a:r>
              <a:rPr dirty="0" sz="1800" spc="-30">
                <a:latin typeface="Calibri"/>
                <a:cs typeface="Calibri"/>
              </a:rPr>
              <a:t>at </a:t>
            </a:r>
            <a:r>
              <a:rPr dirty="0" sz="1800" spc="-5">
                <a:latin typeface="Calibri"/>
                <a:cs typeface="Calibri"/>
              </a:rPr>
              <a:t>28 % </a:t>
            </a:r>
            <a:r>
              <a:rPr dirty="0" sz="1800" spc="-10">
                <a:latin typeface="Calibri"/>
                <a:cs typeface="Calibri"/>
              </a:rPr>
              <a:t>av </a:t>
            </a:r>
            <a:r>
              <a:rPr dirty="0" sz="1800" spc="-15">
                <a:latin typeface="Calibri"/>
                <a:cs typeface="Calibri"/>
              </a:rPr>
              <a:t>IE-pasientene </a:t>
            </a:r>
            <a:r>
              <a:rPr dirty="0" sz="1800" spc="-25">
                <a:latin typeface="Calibri"/>
                <a:cs typeface="Calibri"/>
              </a:rPr>
              <a:t>var </a:t>
            </a:r>
            <a:r>
              <a:rPr dirty="0" sz="1800" spc="-10">
                <a:latin typeface="Calibri"/>
                <a:cs typeface="Calibri"/>
              </a:rPr>
              <a:t>egnet </a:t>
            </a:r>
            <a:r>
              <a:rPr dirty="0" sz="1800" spc="-15">
                <a:latin typeface="Calibri"/>
                <a:cs typeface="Calibri"/>
              </a:rPr>
              <a:t>for  </a:t>
            </a:r>
            <a:r>
              <a:rPr dirty="0" sz="1800" spc="-10">
                <a:latin typeface="Calibri"/>
                <a:cs typeface="Calibri"/>
              </a:rPr>
              <a:t>hjemmebehandling, </a:t>
            </a:r>
            <a:r>
              <a:rPr dirty="0" sz="1800" spc="-15">
                <a:latin typeface="Calibri"/>
                <a:cs typeface="Calibri"/>
              </a:rPr>
              <a:t>noe som </a:t>
            </a:r>
            <a:r>
              <a:rPr dirty="0" sz="1800" spc="-10">
                <a:latin typeface="Calibri"/>
                <a:cs typeface="Calibri"/>
              </a:rPr>
              <a:t>kunne </a:t>
            </a:r>
            <a:r>
              <a:rPr dirty="0" sz="1800" spc="-5">
                <a:latin typeface="Calibri"/>
                <a:cs typeface="Calibri"/>
              </a:rPr>
              <a:t>spart </a:t>
            </a:r>
            <a:r>
              <a:rPr dirty="0" sz="1800" spc="-10">
                <a:latin typeface="Calibri"/>
                <a:cs typeface="Calibri"/>
              </a:rPr>
              <a:t>HUS </a:t>
            </a:r>
            <a:r>
              <a:rPr dirty="0" sz="1800" spc="-15">
                <a:latin typeface="Calibri"/>
                <a:cs typeface="Calibri"/>
              </a:rPr>
              <a:t>cirka 230  </a:t>
            </a:r>
            <a:r>
              <a:rPr dirty="0" sz="1800" spc="-10">
                <a:latin typeface="Calibri"/>
                <a:cs typeface="Calibri"/>
              </a:rPr>
              <a:t>liggedøgn årlig. De </a:t>
            </a:r>
            <a:r>
              <a:rPr dirty="0" sz="1800" spc="-15">
                <a:latin typeface="Calibri"/>
                <a:cs typeface="Calibri"/>
              </a:rPr>
              <a:t>vanligste </a:t>
            </a:r>
            <a:r>
              <a:rPr dirty="0" sz="1800" spc="-20">
                <a:latin typeface="Calibri"/>
                <a:cs typeface="Calibri"/>
              </a:rPr>
              <a:t>kontraindikasjonene for  </a:t>
            </a:r>
            <a:r>
              <a:rPr dirty="0" sz="1800" spc="-10">
                <a:latin typeface="Calibri"/>
                <a:cs typeface="Calibri"/>
              </a:rPr>
              <a:t>hjemmebehandling </a:t>
            </a:r>
            <a:r>
              <a:rPr dirty="0" sz="1800" spc="-20">
                <a:latin typeface="Calibri"/>
                <a:cs typeface="Calibri"/>
              </a:rPr>
              <a:t>var </a:t>
            </a:r>
            <a:r>
              <a:rPr dirty="0" sz="1800" spc="-10">
                <a:latin typeface="Calibri"/>
                <a:cs typeface="Calibri"/>
              </a:rPr>
              <a:t>manglende </a:t>
            </a:r>
            <a:r>
              <a:rPr dirty="0" sz="1800" spc="-20">
                <a:latin typeface="Calibri"/>
                <a:cs typeface="Calibri"/>
              </a:rPr>
              <a:t>infeksjonskontroll,  </a:t>
            </a:r>
            <a:r>
              <a:rPr dirty="0" sz="1800" spc="-15">
                <a:latin typeface="Calibri"/>
                <a:cs typeface="Calibri"/>
              </a:rPr>
              <a:t>skrøpelighet </a:t>
            </a:r>
            <a:r>
              <a:rPr dirty="0" sz="1800" spc="-20">
                <a:latin typeface="Calibri"/>
                <a:cs typeface="Calibri"/>
              </a:rPr>
              <a:t>og </a:t>
            </a:r>
            <a:r>
              <a:rPr dirty="0" sz="1800" spc="-15">
                <a:latin typeface="Calibri"/>
                <a:cs typeface="Calibri"/>
              </a:rPr>
              <a:t>hjertesvikt. Pasienter </a:t>
            </a:r>
            <a:r>
              <a:rPr dirty="0" sz="1800" spc="-20">
                <a:latin typeface="Calibri"/>
                <a:cs typeface="Calibri"/>
              </a:rPr>
              <a:t>med </a:t>
            </a:r>
            <a:r>
              <a:rPr dirty="0" sz="1800" spc="-15">
                <a:latin typeface="Calibri"/>
                <a:cs typeface="Calibri"/>
              </a:rPr>
              <a:t>infeksjoner </a:t>
            </a:r>
            <a:r>
              <a:rPr dirty="0" sz="1800" spc="-30">
                <a:latin typeface="Calibri"/>
                <a:cs typeface="Calibri"/>
              </a:rPr>
              <a:t>forårsaket  av </a:t>
            </a:r>
            <a:r>
              <a:rPr dirty="0" sz="1800" spc="-20">
                <a:latin typeface="Calibri"/>
                <a:cs typeface="Calibri"/>
              </a:rPr>
              <a:t>viridans-streptokokker var </a:t>
            </a:r>
            <a:r>
              <a:rPr dirty="0" sz="1800" spc="-15">
                <a:latin typeface="Calibri"/>
                <a:cs typeface="Calibri"/>
              </a:rPr>
              <a:t>oftere egnet </a:t>
            </a:r>
            <a:r>
              <a:rPr dirty="0" sz="1800" spc="-25">
                <a:latin typeface="Calibri"/>
                <a:cs typeface="Calibri"/>
              </a:rPr>
              <a:t>for  </a:t>
            </a:r>
            <a:r>
              <a:rPr dirty="0" sz="1800" spc="-10">
                <a:latin typeface="Calibri"/>
                <a:cs typeface="Calibri"/>
              </a:rPr>
              <a:t>hjemmebehandling </a:t>
            </a:r>
            <a:r>
              <a:rPr dirty="0" sz="1800" spc="-20">
                <a:latin typeface="Calibri"/>
                <a:cs typeface="Calibri"/>
              </a:rPr>
              <a:t>enn de </a:t>
            </a:r>
            <a:r>
              <a:rPr dirty="0" sz="1800" spc="-5">
                <a:latin typeface="Calibri"/>
                <a:cs typeface="Calibri"/>
              </a:rPr>
              <a:t>med </a:t>
            </a:r>
            <a:r>
              <a:rPr dirty="0" sz="1800" spc="-20" i="1">
                <a:latin typeface="Calibri"/>
                <a:cs typeface="Calibri"/>
              </a:rPr>
              <a:t>Staphylococcus </a:t>
            </a:r>
            <a:r>
              <a:rPr dirty="0" sz="1800" spc="-10" i="1">
                <a:latin typeface="Calibri"/>
                <a:cs typeface="Calibri"/>
              </a:rPr>
              <a:t>aureu</a:t>
            </a:r>
            <a:r>
              <a:rPr dirty="0" sz="1800" spc="-10">
                <a:latin typeface="Calibri"/>
                <a:cs typeface="Calibri"/>
              </a:rPr>
              <a:t>s-  </a:t>
            </a:r>
            <a:r>
              <a:rPr dirty="0" sz="1800" spc="-30">
                <a:latin typeface="Calibri"/>
                <a:cs typeface="Calibri"/>
              </a:rPr>
              <a:t>infeksjoner.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622956" y="2821346"/>
            <a:ext cx="5932170" cy="2377440"/>
          </a:xfrm>
          <a:prstGeom prst="rect">
            <a:avLst/>
          </a:prstGeom>
        </p:spPr>
        <p:txBody>
          <a:bodyPr wrap="square" lIns="0" tIns="844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dirty="0" sz="2050" b="1">
                <a:solidFill>
                  <a:srgbClr val="252525"/>
                </a:solidFill>
                <a:latin typeface="Calibri"/>
                <a:cs typeface="Calibri"/>
              </a:rPr>
              <a:t>Konklusjon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99200"/>
              </a:lnSpc>
              <a:spcBef>
                <a:spcPts val="484"/>
              </a:spcBef>
            </a:pPr>
            <a:r>
              <a:rPr dirty="0" sz="1800" spc="-10">
                <a:latin typeface="Calibri"/>
                <a:cs typeface="Calibri"/>
              </a:rPr>
              <a:t>Studien </a:t>
            </a:r>
            <a:r>
              <a:rPr dirty="0" sz="1800" spc="-15">
                <a:latin typeface="Calibri"/>
                <a:cs typeface="Calibri"/>
              </a:rPr>
              <a:t>viser at hjemmebehandling </a:t>
            </a:r>
            <a:r>
              <a:rPr dirty="0" sz="1800" spc="-25">
                <a:latin typeface="Calibri"/>
                <a:cs typeface="Calibri"/>
              </a:rPr>
              <a:t>for </a:t>
            </a:r>
            <a:r>
              <a:rPr dirty="0" sz="1800" spc="-20">
                <a:latin typeface="Calibri"/>
                <a:cs typeface="Calibri"/>
              </a:rPr>
              <a:t>utvalgte </a:t>
            </a:r>
            <a:r>
              <a:rPr dirty="0" sz="1800" spc="-10">
                <a:latin typeface="Calibri"/>
                <a:cs typeface="Calibri"/>
              </a:rPr>
              <a:t>IE-pasienter </a:t>
            </a:r>
            <a:r>
              <a:rPr dirty="0" sz="1800" spc="-25">
                <a:latin typeface="Calibri"/>
                <a:cs typeface="Calibri"/>
              </a:rPr>
              <a:t>kan  </a:t>
            </a:r>
            <a:r>
              <a:rPr dirty="0" sz="1800" spc="-10">
                <a:latin typeface="Calibri"/>
                <a:cs typeface="Calibri"/>
              </a:rPr>
              <a:t>frigjøre </a:t>
            </a:r>
            <a:r>
              <a:rPr dirty="0" sz="1800" spc="-20">
                <a:latin typeface="Calibri"/>
                <a:cs typeface="Calibri"/>
              </a:rPr>
              <a:t>sykehussenger </a:t>
            </a:r>
            <a:r>
              <a:rPr dirty="0" sz="1800" spc="-5">
                <a:latin typeface="Calibri"/>
                <a:cs typeface="Calibri"/>
              </a:rPr>
              <a:t>og gi </a:t>
            </a:r>
            <a:r>
              <a:rPr dirty="0" sz="1800" spc="-25">
                <a:latin typeface="Calibri"/>
                <a:cs typeface="Calibri"/>
              </a:rPr>
              <a:t>økonomiske besparelser, </a:t>
            </a:r>
            <a:r>
              <a:rPr dirty="0" sz="1800" spc="-5">
                <a:latin typeface="Calibri"/>
                <a:cs typeface="Calibri"/>
              </a:rPr>
              <a:t>med </a:t>
            </a:r>
            <a:r>
              <a:rPr dirty="0" sz="1800" spc="-10">
                <a:latin typeface="Calibri"/>
                <a:cs typeface="Calibri"/>
              </a:rPr>
              <a:t>en  årlig </a:t>
            </a:r>
            <a:r>
              <a:rPr dirty="0" sz="1800" spc="-20">
                <a:latin typeface="Calibri"/>
                <a:cs typeface="Calibri"/>
              </a:rPr>
              <a:t>reduksjon på </a:t>
            </a:r>
            <a:r>
              <a:rPr dirty="0" sz="1800" spc="-10">
                <a:latin typeface="Calibri"/>
                <a:cs typeface="Calibri"/>
              </a:rPr>
              <a:t>rundt </a:t>
            </a:r>
            <a:r>
              <a:rPr dirty="0" sz="1800" spc="-15">
                <a:latin typeface="Calibri"/>
                <a:cs typeface="Calibri"/>
              </a:rPr>
              <a:t>230 </a:t>
            </a:r>
            <a:r>
              <a:rPr dirty="0" sz="1800" spc="-10">
                <a:latin typeface="Calibri"/>
                <a:cs typeface="Calibri"/>
              </a:rPr>
              <a:t>liggedøgn ved </a:t>
            </a:r>
            <a:r>
              <a:rPr dirty="0" sz="1800" spc="-15">
                <a:latin typeface="Calibri"/>
                <a:cs typeface="Calibri"/>
              </a:rPr>
              <a:t>Haukeland  </a:t>
            </a:r>
            <a:r>
              <a:rPr dirty="0" sz="1800" spc="-20">
                <a:latin typeface="Calibri"/>
                <a:cs typeface="Calibri"/>
              </a:rPr>
              <a:t>universitetssykehus. </a:t>
            </a:r>
            <a:r>
              <a:rPr dirty="0" sz="1800" spc="-10">
                <a:latin typeface="Calibri"/>
                <a:cs typeface="Calibri"/>
              </a:rPr>
              <a:t>Hjemmebehandling </a:t>
            </a:r>
            <a:r>
              <a:rPr dirty="0" sz="1800" spc="5">
                <a:latin typeface="Calibri"/>
                <a:cs typeface="Calibri"/>
              </a:rPr>
              <a:t>er </a:t>
            </a:r>
            <a:r>
              <a:rPr dirty="0" sz="1800" spc="-10">
                <a:latin typeface="Calibri"/>
                <a:cs typeface="Calibri"/>
              </a:rPr>
              <a:t>særlig aktuelt </a:t>
            </a:r>
            <a:r>
              <a:rPr dirty="0" sz="1800" spc="-25">
                <a:latin typeface="Calibri"/>
                <a:cs typeface="Calibri"/>
              </a:rPr>
              <a:t>for  lavrisikopasienter, </a:t>
            </a:r>
            <a:r>
              <a:rPr dirty="0" sz="1800" spc="-15">
                <a:latin typeface="Calibri"/>
                <a:cs typeface="Calibri"/>
              </a:rPr>
              <a:t>som </a:t>
            </a:r>
            <a:r>
              <a:rPr dirty="0" sz="1800" spc="-5">
                <a:latin typeface="Calibri"/>
                <a:cs typeface="Calibri"/>
              </a:rPr>
              <a:t>de </a:t>
            </a:r>
            <a:r>
              <a:rPr dirty="0" sz="1800" spc="-20">
                <a:latin typeface="Calibri"/>
                <a:cs typeface="Calibri"/>
              </a:rPr>
              <a:t>med viridans-streptokokker-  </a:t>
            </a:r>
            <a:r>
              <a:rPr dirty="0" sz="1800" spc="-30">
                <a:latin typeface="Calibri"/>
                <a:cs typeface="Calibri"/>
              </a:rPr>
              <a:t>infeksjoner. </a:t>
            </a:r>
            <a:r>
              <a:rPr dirty="0" sz="1800" spc="-20">
                <a:latin typeface="Calibri"/>
                <a:cs typeface="Calibri"/>
              </a:rPr>
              <a:t>Kvalitetsregistre </a:t>
            </a:r>
            <a:r>
              <a:rPr dirty="0" sz="1800" spc="-15">
                <a:latin typeface="Calibri"/>
                <a:cs typeface="Calibri"/>
              </a:rPr>
              <a:t>anbefales </a:t>
            </a:r>
            <a:r>
              <a:rPr dirty="0" sz="1800" spc="-25">
                <a:latin typeface="Calibri"/>
                <a:cs typeface="Calibri"/>
              </a:rPr>
              <a:t>for </a:t>
            </a:r>
            <a:r>
              <a:rPr dirty="0" sz="1800" spc="-5">
                <a:latin typeface="Calibri"/>
                <a:cs typeface="Calibri"/>
              </a:rPr>
              <a:t>å </a:t>
            </a:r>
            <a:r>
              <a:rPr dirty="0" sz="1800" spc="-10">
                <a:latin typeface="Calibri"/>
                <a:cs typeface="Calibri"/>
              </a:rPr>
              <a:t>sikre </a:t>
            </a:r>
            <a:r>
              <a:rPr dirty="0" sz="1800" spc="-5">
                <a:latin typeface="Calibri"/>
                <a:cs typeface="Calibri"/>
              </a:rPr>
              <a:t>trygg  </a:t>
            </a:r>
            <a:r>
              <a:rPr dirty="0" sz="1800" spc="-15">
                <a:latin typeface="Calibri"/>
                <a:cs typeface="Calibri"/>
              </a:rPr>
              <a:t>implementering </a:t>
            </a:r>
            <a:r>
              <a:rPr dirty="0" sz="1800" spc="-5">
                <a:latin typeface="Calibri"/>
                <a:cs typeface="Calibri"/>
              </a:rPr>
              <a:t>og </a:t>
            </a:r>
            <a:r>
              <a:rPr dirty="0" sz="1800" spc="-20">
                <a:latin typeface="Calibri"/>
                <a:cs typeface="Calibri"/>
              </a:rPr>
              <a:t>effektiv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oppfølging.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564322" y="11431516"/>
            <a:ext cx="5847080" cy="1331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5" b="1">
                <a:solidFill>
                  <a:srgbClr val="252525"/>
                </a:solidFill>
                <a:latin typeface="Calibri"/>
                <a:cs typeface="Calibri"/>
              </a:rPr>
              <a:t>REFERANSER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000" spc="10">
                <a:latin typeface="Times New Roman"/>
                <a:cs typeface="Times New Roman"/>
              </a:rPr>
              <a:t>Delgado </a:t>
            </a:r>
            <a:r>
              <a:rPr dirty="0" sz="1000" spc="-45">
                <a:latin typeface="Times New Roman"/>
                <a:cs typeface="Times New Roman"/>
              </a:rPr>
              <a:t>V, </a:t>
            </a:r>
            <a:r>
              <a:rPr dirty="0" sz="1000" spc="10">
                <a:latin typeface="Times New Roman"/>
                <a:cs typeface="Times New Roman"/>
              </a:rPr>
              <a:t>Ajmone Marsan N, </a:t>
            </a:r>
            <a:r>
              <a:rPr dirty="0" sz="1000" spc="15">
                <a:latin typeface="Times New Roman"/>
                <a:cs typeface="Times New Roman"/>
              </a:rPr>
              <a:t>de </a:t>
            </a:r>
            <a:r>
              <a:rPr dirty="0" sz="1000" spc="-5">
                <a:latin typeface="Times New Roman"/>
                <a:cs typeface="Times New Roman"/>
              </a:rPr>
              <a:t>Waha </a:t>
            </a:r>
            <a:r>
              <a:rPr dirty="0" sz="1000" spc="5">
                <a:latin typeface="Times New Roman"/>
                <a:cs typeface="Times New Roman"/>
              </a:rPr>
              <a:t>S, </a:t>
            </a:r>
            <a:r>
              <a:rPr dirty="0" sz="1000" spc="10">
                <a:latin typeface="Times New Roman"/>
                <a:cs typeface="Times New Roman"/>
              </a:rPr>
              <a:t>Bonaros N, Brida M, Burri H, </a:t>
            </a:r>
            <a:r>
              <a:rPr dirty="0" sz="1000" spc="5">
                <a:latin typeface="Times New Roman"/>
                <a:cs typeface="Times New Roman"/>
              </a:rPr>
              <a:t>et al. </a:t>
            </a:r>
            <a:r>
              <a:rPr dirty="0" sz="1000" spc="10">
                <a:latin typeface="Times New Roman"/>
                <a:cs typeface="Times New Roman"/>
              </a:rPr>
              <a:t>2023 ESC Guidelines </a:t>
            </a:r>
            <a:r>
              <a:rPr dirty="0" sz="1000" spc="5">
                <a:latin typeface="Times New Roman"/>
                <a:cs typeface="Times New Roman"/>
              </a:rPr>
              <a:t>for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the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1000" spc="10">
                <a:latin typeface="Times New Roman"/>
                <a:cs typeface="Times New Roman"/>
              </a:rPr>
              <a:t>management </a:t>
            </a:r>
            <a:r>
              <a:rPr dirty="0" sz="1000" spc="15">
                <a:latin typeface="Times New Roman"/>
                <a:cs typeface="Times New Roman"/>
              </a:rPr>
              <a:t>of </a:t>
            </a:r>
            <a:r>
              <a:rPr dirty="0" sz="1000" spc="10">
                <a:latin typeface="Times New Roman"/>
                <a:cs typeface="Times New Roman"/>
              </a:rPr>
              <a:t>endocardiUs. </a:t>
            </a:r>
            <a:r>
              <a:rPr dirty="0" sz="1000" spc="15">
                <a:latin typeface="Times New Roman"/>
                <a:cs typeface="Times New Roman"/>
              </a:rPr>
              <a:t>Eur </a:t>
            </a:r>
            <a:r>
              <a:rPr dirty="0" sz="1000" spc="10">
                <a:latin typeface="Times New Roman"/>
                <a:cs typeface="Times New Roman"/>
              </a:rPr>
              <a:t>Heart </a:t>
            </a:r>
            <a:r>
              <a:rPr dirty="0" sz="1000" spc="15">
                <a:latin typeface="Times New Roman"/>
                <a:cs typeface="Times New Roman"/>
              </a:rPr>
              <a:t>J.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2023;44(39):3948-4042.</a:t>
            </a:r>
            <a:endParaRPr sz="1000">
              <a:latin typeface="Times New Roman"/>
              <a:cs typeface="Times New Roman"/>
            </a:endParaRPr>
          </a:p>
          <a:p>
            <a:pPr marL="12700" marR="5080">
              <a:lnSpc>
                <a:spcPct val="102800"/>
              </a:lnSpc>
              <a:spcBef>
                <a:spcPts val="35"/>
              </a:spcBef>
            </a:pPr>
            <a:r>
              <a:rPr dirty="0" sz="1000" spc="5">
                <a:latin typeface="Times New Roman"/>
                <a:cs typeface="Times New Roman"/>
              </a:rPr>
              <a:t>Jordal S, </a:t>
            </a:r>
            <a:r>
              <a:rPr dirty="0" sz="1000" spc="10">
                <a:latin typeface="Times New Roman"/>
                <a:cs typeface="Times New Roman"/>
              </a:rPr>
              <a:t>Kommedal O, Haaverstad </a:t>
            </a:r>
            <a:r>
              <a:rPr dirty="0" sz="1000">
                <a:latin typeface="Times New Roman"/>
                <a:cs typeface="Times New Roman"/>
              </a:rPr>
              <a:t>R, </a:t>
            </a:r>
            <a:r>
              <a:rPr dirty="0" sz="1000" spc="5">
                <a:latin typeface="Times New Roman"/>
                <a:cs typeface="Times New Roman"/>
              </a:rPr>
              <a:t>Saeed </a:t>
            </a:r>
            <a:r>
              <a:rPr dirty="0" sz="1000" spc="20">
                <a:latin typeface="Times New Roman"/>
                <a:cs typeface="Times New Roman"/>
              </a:rPr>
              <a:t>S, </a:t>
            </a:r>
            <a:r>
              <a:rPr dirty="0" sz="1000" spc="10">
                <a:latin typeface="Times New Roman"/>
                <a:cs typeface="Times New Roman"/>
              </a:rPr>
              <a:t>Davidsen </a:t>
            </a:r>
            <a:r>
              <a:rPr dirty="0" sz="1000" spc="20">
                <a:latin typeface="Times New Roman"/>
                <a:cs typeface="Times New Roman"/>
              </a:rPr>
              <a:t>ES, </a:t>
            </a:r>
            <a:r>
              <a:rPr dirty="0" sz="1000" spc="10">
                <a:latin typeface="Times New Roman"/>
                <a:cs typeface="Times New Roman"/>
              </a:rPr>
              <a:t>Salminen </a:t>
            </a:r>
            <a:r>
              <a:rPr dirty="0" sz="1000" spc="15">
                <a:latin typeface="Times New Roman"/>
                <a:cs typeface="Times New Roman"/>
              </a:rPr>
              <a:t>PR, </a:t>
            </a:r>
            <a:r>
              <a:rPr dirty="0" sz="1000" spc="5">
                <a:latin typeface="Times New Roman"/>
                <a:cs typeface="Times New Roman"/>
              </a:rPr>
              <a:t>et al. </a:t>
            </a:r>
            <a:r>
              <a:rPr dirty="0" sz="1000" spc="10">
                <a:latin typeface="Times New Roman"/>
                <a:cs typeface="Times New Roman"/>
              </a:rPr>
              <a:t>Epidemiological </a:t>
            </a:r>
            <a:r>
              <a:rPr dirty="0" sz="1000" spc="15">
                <a:latin typeface="Times New Roman"/>
                <a:cs typeface="Times New Roman"/>
              </a:rPr>
              <a:t>and  </a:t>
            </a:r>
            <a:r>
              <a:rPr dirty="0" sz="1000" spc="10">
                <a:latin typeface="Times New Roman"/>
                <a:cs typeface="Times New Roman"/>
              </a:rPr>
              <a:t>microbial </a:t>
            </a:r>
            <a:r>
              <a:rPr dirty="0" sz="1000" spc="5">
                <a:latin typeface="Times New Roman"/>
                <a:cs typeface="Times New Roman"/>
              </a:rPr>
              <a:t>trends </a:t>
            </a:r>
            <a:r>
              <a:rPr dirty="0" sz="1000" spc="-5">
                <a:latin typeface="Times New Roman"/>
                <a:cs typeface="Times New Roman"/>
              </a:rPr>
              <a:t>of </a:t>
            </a:r>
            <a:r>
              <a:rPr dirty="0" sz="1000" spc="10">
                <a:latin typeface="Times New Roman"/>
                <a:cs typeface="Times New Roman"/>
              </a:rPr>
              <a:t>infecUve endocardiUs </a:t>
            </a:r>
            <a:r>
              <a:rPr dirty="0" sz="1000" spc="5">
                <a:latin typeface="Times New Roman"/>
                <a:cs typeface="Times New Roman"/>
              </a:rPr>
              <a:t>in </a:t>
            </a:r>
            <a:r>
              <a:rPr dirty="0" sz="1000" spc="10">
                <a:latin typeface="Times New Roman"/>
                <a:cs typeface="Times New Roman"/>
              </a:rPr>
              <a:t>western Norway: a </a:t>
            </a:r>
            <a:r>
              <a:rPr dirty="0" sz="1000" spc="15">
                <a:latin typeface="Times New Roman"/>
                <a:cs typeface="Times New Roman"/>
              </a:rPr>
              <a:t>7-year </a:t>
            </a:r>
            <a:r>
              <a:rPr dirty="0" sz="1000" spc="10">
                <a:latin typeface="Times New Roman"/>
                <a:cs typeface="Times New Roman"/>
              </a:rPr>
              <a:t>prospecUve observaUonal </a:t>
            </a:r>
            <a:r>
              <a:rPr dirty="0" sz="1000">
                <a:latin typeface="Times New Roman"/>
                <a:cs typeface="Times New Roman"/>
              </a:rPr>
              <a:t>study. </a:t>
            </a:r>
            <a:r>
              <a:rPr dirty="0" sz="1000" spc="25">
                <a:latin typeface="Times New Roman"/>
                <a:cs typeface="Times New Roman"/>
              </a:rPr>
              <a:t>BMC  </a:t>
            </a:r>
            <a:r>
              <a:rPr dirty="0" sz="1000" spc="5">
                <a:latin typeface="Times New Roman"/>
                <a:cs typeface="Times New Roman"/>
              </a:rPr>
              <a:t>Infect Dis.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2024;24(1):702.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1000" spc="10">
                <a:latin typeface="Times New Roman"/>
                <a:cs typeface="Times New Roman"/>
              </a:rPr>
              <a:t>Antibiotika </a:t>
            </a:r>
            <a:r>
              <a:rPr dirty="0" sz="1000" spc="5">
                <a:latin typeface="Times New Roman"/>
                <a:cs typeface="Times New Roman"/>
              </a:rPr>
              <a:t>i </a:t>
            </a:r>
            <a:r>
              <a:rPr dirty="0" sz="1000" spc="10">
                <a:latin typeface="Times New Roman"/>
                <a:cs typeface="Times New Roman"/>
              </a:rPr>
              <a:t>sykehus: Endokardtt: Helsedirektoratet; 2024 </a:t>
            </a:r>
            <a:r>
              <a:rPr dirty="0" sz="1000" spc="5">
                <a:latin typeface="Times New Roman"/>
                <a:cs typeface="Times New Roman"/>
              </a:rPr>
              <a:t>[23.08.24:[Available </a:t>
            </a:r>
            <a:r>
              <a:rPr dirty="0" sz="1000" spc="10">
                <a:latin typeface="Times New Roman"/>
                <a:cs typeface="Times New Roman"/>
              </a:rPr>
              <a:t>from: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1000" spc="10">
                <a:latin typeface="Times New Roman"/>
                <a:cs typeface="Times New Roman"/>
              </a:rPr>
              <a:t>https://</a:t>
            </a:r>
            <a:r>
              <a:rPr dirty="0" sz="1000" spc="10">
                <a:latin typeface="Times New Roman"/>
                <a:cs typeface="Times New Roman"/>
                <a:hlinkClick r:id="rId3"/>
              </a:rPr>
              <a:t>www.helsedirektoratet.no/retningslinjer/antibiotika-i-sykehus/endokarditt.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2472" y="12055874"/>
            <a:ext cx="5613400" cy="7061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980"/>
              </a:lnSpc>
              <a:spcBef>
                <a:spcPts val="105"/>
              </a:spcBef>
            </a:pPr>
            <a:r>
              <a:rPr dirty="0" sz="1650" spc="-5" b="1">
                <a:solidFill>
                  <a:srgbClr val="252525"/>
                </a:solidFill>
                <a:latin typeface="Calibri"/>
                <a:cs typeface="Calibri"/>
              </a:rPr>
              <a:t>ANNERKJENNELSER</a:t>
            </a:r>
            <a:endParaRPr sz="1650">
              <a:latin typeface="Calibri"/>
              <a:cs typeface="Calibri"/>
            </a:endParaRPr>
          </a:p>
          <a:p>
            <a:pPr marL="12700" marR="5080">
              <a:lnSpc>
                <a:spcPts val="1689"/>
              </a:lnSpc>
              <a:spcBef>
                <a:spcPts val="45"/>
              </a:spcBef>
            </a:pPr>
            <a:r>
              <a:rPr dirty="0" sz="1400" spc="-25">
                <a:latin typeface="Calibri"/>
                <a:cs typeface="Calibri"/>
              </a:rPr>
              <a:t>Takk </a:t>
            </a:r>
            <a:r>
              <a:rPr dirty="0" sz="1400" spc="-10">
                <a:latin typeface="Calibri"/>
                <a:cs typeface="Calibri"/>
              </a:rPr>
              <a:t>til </a:t>
            </a:r>
            <a:r>
              <a:rPr dirty="0" sz="1400" spc="-5">
                <a:latin typeface="Calibri"/>
                <a:cs typeface="Calibri"/>
              </a:rPr>
              <a:t>hovedveileder </a:t>
            </a:r>
            <a:r>
              <a:rPr dirty="0" sz="1400" spc="-15">
                <a:latin typeface="Calibri"/>
                <a:cs typeface="Calibri"/>
              </a:rPr>
              <a:t>Trond </a:t>
            </a:r>
            <a:r>
              <a:rPr dirty="0" sz="1400">
                <a:latin typeface="Calibri"/>
                <a:cs typeface="Calibri"/>
              </a:rPr>
              <a:t>Bruun og </a:t>
            </a:r>
            <a:r>
              <a:rPr dirty="0" sz="1400" spc="-5">
                <a:latin typeface="Calibri"/>
                <a:cs typeface="Calibri"/>
              </a:rPr>
              <a:t>veileder </a:t>
            </a:r>
            <a:r>
              <a:rPr dirty="0" sz="1400" spc="-20">
                <a:latin typeface="Calibri"/>
                <a:cs typeface="Calibri"/>
              </a:rPr>
              <a:t>Trygve </a:t>
            </a:r>
            <a:r>
              <a:rPr dirty="0" sz="1400" spc="-5">
                <a:latin typeface="Calibri"/>
                <a:cs typeface="Calibri"/>
              </a:rPr>
              <a:t>Kristiansen for </a:t>
            </a:r>
            <a:r>
              <a:rPr dirty="0" sz="1400" spc="-10">
                <a:latin typeface="Calibri"/>
                <a:cs typeface="Calibri"/>
              </a:rPr>
              <a:t>verdifull  støtte </a:t>
            </a:r>
            <a:r>
              <a:rPr dirty="0" sz="1400">
                <a:latin typeface="Calibri"/>
                <a:cs typeface="Calibri"/>
              </a:rPr>
              <a:t>og </a:t>
            </a:r>
            <a:r>
              <a:rPr dirty="0" sz="1400" spc="-5">
                <a:latin typeface="Calibri"/>
                <a:cs typeface="Calibri"/>
              </a:rPr>
              <a:t>innsikt </a:t>
            </a:r>
            <a:r>
              <a:rPr dirty="0" sz="1400">
                <a:latin typeface="Calibri"/>
                <a:cs typeface="Calibri"/>
              </a:rPr>
              <a:t>i arbeidet </a:t>
            </a:r>
            <a:r>
              <a:rPr dirty="0" sz="1400" spc="5">
                <a:latin typeface="Calibri"/>
                <a:cs typeface="Calibri"/>
              </a:rPr>
              <a:t>med </a:t>
            </a:r>
            <a:r>
              <a:rPr dirty="0" sz="1400">
                <a:latin typeface="Calibri"/>
                <a:cs typeface="Calibri"/>
              </a:rPr>
              <a:t>denne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oppgaven.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5418" y="7979730"/>
            <a:ext cx="5817870" cy="42545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1600"/>
              </a:lnSpc>
              <a:spcBef>
                <a:spcPts val="75"/>
              </a:spcBef>
            </a:pPr>
            <a:r>
              <a:rPr dirty="0" sz="1300" spc="-20" i="1">
                <a:latin typeface="Calibri"/>
                <a:cs typeface="Calibri"/>
              </a:rPr>
              <a:t>Tabell </a:t>
            </a:r>
            <a:r>
              <a:rPr dirty="0" sz="1300" i="1">
                <a:latin typeface="Calibri"/>
                <a:cs typeface="Calibri"/>
              </a:rPr>
              <a:t>1: Sammenligning </a:t>
            </a:r>
            <a:r>
              <a:rPr dirty="0" sz="1300" spc="-5" i="1">
                <a:latin typeface="Calibri"/>
                <a:cs typeface="Calibri"/>
              </a:rPr>
              <a:t>av pasienter </a:t>
            </a:r>
            <a:r>
              <a:rPr dirty="0" sz="1300" i="1">
                <a:latin typeface="Calibri"/>
                <a:cs typeface="Calibri"/>
              </a:rPr>
              <a:t>egnet </a:t>
            </a:r>
            <a:r>
              <a:rPr dirty="0" sz="1300" spc="-10" i="1">
                <a:latin typeface="Calibri"/>
                <a:cs typeface="Calibri"/>
              </a:rPr>
              <a:t>for </a:t>
            </a:r>
            <a:r>
              <a:rPr dirty="0" sz="1300" i="1">
                <a:latin typeface="Calibri"/>
                <a:cs typeface="Calibri"/>
              </a:rPr>
              <a:t>hjemmebehandling versus </a:t>
            </a:r>
            <a:r>
              <a:rPr dirty="0" sz="1300" spc="-5" i="1">
                <a:latin typeface="Calibri"/>
                <a:cs typeface="Calibri"/>
              </a:rPr>
              <a:t>de </a:t>
            </a:r>
            <a:r>
              <a:rPr dirty="0" sz="1300" spc="5" i="1">
                <a:latin typeface="Calibri"/>
                <a:cs typeface="Calibri"/>
              </a:rPr>
              <a:t>som </a:t>
            </a:r>
            <a:r>
              <a:rPr dirty="0" sz="1300" spc="-15" i="1">
                <a:latin typeface="Calibri"/>
                <a:cs typeface="Calibri"/>
              </a:rPr>
              <a:t>ikke  </a:t>
            </a:r>
            <a:r>
              <a:rPr dirty="0" sz="1300" i="1">
                <a:latin typeface="Calibri"/>
                <a:cs typeface="Calibri"/>
              </a:rPr>
              <a:t>oppfyller</a:t>
            </a:r>
            <a:r>
              <a:rPr dirty="0" sz="1300" spc="-10" i="1">
                <a:latin typeface="Calibri"/>
                <a:cs typeface="Calibri"/>
              </a:rPr>
              <a:t> </a:t>
            </a:r>
            <a:r>
              <a:rPr dirty="0" sz="1300" spc="-5" i="1">
                <a:latin typeface="Calibri"/>
                <a:cs typeface="Calibri"/>
              </a:rPr>
              <a:t>kriteriene.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040584" y="6180770"/>
            <a:ext cx="592201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5" i="1">
                <a:latin typeface="Calibri"/>
                <a:cs typeface="Calibri"/>
              </a:rPr>
              <a:t>Tabell </a:t>
            </a:r>
            <a:r>
              <a:rPr dirty="0" sz="1300" i="1">
                <a:latin typeface="Calibri"/>
                <a:cs typeface="Calibri"/>
              </a:rPr>
              <a:t>2: Estimert behandlingstid </a:t>
            </a:r>
            <a:r>
              <a:rPr dirty="0" sz="1300" spc="-5" i="1">
                <a:latin typeface="Calibri"/>
                <a:cs typeface="Calibri"/>
              </a:rPr>
              <a:t>og </a:t>
            </a:r>
            <a:r>
              <a:rPr dirty="0" sz="1300" i="1">
                <a:latin typeface="Calibri"/>
                <a:cs typeface="Calibri"/>
              </a:rPr>
              <a:t>potensielle </a:t>
            </a:r>
            <a:r>
              <a:rPr dirty="0" sz="1300" spc="-5" i="1">
                <a:latin typeface="Calibri"/>
                <a:cs typeface="Calibri"/>
              </a:rPr>
              <a:t>sparte </a:t>
            </a:r>
            <a:r>
              <a:rPr dirty="0" sz="1300" i="1">
                <a:latin typeface="Calibri"/>
                <a:cs typeface="Calibri"/>
              </a:rPr>
              <a:t>liggedøgn </a:t>
            </a:r>
            <a:r>
              <a:rPr dirty="0" sz="1300" spc="-10" i="1">
                <a:latin typeface="Calibri"/>
                <a:cs typeface="Calibri"/>
              </a:rPr>
              <a:t>for </a:t>
            </a:r>
            <a:r>
              <a:rPr dirty="0" sz="1300" i="1">
                <a:latin typeface="Calibri"/>
                <a:cs typeface="Calibri"/>
              </a:rPr>
              <a:t>pasienter </a:t>
            </a:r>
            <a:r>
              <a:rPr dirty="0" sz="1300" spc="5" i="1">
                <a:latin typeface="Calibri"/>
                <a:cs typeface="Calibri"/>
              </a:rPr>
              <a:t>ved</a:t>
            </a:r>
            <a:r>
              <a:rPr dirty="0" sz="1300" spc="15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HUS.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665902" y="5863477"/>
            <a:ext cx="5349875" cy="2247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00" i="1">
                <a:latin typeface="Calibri"/>
                <a:cs typeface="Calibri"/>
              </a:rPr>
              <a:t>Figur 1: </a:t>
            </a:r>
            <a:r>
              <a:rPr dirty="0" sz="1300" spc="-5" i="1">
                <a:latin typeface="Calibri"/>
                <a:cs typeface="Calibri"/>
              </a:rPr>
              <a:t>Øverste linje viser </a:t>
            </a:r>
            <a:r>
              <a:rPr dirty="0" sz="1300" i="1">
                <a:latin typeface="Calibri"/>
                <a:cs typeface="Calibri"/>
              </a:rPr>
              <a:t>det </a:t>
            </a:r>
            <a:r>
              <a:rPr dirty="0" sz="1300" spc="-5" i="1">
                <a:latin typeface="Calibri"/>
                <a:cs typeface="Calibri"/>
              </a:rPr>
              <a:t>totale antallet </a:t>
            </a:r>
            <a:r>
              <a:rPr dirty="0" sz="1300" i="1">
                <a:latin typeface="Calibri"/>
                <a:cs typeface="Calibri"/>
              </a:rPr>
              <a:t>IE-pasienter innlagt </a:t>
            </a:r>
            <a:r>
              <a:rPr dirty="0" sz="1300" spc="-5" i="1">
                <a:latin typeface="Calibri"/>
                <a:cs typeface="Calibri"/>
              </a:rPr>
              <a:t>med </a:t>
            </a:r>
            <a:r>
              <a:rPr dirty="0" sz="1300" i="1">
                <a:latin typeface="Calibri"/>
                <a:cs typeface="Calibri"/>
              </a:rPr>
              <a:t>HUS</a:t>
            </a:r>
            <a:r>
              <a:rPr dirty="0" sz="1300" spc="229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som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665902" y="6065055"/>
            <a:ext cx="5793105" cy="6223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95"/>
              </a:spcBef>
            </a:pPr>
            <a:r>
              <a:rPr dirty="0" sz="1300" spc="-5" i="1">
                <a:latin typeface="Calibri"/>
                <a:cs typeface="Calibri"/>
              </a:rPr>
              <a:t>primærsykehus til enhver tid. Nederste linje viser antallet pasienter </a:t>
            </a:r>
            <a:r>
              <a:rPr dirty="0" sz="1300" spc="5" i="1">
                <a:latin typeface="Calibri"/>
                <a:cs typeface="Calibri"/>
              </a:rPr>
              <a:t>som </a:t>
            </a:r>
            <a:r>
              <a:rPr dirty="0" sz="1300" spc="-5" i="1">
                <a:latin typeface="Calibri"/>
                <a:cs typeface="Calibri"/>
              </a:rPr>
              <a:t>kunne ha blitt  </a:t>
            </a:r>
            <a:r>
              <a:rPr dirty="0" sz="1300" i="1">
                <a:latin typeface="Calibri"/>
                <a:cs typeface="Calibri"/>
              </a:rPr>
              <a:t>utskrevet </a:t>
            </a:r>
            <a:r>
              <a:rPr dirty="0" sz="1300" spc="-5" i="1">
                <a:latin typeface="Calibri"/>
                <a:cs typeface="Calibri"/>
              </a:rPr>
              <a:t>og mottatt </a:t>
            </a:r>
            <a:r>
              <a:rPr dirty="0" sz="1300" i="1">
                <a:latin typeface="Calibri"/>
                <a:cs typeface="Calibri"/>
              </a:rPr>
              <a:t>hjemmebehandling. </a:t>
            </a:r>
            <a:r>
              <a:rPr dirty="0" sz="1300" spc="-5" i="1">
                <a:latin typeface="Calibri"/>
                <a:cs typeface="Calibri"/>
              </a:rPr>
              <a:t>Data </a:t>
            </a:r>
            <a:r>
              <a:rPr dirty="0" sz="1300" spc="-15" i="1">
                <a:latin typeface="Calibri"/>
                <a:cs typeface="Calibri"/>
              </a:rPr>
              <a:t>er </a:t>
            </a:r>
            <a:r>
              <a:rPr dirty="0" sz="1300" spc="-5" i="1">
                <a:latin typeface="Calibri"/>
                <a:cs typeface="Calibri"/>
              </a:rPr>
              <a:t>basert på </a:t>
            </a:r>
            <a:r>
              <a:rPr dirty="0" sz="1300" spc="-10" i="1">
                <a:latin typeface="Calibri"/>
                <a:cs typeface="Calibri"/>
              </a:rPr>
              <a:t>faktiske </a:t>
            </a:r>
            <a:r>
              <a:rPr dirty="0" sz="1300" spc="5" i="1">
                <a:latin typeface="Calibri"/>
                <a:cs typeface="Calibri"/>
              </a:rPr>
              <a:t>innleggelses- </a:t>
            </a:r>
            <a:r>
              <a:rPr dirty="0" sz="1300" spc="-5" i="1">
                <a:latin typeface="Calibri"/>
                <a:cs typeface="Calibri"/>
              </a:rPr>
              <a:t>og  </a:t>
            </a:r>
            <a:r>
              <a:rPr dirty="0" sz="1300" spc="-10" i="1">
                <a:latin typeface="Calibri"/>
                <a:cs typeface="Calibri"/>
              </a:rPr>
              <a:t>utskrivelsesdatoer.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7005866" y="6602411"/>
          <a:ext cx="6095365" cy="3279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9820"/>
                <a:gridCol w="628015"/>
                <a:gridCol w="1054735"/>
                <a:gridCol w="901700"/>
                <a:gridCol w="1049654"/>
                <a:gridCol w="1352550"/>
              </a:tblGrid>
              <a:tr h="372198">
                <a:tc gridSpan="6">
                  <a:txBody>
                    <a:bodyPr/>
                    <a:lstStyle/>
                    <a:p>
                      <a:pPr marL="1270" marR="5143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200" spc="5">
                          <a:latin typeface="Arial"/>
                          <a:cs typeface="Arial"/>
                        </a:rPr>
                        <a:t>Estimering </a:t>
                      </a:r>
                      <a:r>
                        <a:rPr dirty="0" sz="1200" spc="20">
                          <a:latin typeface="Arial"/>
                          <a:cs typeface="Arial"/>
                        </a:rPr>
                        <a:t>av 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behandlingstid for IE-pasienter </a:t>
                      </a:r>
                      <a:r>
                        <a:rPr dirty="0" sz="1200" spc="20">
                          <a:latin typeface="Arial"/>
                          <a:cs typeface="Arial"/>
                        </a:rPr>
                        <a:t>med </a:t>
                      </a:r>
                      <a:r>
                        <a:rPr dirty="0" sz="1200" spc="15">
                          <a:latin typeface="Arial"/>
                          <a:cs typeface="Arial"/>
                        </a:rPr>
                        <a:t>HUS som </a:t>
                      </a:r>
                      <a:r>
                        <a:rPr dirty="0" sz="1200" spc="-5">
                          <a:latin typeface="Arial"/>
                          <a:cs typeface="Arial"/>
                        </a:rPr>
                        <a:t>sitt 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primærsykehus i  perioden</a:t>
                      </a:r>
                      <a:r>
                        <a:rPr dirty="0" sz="12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10">
                          <a:latin typeface="Arial"/>
                          <a:cs typeface="Arial"/>
                        </a:rPr>
                        <a:t>2022-2023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581236">
                <a:tc gridSpan="2">
                  <a:txBody>
                    <a:bodyPr/>
                    <a:lstStyle/>
                    <a:p>
                      <a:pPr marL="1067435" marR="14604" indent="1250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200" spc="5">
                          <a:latin typeface="Arial"/>
                          <a:cs typeface="Arial"/>
                        </a:rPr>
                        <a:t>Antall  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200" spc="1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en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r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63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22225" marR="20955" indent="-38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200" spc="5">
                          <a:latin typeface="Arial"/>
                          <a:cs typeface="Arial"/>
                        </a:rPr>
                        <a:t>Estimert  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b</a:t>
                      </a:r>
                      <a:r>
                        <a:rPr dirty="0" sz="1200" spc="1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ha</a:t>
                      </a:r>
                      <a:r>
                        <a:rPr dirty="0" sz="1200" spc="1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200" spc="-3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 spc="1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d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algn="ctr" marR="12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10">
                          <a:latin typeface="Arial"/>
                          <a:cs typeface="Arial"/>
                        </a:rPr>
                        <a:t>per</a:t>
                      </a:r>
                      <a:r>
                        <a:rPr dirty="0" sz="12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pasient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8575" marR="17780" indent="2025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200" spc="5">
                          <a:latin typeface="Arial"/>
                          <a:cs typeface="Arial"/>
                        </a:rPr>
                        <a:t>Ekstra  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200" spc="15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op</a:t>
                      </a:r>
                      <a:r>
                        <a:rPr dirty="0" sz="1200" spc="1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25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v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5">
                          <a:latin typeface="Arial"/>
                          <a:cs typeface="Arial"/>
                        </a:rPr>
                        <a:t>behandling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25400" marR="127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Total  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b</a:t>
                      </a:r>
                      <a:r>
                        <a:rPr dirty="0" sz="1200" spc="15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ha</a:t>
                      </a:r>
                      <a:r>
                        <a:rPr dirty="0" sz="1200" spc="1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l</a:t>
                      </a:r>
                      <a:r>
                        <a:rPr dirty="0" sz="1200" spc="-3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 spc="15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s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d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5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12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gruppen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261620" marR="252729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200" spc="5">
                          <a:latin typeface="Arial"/>
                          <a:cs typeface="Arial"/>
                        </a:rPr>
                        <a:t>Antall</a:t>
                      </a:r>
                      <a:r>
                        <a:rPr dirty="0" sz="1200" spc="-8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10">
                          <a:latin typeface="Arial"/>
                          <a:cs typeface="Arial"/>
                        </a:rPr>
                        <a:t>dager  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aktuell</a:t>
                      </a:r>
                      <a:r>
                        <a:rPr dirty="0" sz="12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for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200" spc="5">
                          <a:latin typeface="Arial"/>
                          <a:cs typeface="Arial"/>
                        </a:rPr>
                        <a:t>hjemmebehandling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414468">
                <a:tc>
                  <a:txBody>
                    <a:bodyPr/>
                    <a:lstStyle/>
                    <a:p>
                      <a:pPr marL="1270" marR="40005">
                        <a:lnSpc>
                          <a:spcPct val="101600"/>
                        </a:lnSpc>
                        <a:spcBef>
                          <a:spcPts val="25"/>
                        </a:spcBef>
                      </a:pPr>
                      <a:r>
                        <a:rPr dirty="0" sz="1300" spc="-15" b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300" spc="10" b="1">
                          <a:latin typeface="Arial"/>
                          <a:cs typeface="Arial"/>
                        </a:rPr>
                        <a:t>kke</a:t>
                      </a:r>
                      <a:r>
                        <a:rPr dirty="0" sz="1300" spc="5" b="1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1300" spc="10" b="1">
                          <a:latin typeface="Arial"/>
                          <a:cs typeface="Arial"/>
                        </a:rPr>
                        <a:t>op</a:t>
                      </a:r>
                      <a:r>
                        <a:rPr dirty="0" sz="1300" spc="-2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300" spc="15" b="1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300" spc="1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300" spc="-15" b="1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300" spc="20" b="1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300" b="1">
                          <a:latin typeface="Arial"/>
                          <a:cs typeface="Arial"/>
                        </a:rPr>
                        <a:t>e  </a:t>
                      </a:r>
                      <a:r>
                        <a:rPr dirty="0" sz="1300" spc="-10" b="1">
                          <a:latin typeface="Arial"/>
                          <a:cs typeface="Arial"/>
                        </a:rPr>
                        <a:t>(n </a:t>
                      </a:r>
                      <a:r>
                        <a:rPr dirty="0" sz="1300" b="1">
                          <a:latin typeface="Arial"/>
                          <a:cs typeface="Arial"/>
                        </a:rPr>
                        <a:t>=</a:t>
                      </a:r>
                      <a:r>
                        <a:rPr dirty="0" sz="13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-5" b="1">
                          <a:latin typeface="Arial"/>
                          <a:cs typeface="Arial"/>
                        </a:rPr>
                        <a:t>56)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6350">
                      <a:solidFill>
                        <a:srgbClr val="FFFFFF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FFFFFF"/>
                      </a:solidFill>
                      <a:prstDash val="solid"/>
                    </a:lnR>
                  </a:tcPr>
                </a:tc>
              </a:tr>
              <a:tr h="259918">
                <a:tc>
                  <a:txBody>
                    <a:bodyPr/>
                    <a:lstStyle/>
                    <a:p>
                      <a:pPr marL="1270">
                        <a:lnSpc>
                          <a:spcPts val="1490"/>
                        </a:lnSpc>
                      </a:pPr>
                      <a:r>
                        <a:rPr dirty="0" sz="1300" spc="5">
                          <a:latin typeface="Arial"/>
                          <a:cs typeface="Arial"/>
                        </a:rPr>
                        <a:t>Kunstig</a:t>
                      </a:r>
                      <a:r>
                        <a:rPr dirty="0" sz="1300" spc="-10">
                          <a:latin typeface="Arial"/>
                          <a:cs typeface="Arial"/>
                        </a:rPr>
                        <a:t> klaff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FFFFFF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43815">
                        <a:lnSpc>
                          <a:spcPts val="1490"/>
                        </a:lnSpc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31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42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490"/>
                        </a:lnSpc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-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490"/>
                        </a:lnSpc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1302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490"/>
                        </a:lnSpc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294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FFFFFF"/>
                      </a:solidFill>
                      <a:prstDash val="solid"/>
                    </a:lnR>
                  </a:tcPr>
                </a:tc>
              </a:tr>
              <a:tr h="361567"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Nativ</a:t>
                      </a:r>
                      <a:r>
                        <a:rPr dirty="0" sz="13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klaff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6350">
                      <a:solidFill>
                        <a:srgbClr val="FFFFFF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4381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25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300" spc="10">
                          <a:latin typeface="Arial"/>
                          <a:cs typeface="Arial"/>
                        </a:rPr>
                        <a:t>28-42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-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300" spc="10">
                          <a:latin typeface="Arial"/>
                          <a:cs typeface="Arial"/>
                        </a:rPr>
                        <a:t>896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300" spc="10">
                          <a:latin typeface="Arial"/>
                          <a:cs typeface="Arial"/>
                        </a:rPr>
                        <a:t>126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R w="6350">
                      <a:solidFill>
                        <a:srgbClr val="FFFFFF"/>
                      </a:solidFill>
                      <a:prstDash val="solid"/>
                    </a:lnR>
                  </a:tcPr>
                </a:tc>
              </a:tr>
              <a:tr h="501677">
                <a:tc>
                  <a:txBody>
                    <a:bodyPr/>
                    <a:lstStyle/>
                    <a:p>
                      <a:pPr marL="1270" marR="394970">
                        <a:lnSpc>
                          <a:spcPct val="101699"/>
                        </a:lnSpc>
                        <a:spcBef>
                          <a:spcPts val="705"/>
                        </a:spcBef>
                      </a:pPr>
                      <a:r>
                        <a:rPr dirty="0" sz="1300" spc="5" b="1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300" spc="10" b="1">
                          <a:latin typeface="Arial"/>
                          <a:cs typeface="Arial"/>
                        </a:rPr>
                        <a:t>p</a:t>
                      </a:r>
                      <a:r>
                        <a:rPr dirty="0" sz="1300" spc="1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300" spc="-15" b="1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300" spc="1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300" spc="-15" b="1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300" spc="20" b="1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300" b="1">
                          <a:latin typeface="Arial"/>
                          <a:cs typeface="Arial"/>
                        </a:rPr>
                        <a:t>e  </a:t>
                      </a:r>
                      <a:r>
                        <a:rPr dirty="0" sz="1300" spc="-10" b="1">
                          <a:latin typeface="Arial"/>
                          <a:cs typeface="Arial"/>
                        </a:rPr>
                        <a:t>(n </a:t>
                      </a:r>
                      <a:r>
                        <a:rPr dirty="0" sz="1300" b="1">
                          <a:latin typeface="Arial"/>
                          <a:cs typeface="Arial"/>
                        </a:rPr>
                        <a:t>=</a:t>
                      </a:r>
                      <a:r>
                        <a:rPr dirty="0" sz="13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-25" b="1">
                          <a:latin typeface="Arial"/>
                          <a:cs typeface="Arial"/>
                        </a:rPr>
                        <a:t>11)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89535">
                    <a:lnL w="6350">
                      <a:solidFill>
                        <a:srgbClr val="FFFFFF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FFFFFF"/>
                      </a:solidFill>
                      <a:prstDash val="solid"/>
                    </a:lnR>
                  </a:tcPr>
                </a:tc>
              </a:tr>
              <a:tr h="260980">
                <a:tc>
                  <a:txBody>
                    <a:bodyPr/>
                    <a:lstStyle/>
                    <a:p>
                      <a:pPr marL="1270">
                        <a:lnSpc>
                          <a:spcPts val="1500"/>
                        </a:lnSpc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Kunstig</a:t>
                      </a:r>
                      <a:r>
                        <a:rPr dirty="0" sz="1300" spc="-10">
                          <a:latin typeface="Arial"/>
                          <a:cs typeface="Arial"/>
                        </a:rPr>
                        <a:t> klaff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FFFFFF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46990">
                        <a:lnSpc>
                          <a:spcPts val="1500"/>
                        </a:lnSpc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1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dirty="0" sz="1300" spc="10">
                          <a:latin typeface="Arial"/>
                          <a:cs typeface="Arial"/>
                        </a:rPr>
                        <a:t>42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500"/>
                        </a:lnSpc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0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500"/>
                        </a:lnSpc>
                      </a:pPr>
                      <a:r>
                        <a:rPr dirty="0" sz="1300" spc="10">
                          <a:latin typeface="Arial"/>
                          <a:cs typeface="Arial"/>
                        </a:rPr>
                        <a:t>42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FFFFFF"/>
                      </a:solidFill>
                      <a:prstDash val="solid"/>
                    </a:lnR>
                  </a:tcPr>
                </a:tc>
              </a:tr>
              <a:tr h="270357"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Nativ</a:t>
                      </a:r>
                      <a:r>
                        <a:rPr dirty="0" sz="13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klaff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6350">
                      <a:solidFill>
                        <a:srgbClr val="FFFFFF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R="4381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10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300" spc="10">
                          <a:latin typeface="Arial"/>
                          <a:cs typeface="Arial"/>
                        </a:rPr>
                        <a:t>28-42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52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388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3340"/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45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R w="6350">
                      <a:solidFill>
                        <a:srgbClr val="FFFFFF"/>
                      </a:solidFill>
                      <a:prstDash val="solid"/>
                    </a:lnR>
                  </a:tcPr>
                </a:tc>
              </a:tr>
              <a:tr h="220555"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300" spc="-25">
                          <a:latin typeface="Arial"/>
                          <a:cs typeface="Arial"/>
                        </a:rPr>
                        <a:t>Totalt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6350">
                      <a:solidFill>
                        <a:srgbClr val="FFFFFF"/>
                      </a:solidFill>
                      <a:prstDash val="solid"/>
                    </a:lnL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381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67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300" spc="10">
                          <a:latin typeface="Arial"/>
                          <a:cs typeface="Arial"/>
                        </a:rPr>
                        <a:t>52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2628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300" spc="10">
                          <a:latin typeface="Arial"/>
                          <a:cs typeface="Arial"/>
                        </a:rPr>
                        <a:t>465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R w="6350">
                      <a:solidFill>
                        <a:srgbClr val="FFFFFF"/>
                      </a:solidFill>
                      <a:prstDash val="solid"/>
                    </a:lnR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382052" y="8536771"/>
          <a:ext cx="6095365" cy="3277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60270"/>
                <a:gridCol w="1822450"/>
                <a:gridCol w="2103754"/>
              </a:tblGrid>
              <a:tr h="405302">
                <a:tc gridSpan="3">
                  <a:txBody>
                    <a:bodyPr/>
                    <a:lstStyle/>
                    <a:p>
                      <a:pPr marL="4445" marR="733425">
                        <a:lnSpc>
                          <a:spcPts val="1590"/>
                        </a:lnSpc>
                        <a:spcBef>
                          <a:spcPts val="20"/>
                        </a:spcBef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Kliniske karakteristikker </a:t>
                      </a:r>
                      <a:r>
                        <a:rPr dirty="0" sz="1300" spc="-5">
                          <a:latin typeface="Arial"/>
                          <a:cs typeface="Arial"/>
                        </a:rPr>
                        <a:t>for 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pasienter </a:t>
                      </a:r>
                      <a:r>
                        <a:rPr dirty="0" sz="1300" spc="10">
                          <a:latin typeface="Arial"/>
                          <a:cs typeface="Arial"/>
                        </a:rPr>
                        <a:t>som </a:t>
                      </a:r>
                      <a:r>
                        <a:rPr dirty="0" sz="1300" spc="5">
                          <a:latin typeface="Arial"/>
                          <a:cs typeface="Arial"/>
                        </a:rPr>
                        <a:t>er 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aktuelle </a:t>
                      </a:r>
                      <a:r>
                        <a:rPr dirty="0" sz="1300" spc="5">
                          <a:latin typeface="Arial"/>
                          <a:cs typeface="Arial"/>
                        </a:rPr>
                        <a:t>og ikke 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aktuelle </a:t>
                      </a:r>
                      <a:r>
                        <a:rPr dirty="0" sz="1300" spc="10">
                          <a:latin typeface="Arial"/>
                          <a:cs typeface="Arial"/>
                        </a:rPr>
                        <a:t>for  </a:t>
                      </a:r>
                      <a:r>
                        <a:rPr dirty="0" sz="1300" spc="5">
                          <a:latin typeface="Arial"/>
                          <a:cs typeface="Arial"/>
                        </a:rPr>
                        <a:t>hjemmebehandling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25358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1300" spc="-10">
                          <a:latin typeface="Arial"/>
                          <a:cs typeface="Arial"/>
                        </a:rPr>
                        <a:t>Variabel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76200">
                    <a:lnL w="63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5080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Aktuell </a:t>
                      </a:r>
                      <a:r>
                        <a:rPr dirty="0" sz="1300" spc="10">
                          <a:latin typeface="Arial"/>
                          <a:cs typeface="Arial"/>
                        </a:rPr>
                        <a:t>(%), 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n =</a:t>
                      </a:r>
                      <a:r>
                        <a:rPr dirty="0" sz="13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-15">
                          <a:latin typeface="Arial"/>
                          <a:cs typeface="Arial"/>
                        </a:rPr>
                        <a:t>32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7620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dirty="0" sz="1300" spc="5">
                          <a:latin typeface="Arial"/>
                          <a:cs typeface="Arial"/>
                        </a:rPr>
                        <a:t>Ikke 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aktuell (%), n =</a:t>
                      </a:r>
                      <a:r>
                        <a:rPr dirty="0" sz="13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5">
                          <a:latin typeface="Arial"/>
                          <a:cs typeface="Arial"/>
                        </a:rPr>
                        <a:t>83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76200"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48528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1300" spc="-10">
                          <a:latin typeface="Arial"/>
                          <a:cs typeface="Arial"/>
                        </a:rPr>
                        <a:t>Alder,</a:t>
                      </a:r>
                      <a:r>
                        <a:rPr dirty="0" sz="1300" spc="5">
                          <a:latin typeface="Arial"/>
                          <a:cs typeface="Arial"/>
                        </a:rPr>
                        <a:t> median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4925">
                    <a:lnL w="6350">
                      <a:solidFill>
                        <a:srgbClr val="FFFFFF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5715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1300" spc="10">
                          <a:latin typeface="Arial"/>
                          <a:cs typeface="Arial"/>
                        </a:rPr>
                        <a:t>71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4925"/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1300" spc="10">
                          <a:latin typeface="Arial"/>
                          <a:cs typeface="Arial"/>
                        </a:rPr>
                        <a:t>74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4925">
                    <a:lnR w="6350">
                      <a:solidFill>
                        <a:srgbClr val="FFFFFF"/>
                      </a:solidFill>
                      <a:prstDash val="solid"/>
                    </a:lnR>
                  </a:tcPr>
                </a:tc>
              </a:tr>
              <a:tr h="211761">
                <a:tc>
                  <a:txBody>
                    <a:bodyPr/>
                    <a:lstStyle/>
                    <a:p>
                      <a:pPr marL="4445">
                        <a:lnSpc>
                          <a:spcPts val="1545"/>
                        </a:lnSpc>
                      </a:pPr>
                      <a:r>
                        <a:rPr dirty="0" sz="1300" spc="5">
                          <a:latin typeface="Arial"/>
                          <a:cs typeface="Arial"/>
                        </a:rPr>
                        <a:t>Kjønn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5">
                          <a:latin typeface="Arial"/>
                          <a:cs typeface="Arial"/>
                        </a:rPr>
                        <a:t>(mann)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FFFFFF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53975">
                        <a:lnSpc>
                          <a:spcPts val="1545"/>
                        </a:lnSpc>
                      </a:pPr>
                      <a:r>
                        <a:rPr dirty="0" sz="1300" spc="5">
                          <a:latin typeface="Arial"/>
                          <a:cs typeface="Arial"/>
                        </a:rPr>
                        <a:t>25</a:t>
                      </a:r>
                      <a:r>
                        <a:rPr dirty="0" sz="13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(78)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545"/>
                        </a:lnSpc>
                      </a:pPr>
                      <a:r>
                        <a:rPr dirty="0" sz="1300" spc="5">
                          <a:latin typeface="Arial"/>
                          <a:cs typeface="Arial"/>
                        </a:rPr>
                        <a:t>58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 (70)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FFFFFF"/>
                      </a:solidFill>
                      <a:prstDash val="solid"/>
                    </a:lnR>
                  </a:tcPr>
                </a:tc>
              </a:tr>
              <a:tr h="282787">
                <a:tc>
                  <a:txBody>
                    <a:bodyPr/>
                    <a:lstStyle/>
                    <a:p>
                      <a:pPr marL="4445">
                        <a:lnSpc>
                          <a:spcPts val="1545"/>
                        </a:lnSpc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Hjerteoperert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FFFFFF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52705">
                        <a:lnSpc>
                          <a:spcPts val="1545"/>
                        </a:lnSpc>
                      </a:pPr>
                      <a:r>
                        <a:rPr dirty="0" sz="1300" spc="-50">
                          <a:latin typeface="Arial"/>
                          <a:cs typeface="Arial"/>
                        </a:rPr>
                        <a:t>11</a:t>
                      </a:r>
                      <a:r>
                        <a:rPr dirty="0" sz="13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(34)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545"/>
                        </a:lnSpc>
                      </a:pPr>
                      <a:r>
                        <a:rPr dirty="0" sz="1300" spc="5">
                          <a:latin typeface="Arial"/>
                          <a:cs typeface="Arial"/>
                        </a:rPr>
                        <a:t>19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 (23)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FFFFFF"/>
                      </a:solidFill>
                      <a:prstDash val="solid"/>
                    </a:lnR>
                  </a:tcPr>
                </a:tc>
              </a:tr>
              <a:tr h="366949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300" spc="5">
                          <a:latin typeface="Arial"/>
                          <a:cs typeface="Arial"/>
                        </a:rPr>
                        <a:t>HUS </a:t>
                      </a:r>
                      <a:r>
                        <a:rPr dirty="0" sz="1300" spc="10">
                          <a:latin typeface="Arial"/>
                          <a:cs typeface="Arial"/>
                        </a:rPr>
                        <a:t>som</a:t>
                      </a:r>
                      <a:r>
                        <a:rPr dirty="0" sz="13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5">
                          <a:latin typeface="Arial"/>
                          <a:cs typeface="Arial"/>
                        </a:rPr>
                        <a:t>primærsykehus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69215">
                    <a:lnL w="6350">
                      <a:solidFill>
                        <a:srgbClr val="FFFFFF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5397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300" spc="5">
                          <a:latin typeface="Arial"/>
                          <a:cs typeface="Arial"/>
                        </a:rPr>
                        <a:t>21</a:t>
                      </a:r>
                      <a:r>
                        <a:rPr dirty="0" sz="13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(66)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69215"/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300" spc="5">
                          <a:latin typeface="Arial"/>
                          <a:cs typeface="Arial"/>
                        </a:rPr>
                        <a:t>46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 (55)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69215">
                    <a:lnR w="6350">
                      <a:solidFill>
                        <a:srgbClr val="FFFFFF"/>
                      </a:solidFill>
                      <a:prstDash val="solid"/>
                    </a:lnR>
                  </a:tcPr>
                </a:tc>
              </a:tr>
              <a:tr h="308905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dirty="0" sz="1300" spc="-5">
                          <a:latin typeface="Arial"/>
                          <a:cs typeface="Arial"/>
                        </a:rPr>
                        <a:t>Nativ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 klaff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81915">
                    <a:lnL w="6350">
                      <a:solidFill>
                        <a:srgbClr val="FFFFFF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5397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dirty="0" sz="1300" spc="5">
                          <a:latin typeface="Arial"/>
                          <a:cs typeface="Arial"/>
                        </a:rPr>
                        <a:t>15</a:t>
                      </a:r>
                      <a:r>
                        <a:rPr dirty="0" sz="13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(47)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81915"/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dirty="0" sz="1300" spc="5">
                          <a:latin typeface="Arial"/>
                          <a:cs typeface="Arial"/>
                        </a:rPr>
                        <a:t>45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 (54)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81915">
                    <a:lnR w="6350">
                      <a:solidFill>
                        <a:srgbClr val="FFFFFF"/>
                      </a:solidFill>
                      <a:prstDash val="solid"/>
                    </a:lnR>
                  </a:tcPr>
                </a:tc>
              </a:tr>
              <a:tr h="231297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Mikrobielle</a:t>
                      </a:r>
                      <a:r>
                        <a:rPr dirty="0" sz="13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5">
                          <a:latin typeface="Arial"/>
                          <a:cs typeface="Arial"/>
                        </a:rPr>
                        <a:t>agens: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lnL w="6350">
                      <a:solidFill>
                        <a:srgbClr val="FFFFFF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FFFFFF"/>
                      </a:solidFill>
                      <a:prstDash val="solid"/>
                    </a:lnR>
                  </a:tcPr>
                </a:tc>
              </a:tr>
              <a:tr h="274168"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S </a:t>
                      </a:r>
                      <a:r>
                        <a:rPr dirty="0" sz="1300" spc="5">
                          <a:latin typeface="Arial"/>
                          <a:cs typeface="Arial"/>
                        </a:rPr>
                        <a:t>aureus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L w="6350">
                      <a:solidFill>
                        <a:srgbClr val="FFFFFF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5270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6</a:t>
                      </a:r>
                      <a:r>
                        <a:rPr dirty="0" sz="13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(19)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ctr" marR="3302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300" spc="5">
                          <a:latin typeface="Arial"/>
                          <a:cs typeface="Arial"/>
                        </a:rPr>
                        <a:t>34</a:t>
                      </a:r>
                      <a:r>
                        <a:rPr dirty="0" sz="13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(41)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4445">
                    <a:lnR w="6350">
                      <a:solidFill>
                        <a:srgbClr val="FFFFFF"/>
                      </a:solidFill>
                      <a:prstDash val="solid"/>
                    </a:lnR>
                  </a:tcPr>
                </a:tc>
              </a:tr>
              <a:tr h="320305"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Viridans streptokokker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3975">
                    <a:lnL w="6350">
                      <a:solidFill>
                        <a:srgbClr val="FFFFFF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5334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300" spc="5">
                          <a:latin typeface="Arial"/>
                          <a:cs typeface="Arial"/>
                        </a:rPr>
                        <a:t>15</a:t>
                      </a:r>
                      <a:r>
                        <a:rPr dirty="0" sz="13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(47)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3975"/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300" spc="5">
                          <a:latin typeface="Arial"/>
                          <a:cs typeface="Arial"/>
                        </a:rPr>
                        <a:t>16</a:t>
                      </a:r>
                      <a:r>
                        <a:rPr dirty="0" sz="13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(19)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3975">
                    <a:lnR w="6350">
                      <a:solidFill>
                        <a:srgbClr val="FFFFFF"/>
                      </a:solidFill>
                      <a:prstDash val="solid"/>
                    </a:lnR>
                  </a:tcPr>
                </a:tc>
              </a:tr>
              <a:tr h="265066"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300" spc="5">
                          <a:latin typeface="Arial"/>
                          <a:cs typeface="Arial"/>
                        </a:rPr>
                        <a:t>Enterokokker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L w="6350">
                      <a:solidFill>
                        <a:srgbClr val="FFFFFF"/>
                      </a:solidFill>
                      <a:prstDash val="solid"/>
                    </a:lnL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270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7</a:t>
                      </a:r>
                      <a:r>
                        <a:rPr dirty="0" sz="13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(22)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300" spc="-50">
                          <a:latin typeface="Arial"/>
                          <a:cs typeface="Arial"/>
                        </a:rPr>
                        <a:t>11</a:t>
                      </a:r>
                      <a:r>
                        <a:rPr dirty="0" sz="13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(13)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R w="6350">
                      <a:solidFill>
                        <a:srgbClr val="FFFFFF"/>
                      </a:solidFill>
                      <a:prstDash val="solid"/>
                    </a:lnR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7" name="object 17"/>
          <p:cNvSpPr/>
          <p:nvPr/>
        </p:nvSpPr>
        <p:spPr>
          <a:xfrm>
            <a:off x="13740455" y="10256699"/>
            <a:ext cx="6043930" cy="0"/>
          </a:xfrm>
          <a:custGeom>
            <a:avLst/>
            <a:gdLst/>
            <a:ahLst/>
            <a:cxnLst/>
            <a:rect l="l" t="t" r="r" b="b"/>
            <a:pathLst>
              <a:path w="6043930" h="0">
                <a:moveTo>
                  <a:pt x="0" y="0"/>
                </a:moveTo>
                <a:lnTo>
                  <a:pt x="6043756" y="0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13740455" y="9956912"/>
            <a:ext cx="6043930" cy="0"/>
          </a:xfrm>
          <a:custGeom>
            <a:avLst/>
            <a:gdLst/>
            <a:ahLst/>
            <a:cxnLst/>
            <a:rect l="l" t="t" r="r" b="b"/>
            <a:pathLst>
              <a:path w="6043930" h="0">
                <a:moveTo>
                  <a:pt x="0" y="0"/>
                </a:moveTo>
                <a:lnTo>
                  <a:pt x="6043756" y="0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3740455" y="9661599"/>
            <a:ext cx="6043930" cy="0"/>
          </a:xfrm>
          <a:custGeom>
            <a:avLst/>
            <a:gdLst/>
            <a:ahLst/>
            <a:cxnLst/>
            <a:rect l="l" t="t" r="r" b="b"/>
            <a:pathLst>
              <a:path w="6043930" h="0">
                <a:moveTo>
                  <a:pt x="0" y="0"/>
                </a:moveTo>
                <a:lnTo>
                  <a:pt x="6043756" y="0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3740455" y="9361871"/>
            <a:ext cx="6043930" cy="0"/>
          </a:xfrm>
          <a:custGeom>
            <a:avLst/>
            <a:gdLst/>
            <a:ahLst/>
            <a:cxnLst/>
            <a:rect l="l" t="t" r="r" b="b"/>
            <a:pathLst>
              <a:path w="6043930" h="0">
                <a:moveTo>
                  <a:pt x="0" y="0"/>
                </a:moveTo>
                <a:lnTo>
                  <a:pt x="6043756" y="0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13740455" y="9062084"/>
            <a:ext cx="6043930" cy="0"/>
          </a:xfrm>
          <a:custGeom>
            <a:avLst/>
            <a:gdLst/>
            <a:ahLst/>
            <a:cxnLst/>
            <a:rect l="l" t="t" r="r" b="b"/>
            <a:pathLst>
              <a:path w="6043930" h="0">
                <a:moveTo>
                  <a:pt x="0" y="0"/>
                </a:moveTo>
                <a:lnTo>
                  <a:pt x="6043756" y="0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3740455" y="8766830"/>
            <a:ext cx="6043930" cy="0"/>
          </a:xfrm>
          <a:custGeom>
            <a:avLst/>
            <a:gdLst/>
            <a:ahLst/>
            <a:cxnLst/>
            <a:rect l="l" t="t" r="r" b="b"/>
            <a:pathLst>
              <a:path w="6043930" h="0">
                <a:moveTo>
                  <a:pt x="0" y="0"/>
                </a:moveTo>
                <a:lnTo>
                  <a:pt x="6043756" y="0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13740455" y="8467043"/>
            <a:ext cx="6043930" cy="0"/>
          </a:xfrm>
          <a:custGeom>
            <a:avLst/>
            <a:gdLst/>
            <a:ahLst/>
            <a:cxnLst/>
            <a:rect l="l" t="t" r="r" b="b"/>
            <a:pathLst>
              <a:path w="6043930" h="0">
                <a:moveTo>
                  <a:pt x="0" y="0"/>
                </a:moveTo>
                <a:lnTo>
                  <a:pt x="6043756" y="0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13740455" y="8167316"/>
            <a:ext cx="6043930" cy="0"/>
          </a:xfrm>
          <a:custGeom>
            <a:avLst/>
            <a:gdLst/>
            <a:ahLst/>
            <a:cxnLst/>
            <a:rect l="l" t="t" r="r" b="b"/>
            <a:pathLst>
              <a:path w="6043930" h="0">
                <a:moveTo>
                  <a:pt x="0" y="0"/>
                </a:moveTo>
                <a:lnTo>
                  <a:pt x="6043756" y="0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3740455" y="7867529"/>
            <a:ext cx="6043930" cy="0"/>
          </a:xfrm>
          <a:custGeom>
            <a:avLst/>
            <a:gdLst/>
            <a:ahLst/>
            <a:cxnLst/>
            <a:rect l="l" t="t" r="r" b="b"/>
            <a:pathLst>
              <a:path w="6043930" h="0">
                <a:moveTo>
                  <a:pt x="0" y="0"/>
                </a:moveTo>
                <a:lnTo>
                  <a:pt x="6043756" y="0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13740455" y="7572037"/>
            <a:ext cx="6043930" cy="0"/>
          </a:xfrm>
          <a:custGeom>
            <a:avLst/>
            <a:gdLst/>
            <a:ahLst/>
            <a:cxnLst/>
            <a:rect l="l" t="t" r="r" b="b"/>
            <a:pathLst>
              <a:path w="6043930" h="0">
                <a:moveTo>
                  <a:pt x="0" y="0"/>
                </a:moveTo>
                <a:lnTo>
                  <a:pt x="6043756" y="0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3740455" y="10556128"/>
            <a:ext cx="6043930" cy="0"/>
          </a:xfrm>
          <a:custGeom>
            <a:avLst/>
            <a:gdLst/>
            <a:ahLst/>
            <a:cxnLst/>
            <a:rect l="l" t="t" r="r" b="b"/>
            <a:pathLst>
              <a:path w="6043930" h="0">
                <a:moveTo>
                  <a:pt x="0" y="0"/>
                </a:moveTo>
                <a:lnTo>
                  <a:pt x="6043756" y="0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3740455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4004872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4237496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14501435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14751953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15011420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15266410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15525877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15785402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6040394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16299859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16550377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16814316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17073782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17310879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17570405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17820923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18084862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18335381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18594846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18858785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19109303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19368769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19623165" y="10556128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5">
                <a:moveTo>
                  <a:pt x="0" y="0"/>
                </a:moveTo>
                <a:lnTo>
                  <a:pt x="0" y="35788"/>
                </a:lnTo>
              </a:path>
            </a:pathLst>
          </a:custGeom>
          <a:ln w="44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13744930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13753876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13762823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13771770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13780718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13789665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13798612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13807558" y="10256341"/>
            <a:ext cx="5080" cy="300355"/>
          </a:xfrm>
          <a:custGeom>
            <a:avLst/>
            <a:gdLst/>
            <a:ahLst/>
            <a:cxnLst/>
            <a:rect l="l" t="t" r="r" b="b"/>
            <a:pathLst>
              <a:path w="5080" h="300354">
                <a:moveTo>
                  <a:pt x="0" y="299786"/>
                </a:moveTo>
                <a:lnTo>
                  <a:pt x="4473" y="0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1381203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1382097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1382992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1383887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13847821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13856768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13865714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13874663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13879135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1388808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1389703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13905977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13914924" y="9661360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13923871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13932817" y="9361573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13941766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13950712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13955186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13964133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13973080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13982027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13990973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13999922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13996939" y="9349644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645"/>
                </a:moveTo>
                <a:lnTo>
                  <a:pt x="32805" y="323645"/>
                </a:lnTo>
                <a:lnTo>
                  <a:pt x="32805" y="0"/>
                </a:lnTo>
                <a:lnTo>
                  <a:pt x="0" y="0"/>
                </a:lnTo>
                <a:lnTo>
                  <a:pt x="0" y="323645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14017815" y="9661360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14010360" y="9349644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645"/>
                </a:moveTo>
                <a:lnTo>
                  <a:pt x="32805" y="323645"/>
                </a:lnTo>
                <a:lnTo>
                  <a:pt x="32805" y="0"/>
                </a:lnTo>
                <a:lnTo>
                  <a:pt x="0" y="0"/>
                </a:lnTo>
                <a:lnTo>
                  <a:pt x="0" y="323645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14031236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14040183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14049130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14058078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14067025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14075971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14084918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14093865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14098339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14107286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14116234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14125181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14134127" y="9361573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14143074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14152021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14160969" y="9661360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14165442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14174389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14183337" y="9361573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14192284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14201230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14210177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14219125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14228072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14232545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14241493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14250440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14259386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14268333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14277282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14286228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14295175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14304122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14308596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14317543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14326489" y="9361573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14335436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14344384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14353331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14362278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14371225" y="9661360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14375699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14384646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14393592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14402541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14411487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14420434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14417451" y="9649431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14438329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1444280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14439819" y="9649431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14460697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14469643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14478590" y="9661360"/>
            <a:ext cx="9525" cy="594995"/>
          </a:xfrm>
          <a:custGeom>
            <a:avLst/>
            <a:gdLst/>
            <a:ahLst/>
            <a:cxnLst/>
            <a:rect l="l" t="t" r="r" b="b"/>
            <a:pathLst>
              <a:path w="9525" h="594995">
                <a:moveTo>
                  <a:pt x="0" y="0"/>
                </a:moveTo>
                <a:lnTo>
                  <a:pt x="8947" y="594981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1448753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1449648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1450543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14514379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1451885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1452780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1453674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14545693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1455464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14563588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14572535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14581482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14585956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1459490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14603849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14612796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14621744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14630691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14639638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14648584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14653059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14662005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14659023" y="9649431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14679900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14688847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14697794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14694811" y="9649431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14715687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14724636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1472910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1473805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1474700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1475595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1476489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1477384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1478279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14791738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14796211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14805159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14814106" y="9661360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14823053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14832000" y="9361573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14829018" y="9049916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14849895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14858841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14867788" y="9061846"/>
            <a:ext cx="5080" cy="300355"/>
          </a:xfrm>
          <a:custGeom>
            <a:avLst/>
            <a:gdLst/>
            <a:ahLst/>
            <a:cxnLst/>
            <a:rect l="l" t="t" r="r" b="b"/>
            <a:pathLst>
              <a:path w="5080" h="300354">
                <a:moveTo>
                  <a:pt x="0" y="0"/>
                </a:moveTo>
                <a:lnTo>
                  <a:pt x="4473" y="299727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14860333" y="9049916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14881209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14890156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14899102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14908051" y="8766533"/>
            <a:ext cx="9525" cy="295910"/>
          </a:xfrm>
          <a:custGeom>
            <a:avLst/>
            <a:gdLst/>
            <a:ahLst/>
            <a:cxnLst/>
            <a:rect l="l" t="t" r="r" b="b"/>
            <a:pathLst>
              <a:path w="9525" h="295909">
                <a:moveTo>
                  <a:pt x="4473" y="-11929"/>
                </a:moveTo>
                <a:lnTo>
                  <a:pt x="4473" y="307242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14916998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14925944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14934891" y="876653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14939365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14948312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14957259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14966207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14975154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14984100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14993047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15001995" y="8466805"/>
            <a:ext cx="5080" cy="300355"/>
          </a:xfrm>
          <a:custGeom>
            <a:avLst/>
            <a:gdLst/>
            <a:ahLst/>
            <a:cxnLst/>
            <a:rect l="l" t="t" r="r" b="b"/>
            <a:pathLst>
              <a:path w="5080" h="300354">
                <a:moveTo>
                  <a:pt x="0" y="299727"/>
                </a:moveTo>
                <a:lnTo>
                  <a:pt x="4473" y="0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15006468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15015415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15024363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15033310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15042257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15051203" y="8167078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/>
          <p:nvPr/>
        </p:nvSpPr>
        <p:spPr>
          <a:xfrm>
            <a:off x="15060150" y="816707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/>
          <p:nvPr/>
        </p:nvSpPr>
        <p:spPr>
          <a:xfrm>
            <a:off x="15069098" y="816707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/>
          <p:nvPr/>
        </p:nvSpPr>
        <p:spPr>
          <a:xfrm>
            <a:off x="15078045" y="816707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1" name="object 211"/>
          <p:cNvSpPr/>
          <p:nvPr/>
        </p:nvSpPr>
        <p:spPr>
          <a:xfrm>
            <a:off x="15082519" y="816707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/>
          <p:nvPr/>
        </p:nvSpPr>
        <p:spPr>
          <a:xfrm>
            <a:off x="15091466" y="816707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15100413" y="816707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/>
          <p:nvPr/>
        </p:nvSpPr>
        <p:spPr>
          <a:xfrm>
            <a:off x="15109359" y="816707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5" name="object 215"/>
          <p:cNvSpPr/>
          <p:nvPr/>
        </p:nvSpPr>
        <p:spPr>
          <a:xfrm>
            <a:off x="15106377" y="7855361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645"/>
                </a:moveTo>
                <a:lnTo>
                  <a:pt x="32805" y="323645"/>
                </a:lnTo>
                <a:lnTo>
                  <a:pt x="32805" y="0"/>
                </a:lnTo>
                <a:lnTo>
                  <a:pt x="0" y="0"/>
                </a:lnTo>
                <a:lnTo>
                  <a:pt x="0" y="323645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/>
          <p:nvPr/>
        </p:nvSpPr>
        <p:spPr>
          <a:xfrm>
            <a:off x="15127254" y="786729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7" name="object 217"/>
          <p:cNvSpPr/>
          <p:nvPr/>
        </p:nvSpPr>
        <p:spPr>
          <a:xfrm>
            <a:off x="15136201" y="786729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8" name="object 218"/>
          <p:cNvSpPr/>
          <p:nvPr/>
        </p:nvSpPr>
        <p:spPr>
          <a:xfrm>
            <a:off x="15145148" y="7867291"/>
            <a:ext cx="5080" cy="300355"/>
          </a:xfrm>
          <a:custGeom>
            <a:avLst/>
            <a:gdLst/>
            <a:ahLst/>
            <a:cxnLst/>
            <a:rect l="l" t="t" r="r" b="b"/>
            <a:pathLst>
              <a:path w="5080" h="300354">
                <a:moveTo>
                  <a:pt x="0" y="0"/>
                </a:moveTo>
                <a:lnTo>
                  <a:pt x="4473" y="299786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9" name="object 219"/>
          <p:cNvSpPr/>
          <p:nvPr/>
        </p:nvSpPr>
        <p:spPr>
          <a:xfrm>
            <a:off x="15149622" y="816707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0" name="object 220"/>
          <p:cNvSpPr/>
          <p:nvPr/>
        </p:nvSpPr>
        <p:spPr>
          <a:xfrm>
            <a:off x="15158569" y="816707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1" name="object 221"/>
          <p:cNvSpPr/>
          <p:nvPr/>
        </p:nvSpPr>
        <p:spPr>
          <a:xfrm>
            <a:off x="15167516" y="816707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2" name="object 222"/>
          <p:cNvSpPr/>
          <p:nvPr/>
        </p:nvSpPr>
        <p:spPr>
          <a:xfrm>
            <a:off x="15176462" y="8167078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3" name="object 223"/>
          <p:cNvSpPr/>
          <p:nvPr/>
        </p:nvSpPr>
        <p:spPr>
          <a:xfrm>
            <a:off x="15185411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4" name="object 224"/>
          <p:cNvSpPr/>
          <p:nvPr/>
        </p:nvSpPr>
        <p:spPr>
          <a:xfrm>
            <a:off x="15194357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5" name="object 225"/>
          <p:cNvSpPr/>
          <p:nvPr/>
        </p:nvSpPr>
        <p:spPr>
          <a:xfrm>
            <a:off x="15203304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6" name="object 226"/>
          <p:cNvSpPr/>
          <p:nvPr/>
        </p:nvSpPr>
        <p:spPr>
          <a:xfrm>
            <a:off x="15212251" y="8466805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7" name="object 227"/>
          <p:cNvSpPr/>
          <p:nvPr/>
        </p:nvSpPr>
        <p:spPr>
          <a:xfrm>
            <a:off x="15216725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8" name="object 228"/>
          <p:cNvSpPr/>
          <p:nvPr/>
        </p:nvSpPr>
        <p:spPr>
          <a:xfrm>
            <a:off x="15225672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9" name="object 229"/>
          <p:cNvSpPr/>
          <p:nvPr/>
        </p:nvSpPr>
        <p:spPr>
          <a:xfrm>
            <a:off x="15234618" y="8466805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0" name="object 230"/>
          <p:cNvSpPr/>
          <p:nvPr/>
        </p:nvSpPr>
        <p:spPr>
          <a:xfrm>
            <a:off x="15243567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1" name="object 231"/>
          <p:cNvSpPr/>
          <p:nvPr/>
        </p:nvSpPr>
        <p:spPr>
          <a:xfrm>
            <a:off x="15252513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2" name="object 232"/>
          <p:cNvSpPr/>
          <p:nvPr/>
        </p:nvSpPr>
        <p:spPr>
          <a:xfrm>
            <a:off x="15261460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3" name="object 233"/>
          <p:cNvSpPr/>
          <p:nvPr/>
        </p:nvSpPr>
        <p:spPr>
          <a:xfrm>
            <a:off x="15270407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4" name="object 234"/>
          <p:cNvSpPr/>
          <p:nvPr/>
        </p:nvSpPr>
        <p:spPr>
          <a:xfrm>
            <a:off x="15279354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5" name="object 235"/>
          <p:cNvSpPr/>
          <p:nvPr/>
        </p:nvSpPr>
        <p:spPr>
          <a:xfrm>
            <a:off x="15288302" y="876653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6" name="object 236"/>
          <p:cNvSpPr/>
          <p:nvPr/>
        </p:nvSpPr>
        <p:spPr>
          <a:xfrm>
            <a:off x="15292775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7" name="object 237"/>
          <p:cNvSpPr/>
          <p:nvPr/>
        </p:nvSpPr>
        <p:spPr>
          <a:xfrm>
            <a:off x="15301721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8" name="object 238"/>
          <p:cNvSpPr/>
          <p:nvPr/>
        </p:nvSpPr>
        <p:spPr>
          <a:xfrm>
            <a:off x="15310670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9" name="object 239"/>
          <p:cNvSpPr/>
          <p:nvPr/>
        </p:nvSpPr>
        <p:spPr>
          <a:xfrm>
            <a:off x="15319616" y="8766533"/>
            <a:ext cx="9525" cy="295910"/>
          </a:xfrm>
          <a:custGeom>
            <a:avLst/>
            <a:gdLst/>
            <a:ahLst/>
            <a:cxnLst/>
            <a:rect l="l" t="t" r="r" b="b"/>
            <a:pathLst>
              <a:path w="9525" h="295909">
                <a:moveTo>
                  <a:pt x="4473" y="-11929"/>
                </a:moveTo>
                <a:lnTo>
                  <a:pt x="4473" y="307242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0" name="object 240"/>
          <p:cNvSpPr/>
          <p:nvPr/>
        </p:nvSpPr>
        <p:spPr>
          <a:xfrm>
            <a:off x="15328563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1" name="object 241"/>
          <p:cNvSpPr/>
          <p:nvPr/>
        </p:nvSpPr>
        <p:spPr>
          <a:xfrm>
            <a:off x="15337510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2" name="object 242"/>
          <p:cNvSpPr/>
          <p:nvPr/>
        </p:nvSpPr>
        <p:spPr>
          <a:xfrm>
            <a:off x="15346458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3" name="object 243"/>
          <p:cNvSpPr/>
          <p:nvPr/>
        </p:nvSpPr>
        <p:spPr>
          <a:xfrm>
            <a:off x="15355405" y="9061846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4" name="object 244"/>
          <p:cNvSpPr/>
          <p:nvPr/>
        </p:nvSpPr>
        <p:spPr>
          <a:xfrm>
            <a:off x="15359877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5" name="object 245"/>
          <p:cNvSpPr/>
          <p:nvPr/>
        </p:nvSpPr>
        <p:spPr>
          <a:xfrm>
            <a:off x="15356896" y="9049916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6" name="object 246"/>
          <p:cNvSpPr/>
          <p:nvPr/>
        </p:nvSpPr>
        <p:spPr>
          <a:xfrm>
            <a:off x="15377772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7" name="object 247"/>
          <p:cNvSpPr/>
          <p:nvPr/>
        </p:nvSpPr>
        <p:spPr>
          <a:xfrm>
            <a:off x="15386719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8" name="object 248"/>
          <p:cNvSpPr/>
          <p:nvPr/>
        </p:nvSpPr>
        <p:spPr>
          <a:xfrm>
            <a:off x="15395666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9" name="object 249"/>
          <p:cNvSpPr/>
          <p:nvPr/>
        </p:nvSpPr>
        <p:spPr>
          <a:xfrm>
            <a:off x="15392685" y="9049916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0" name="object 250"/>
          <p:cNvSpPr/>
          <p:nvPr/>
        </p:nvSpPr>
        <p:spPr>
          <a:xfrm>
            <a:off x="15401631" y="9049916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1" name="object 251"/>
          <p:cNvSpPr/>
          <p:nvPr/>
        </p:nvSpPr>
        <p:spPr>
          <a:xfrm>
            <a:off x="15422508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2" name="object 252"/>
          <p:cNvSpPr/>
          <p:nvPr/>
        </p:nvSpPr>
        <p:spPr>
          <a:xfrm>
            <a:off x="15426982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3" name="object 253"/>
          <p:cNvSpPr/>
          <p:nvPr/>
        </p:nvSpPr>
        <p:spPr>
          <a:xfrm>
            <a:off x="15435929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4" name="object 254"/>
          <p:cNvSpPr/>
          <p:nvPr/>
        </p:nvSpPr>
        <p:spPr>
          <a:xfrm>
            <a:off x="15444875" y="9361573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5" name="object 255"/>
          <p:cNvSpPr/>
          <p:nvPr/>
        </p:nvSpPr>
        <p:spPr>
          <a:xfrm>
            <a:off x="15453822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6" name="object 256"/>
          <p:cNvSpPr/>
          <p:nvPr/>
        </p:nvSpPr>
        <p:spPr>
          <a:xfrm>
            <a:off x="15462769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7" name="object 257"/>
          <p:cNvSpPr/>
          <p:nvPr/>
        </p:nvSpPr>
        <p:spPr>
          <a:xfrm>
            <a:off x="15471717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8" name="object 258"/>
          <p:cNvSpPr/>
          <p:nvPr/>
        </p:nvSpPr>
        <p:spPr>
          <a:xfrm>
            <a:off x="15480664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9" name="object 259"/>
          <p:cNvSpPr/>
          <p:nvPr/>
        </p:nvSpPr>
        <p:spPr>
          <a:xfrm>
            <a:off x="15489611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0" name="object 260"/>
          <p:cNvSpPr/>
          <p:nvPr/>
        </p:nvSpPr>
        <p:spPr>
          <a:xfrm>
            <a:off x="15498557" y="9661360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1" name="object 261"/>
          <p:cNvSpPr/>
          <p:nvPr/>
        </p:nvSpPr>
        <p:spPr>
          <a:xfrm>
            <a:off x="15503032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2" name="object 262"/>
          <p:cNvSpPr/>
          <p:nvPr/>
        </p:nvSpPr>
        <p:spPr>
          <a:xfrm>
            <a:off x="15511978" y="9361573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3" name="object 263"/>
          <p:cNvSpPr/>
          <p:nvPr/>
        </p:nvSpPr>
        <p:spPr>
          <a:xfrm>
            <a:off x="15520925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4" name="object 264"/>
          <p:cNvSpPr/>
          <p:nvPr/>
        </p:nvSpPr>
        <p:spPr>
          <a:xfrm>
            <a:off x="15529873" y="9061846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5" name="object 265"/>
          <p:cNvSpPr/>
          <p:nvPr/>
        </p:nvSpPr>
        <p:spPr>
          <a:xfrm>
            <a:off x="15538820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6" name="object 266"/>
          <p:cNvSpPr/>
          <p:nvPr/>
        </p:nvSpPr>
        <p:spPr>
          <a:xfrm>
            <a:off x="15547767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7" name="object 267"/>
          <p:cNvSpPr/>
          <p:nvPr/>
        </p:nvSpPr>
        <p:spPr>
          <a:xfrm>
            <a:off x="15556714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8" name="object 268"/>
          <p:cNvSpPr/>
          <p:nvPr/>
        </p:nvSpPr>
        <p:spPr>
          <a:xfrm>
            <a:off x="15565662" y="9061846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9" name="object 269"/>
          <p:cNvSpPr/>
          <p:nvPr/>
        </p:nvSpPr>
        <p:spPr>
          <a:xfrm>
            <a:off x="15570134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0" name="object 270"/>
          <p:cNvSpPr/>
          <p:nvPr/>
        </p:nvSpPr>
        <p:spPr>
          <a:xfrm>
            <a:off x="15579081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1" name="object 271"/>
          <p:cNvSpPr/>
          <p:nvPr/>
        </p:nvSpPr>
        <p:spPr>
          <a:xfrm>
            <a:off x="15588029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2" name="object 272"/>
          <p:cNvSpPr/>
          <p:nvPr/>
        </p:nvSpPr>
        <p:spPr>
          <a:xfrm>
            <a:off x="15596976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3" name="object 273"/>
          <p:cNvSpPr/>
          <p:nvPr/>
        </p:nvSpPr>
        <p:spPr>
          <a:xfrm>
            <a:off x="15605923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4" name="object 274"/>
          <p:cNvSpPr/>
          <p:nvPr/>
        </p:nvSpPr>
        <p:spPr>
          <a:xfrm>
            <a:off x="15614870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5" name="object 275"/>
          <p:cNvSpPr/>
          <p:nvPr/>
        </p:nvSpPr>
        <p:spPr>
          <a:xfrm>
            <a:off x="15623816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6" name="object 276"/>
          <p:cNvSpPr/>
          <p:nvPr/>
        </p:nvSpPr>
        <p:spPr>
          <a:xfrm>
            <a:off x="15632765" y="8766533"/>
            <a:ext cx="9525" cy="295910"/>
          </a:xfrm>
          <a:custGeom>
            <a:avLst/>
            <a:gdLst/>
            <a:ahLst/>
            <a:cxnLst/>
            <a:rect l="l" t="t" r="r" b="b"/>
            <a:pathLst>
              <a:path w="9525" h="295909">
                <a:moveTo>
                  <a:pt x="4473" y="-11929"/>
                </a:moveTo>
                <a:lnTo>
                  <a:pt x="4473" y="307242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7" name="object 277"/>
          <p:cNvSpPr/>
          <p:nvPr/>
        </p:nvSpPr>
        <p:spPr>
          <a:xfrm>
            <a:off x="15641711" y="876653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8" name="object 278"/>
          <p:cNvSpPr/>
          <p:nvPr/>
        </p:nvSpPr>
        <p:spPr>
          <a:xfrm>
            <a:off x="15646186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9" name="object 279"/>
          <p:cNvSpPr/>
          <p:nvPr/>
        </p:nvSpPr>
        <p:spPr>
          <a:xfrm>
            <a:off x="15655132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0" name="object 280"/>
          <p:cNvSpPr/>
          <p:nvPr/>
        </p:nvSpPr>
        <p:spPr>
          <a:xfrm>
            <a:off x="15664079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1" name="object 281"/>
          <p:cNvSpPr/>
          <p:nvPr/>
        </p:nvSpPr>
        <p:spPr>
          <a:xfrm>
            <a:off x="15673026" y="8766533"/>
            <a:ext cx="9525" cy="295910"/>
          </a:xfrm>
          <a:custGeom>
            <a:avLst/>
            <a:gdLst/>
            <a:ahLst/>
            <a:cxnLst/>
            <a:rect l="l" t="t" r="r" b="b"/>
            <a:pathLst>
              <a:path w="9525" h="295909">
                <a:moveTo>
                  <a:pt x="4473" y="-11929"/>
                </a:moveTo>
                <a:lnTo>
                  <a:pt x="4473" y="307242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2" name="object 282"/>
          <p:cNvSpPr/>
          <p:nvPr/>
        </p:nvSpPr>
        <p:spPr>
          <a:xfrm>
            <a:off x="15681973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3" name="object 283"/>
          <p:cNvSpPr/>
          <p:nvPr/>
        </p:nvSpPr>
        <p:spPr>
          <a:xfrm>
            <a:off x="15690921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4" name="object 284"/>
          <p:cNvSpPr/>
          <p:nvPr/>
        </p:nvSpPr>
        <p:spPr>
          <a:xfrm>
            <a:off x="15699868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5" name="object 285"/>
          <p:cNvSpPr/>
          <p:nvPr/>
        </p:nvSpPr>
        <p:spPr>
          <a:xfrm>
            <a:off x="15708814" y="9061846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6" name="object 286"/>
          <p:cNvSpPr/>
          <p:nvPr/>
        </p:nvSpPr>
        <p:spPr>
          <a:xfrm>
            <a:off x="15713288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7" name="object 287"/>
          <p:cNvSpPr/>
          <p:nvPr/>
        </p:nvSpPr>
        <p:spPr>
          <a:xfrm>
            <a:off x="15722235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8" name="object 288"/>
          <p:cNvSpPr/>
          <p:nvPr/>
        </p:nvSpPr>
        <p:spPr>
          <a:xfrm>
            <a:off x="15731182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9" name="object 289"/>
          <p:cNvSpPr/>
          <p:nvPr/>
        </p:nvSpPr>
        <p:spPr>
          <a:xfrm>
            <a:off x="15740129" y="9061846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0" name="object 290"/>
          <p:cNvSpPr/>
          <p:nvPr/>
        </p:nvSpPr>
        <p:spPr>
          <a:xfrm>
            <a:off x="15749077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1" name="object 291"/>
          <p:cNvSpPr/>
          <p:nvPr/>
        </p:nvSpPr>
        <p:spPr>
          <a:xfrm>
            <a:off x="15758024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2" name="object 292"/>
          <p:cNvSpPr/>
          <p:nvPr/>
        </p:nvSpPr>
        <p:spPr>
          <a:xfrm>
            <a:off x="15766970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3" name="object 293"/>
          <p:cNvSpPr/>
          <p:nvPr/>
        </p:nvSpPr>
        <p:spPr>
          <a:xfrm>
            <a:off x="15775917" y="9361573"/>
            <a:ext cx="5080" cy="300355"/>
          </a:xfrm>
          <a:custGeom>
            <a:avLst/>
            <a:gdLst/>
            <a:ahLst/>
            <a:cxnLst/>
            <a:rect l="l" t="t" r="r" b="b"/>
            <a:pathLst>
              <a:path w="5080" h="300354">
                <a:moveTo>
                  <a:pt x="0" y="0"/>
                </a:moveTo>
                <a:lnTo>
                  <a:pt x="4473" y="299786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4" name="object 294"/>
          <p:cNvSpPr/>
          <p:nvPr/>
        </p:nvSpPr>
        <p:spPr>
          <a:xfrm>
            <a:off x="15780391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5" name="object 295"/>
          <p:cNvSpPr/>
          <p:nvPr/>
        </p:nvSpPr>
        <p:spPr>
          <a:xfrm>
            <a:off x="15789338" y="9661360"/>
            <a:ext cx="9525" cy="594995"/>
          </a:xfrm>
          <a:custGeom>
            <a:avLst/>
            <a:gdLst/>
            <a:ahLst/>
            <a:cxnLst/>
            <a:rect l="l" t="t" r="r" b="b"/>
            <a:pathLst>
              <a:path w="9525" h="594995">
                <a:moveTo>
                  <a:pt x="0" y="0"/>
                </a:moveTo>
                <a:lnTo>
                  <a:pt x="8947" y="594981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6" name="object 296"/>
          <p:cNvSpPr/>
          <p:nvPr/>
        </p:nvSpPr>
        <p:spPr>
          <a:xfrm>
            <a:off x="1579828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7" name="object 297"/>
          <p:cNvSpPr/>
          <p:nvPr/>
        </p:nvSpPr>
        <p:spPr>
          <a:xfrm>
            <a:off x="1580723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8" name="object 298"/>
          <p:cNvSpPr/>
          <p:nvPr/>
        </p:nvSpPr>
        <p:spPr>
          <a:xfrm>
            <a:off x="1581618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9" name="object 299"/>
          <p:cNvSpPr/>
          <p:nvPr/>
        </p:nvSpPr>
        <p:spPr>
          <a:xfrm>
            <a:off x="1582512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0" name="object 300"/>
          <p:cNvSpPr/>
          <p:nvPr/>
        </p:nvSpPr>
        <p:spPr>
          <a:xfrm>
            <a:off x="1583407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1" name="object 301"/>
          <p:cNvSpPr/>
          <p:nvPr/>
        </p:nvSpPr>
        <p:spPr>
          <a:xfrm>
            <a:off x="15843020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2" name="object 302"/>
          <p:cNvSpPr/>
          <p:nvPr/>
        </p:nvSpPr>
        <p:spPr>
          <a:xfrm>
            <a:off x="15851968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3" name="object 303"/>
          <p:cNvSpPr/>
          <p:nvPr/>
        </p:nvSpPr>
        <p:spPr>
          <a:xfrm>
            <a:off x="15856441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/>
          <p:nvPr/>
        </p:nvSpPr>
        <p:spPr>
          <a:xfrm>
            <a:off x="15865388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5" name="object 305"/>
          <p:cNvSpPr/>
          <p:nvPr/>
        </p:nvSpPr>
        <p:spPr>
          <a:xfrm>
            <a:off x="15874336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6" name="object 306"/>
          <p:cNvSpPr/>
          <p:nvPr/>
        </p:nvSpPr>
        <p:spPr>
          <a:xfrm>
            <a:off x="15883283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7" name="object 307"/>
          <p:cNvSpPr/>
          <p:nvPr/>
        </p:nvSpPr>
        <p:spPr>
          <a:xfrm>
            <a:off x="15892229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8" name="object 308"/>
          <p:cNvSpPr/>
          <p:nvPr/>
        </p:nvSpPr>
        <p:spPr>
          <a:xfrm>
            <a:off x="15901176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9" name="object 309"/>
          <p:cNvSpPr/>
          <p:nvPr/>
        </p:nvSpPr>
        <p:spPr>
          <a:xfrm>
            <a:off x="15910124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0" name="object 310"/>
          <p:cNvSpPr/>
          <p:nvPr/>
        </p:nvSpPr>
        <p:spPr>
          <a:xfrm>
            <a:off x="15919071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1" name="object 311"/>
          <p:cNvSpPr/>
          <p:nvPr/>
        </p:nvSpPr>
        <p:spPr>
          <a:xfrm>
            <a:off x="15923544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2" name="object 312"/>
          <p:cNvSpPr/>
          <p:nvPr/>
        </p:nvSpPr>
        <p:spPr>
          <a:xfrm>
            <a:off x="1593249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3" name="object 313"/>
          <p:cNvSpPr/>
          <p:nvPr/>
        </p:nvSpPr>
        <p:spPr>
          <a:xfrm>
            <a:off x="15941439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4" name="object 314"/>
          <p:cNvSpPr/>
          <p:nvPr/>
        </p:nvSpPr>
        <p:spPr>
          <a:xfrm>
            <a:off x="15950386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5" name="object 315"/>
          <p:cNvSpPr/>
          <p:nvPr/>
        </p:nvSpPr>
        <p:spPr>
          <a:xfrm>
            <a:off x="15959332" y="9661360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6" name="object 316"/>
          <p:cNvSpPr/>
          <p:nvPr/>
        </p:nvSpPr>
        <p:spPr>
          <a:xfrm>
            <a:off x="15968281" y="9361573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7" name="object 317"/>
          <p:cNvSpPr/>
          <p:nvPr/>
        </p:nvSpPr>
        <p:spPr>
          <a:xfrm>
            <a:off x="15977227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8" name="object 318"/>
          <p:cNvSpPr/>
          <p:nvPr/>
        </p:nvSpPr>
        <p:spPr>
          <a:xfrm>
            <a:off x="15986174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9" name="object 319"/>
          <p:cNvSpPr/>
          <p:nvPr/>
        </p:nvSpPr>
        <p:spPr>
          <a:xfrm>
            <a:off x="15990648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0" name="object 320"/>
          <p:cNvSpPr/>
          <p:nvPr/>
        </p:nvSpPr>
        <p:spPr>
          <a:xfrm>
            <a:off x="15999595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1" name="object 321"/>
          <p:cNvSpPr/>
          <p:nvPr/>
        </p:nvSpPr>
        <p:spPr>
          <a:xfrm>
            <a:off x="15996612" y="9049916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2" name="object 322"/>
          <p:cNvSpPr/>
          <p:nvPr/>
        </p:nvSpPr>
        <p:spPr>
          <a:xfrm>
            <a:off x="16005559" y="9049916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3" name="object 323"/>
          <p:cNvSpPr/>
          <p:nvPr/>
        </p:nvSpPr>
        <p:spPr>
          <a:xfrm>
            <a:off x="16026435" y="9361573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4" name="object 324"/>
          <p:cNvSpPr/>
          <p:nvPr/>
        </p:nvSpPr>
        <p:spPr>
          <a:xfrm>
            <a:off x="16035384" y="9661360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5" name="object 325"/>
          <p:cNvSpPr/>
          <p:nvPr/>
        </p:nvSpPr>
        <p:spPr>
          <a:xfrm>
            <a:off x="1604433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6" name="object 326"/>
          <p:cNvSpPr/>
          <p:nvPr/>
        </p:nvSpPr>
        <p:spPr>
          <a:xfrm>
            <a:off x="16053277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7" name="object 327"/>
          <p:cNvSpPr/>
          <p:nvPr/>
        </p:nvSpPr>
        <p:spPr>
          <a:xfrm>
            <a:off x="16062224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8" name="object 328"/>
          <p:cNvSpPr/>
          <p:nvPr/>
        </p:nvSpPr>
        <p:spPr>
          <a:xfrm>
            <a:off x="16066698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9" name="object 329"/>
          <p:cNvSpPr/>
          <p:nvPr/>
        </p:nvSpPr>
        <p:spPr>
          <a:xfrm>
            <a:off x="16075645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0" name="object 330"/>
          <p:cNvSpPr/>
          <p:nvPr/>
        </p:nvSpPr>
        <p:spPr>
          <a:xfrm>
            <a:off x="16084591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1" name="object 331"/>
          <p:cNvSpPr/>
          <p:nvPr/>
        </p:nvSpPr>
        <p:spPr>
          <a:xfrm>
            <a:off x="1609354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2" name="object 332"/>
          <p:cNvSpPr/>
          <p:nvPr/>
        </p:nvSpPr>
        <p:spPr>
          <a:xfrm>
            <a:off x="1610248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3" name="object 333"/>
          <p:cNvSpPr/>
          <p:nvPr/>
        </p:nvSpPr>
        <p:spPr>
          <a:xfrm>
            <a:off x="1611143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4" name="object 334"/>
          <p:cNvSpPr/>
          <p:nvPr/>
        </p:nvSpPr>
        <p:spPr>
          <a:xfrm>
            <a:off x="1612038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5" name="object 335"/>
          <p:cNvSpPr/>
          <p:nvPr/>
        </p:nvSpPr>
        <p:spPr>
          <a:xfrm>
            <a:off x="16129328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6" name="object 336"/>
          <p:cNvSpPr/>
          <p:nvPr/>
        </p:nvSpPr>
        <p:spPr>
          <a:xfrm>
            <a:off x="1613380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7" name="object 337"/>
          <p:cNvSpPr/>
          <p:nvPr/>
        </p:nvSpPr>
        <p:spPr>
          <a:xfrm>
            <a:off x="16142747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8" name="object 338"/>
          <p:cNvSpPr/>
          <p:nvPr/>
        </p:nvSpPr>
        <p:spPr>
          <a:xfrm>
            <a:off x="16151696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9" name="object 339"/>
          <p:cNvSpPr/>
          <p:nvPr/>
        </p:nvSpPr>
        <p:spPr>
          <a:xfrm>
            <a:off x="16160643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0" name="object 340"/>
          <p:cNvSpPr/>
          <p:nvPr/>
        </p:nvSpPr>
        <p:spPr>
          <a:xfrm>
            <a:off x="16169589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1" name="object 341"/>
          <p:cNvSpPr/>
          <p:nvPr/>
        </p:nvSpPr>
        <p:spPr>
          <a:xfrm>
            <a:off x="16178536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2" name="object 342"/>
          <p:cNvSpPr/>
          <p:nvPr/>
        </p:nvSpPr>
        <p:spPr>
          <a:xfrm>
            <a:off x="16187483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3" name="object 343"/>
          <p:cNvSpPr/>
          <p:nvPr/>
        </p:nvSpPr>
        <p:spPr>
          <a:xfrm>
            <a:off x="16196431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4" name="object 344"/>
          <p:cNvSpPr/>
          <p:nvPr/>
        </p:nvSpPr>
        <p:spPr>
          <a:xfrm>
            <a:off x="16200904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5" name="object 345"/>
          <p:cNvSpPr/>
          <p:nvPr/>
        </p:nvSpPr>
        <p:spPr>
          <a:xfrm>
            <a:off x="1620985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6" name="object 346"/>
          <p:cNvSpPr/>
          <p:nvPr/>
        </p:nvSpPr>
        <p:spPr>
          <a:xfrm>
            <a:off x="16218799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7" name="object 347"/>
          <p:cNvSpPr/>
          <p:nvPr/>
        </p:nvSpPr>
        <p:spPr>
          <a:xfrm>
            <a:off x="16227745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8" name="object 348"/>
          <p:cNvSpPr/>
          <p:nvPr/>
        </p:nvSpPr>
        <p:spPr>
          <a:xfrm>
            <a:off x="16236692" y="9661360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9" name="object 349"/>
          <p:cNvSpPr/>
          <p:nvPr/>
        </p:nvSpPr>
        <p:spPr>
          <a:xfrm>
            <a:off x="16245639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0" name="object 350"/>
          <p:cNvSpPr/>
          <p:nvPr/>
        </p:nvSpPr>
        <p:spPr>
          <a:xfrm>
            <a:off x="16254587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1" name="object 351"/>
          <p:cNvSpPr/>
          <p:nvPr/>
        </p:nvSpPr>
        <p:spPr>
          <a:xfrm>
            <a:off x="16263534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2" name="object 352"/>
          <p:cNvSpPr/>
          <p:nvPr/>
        </p:nvSpPr>
        <p:spPr>
          <a:xfrm>
            <a:off x="16272481" y="9661360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3" name="object 353"/>
          <p:cNvSpPr/>
          <p:nvPr/>
        </p:nvSpPr>
        <p:spPr>
          <a:xfrm>
            <a:off x="16276955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4" name="object 354"/>
          <p:cNvSpPr/>
          <p:nvPr/>
        </p:nvSpPr>
        <p:spPr>
          <a:xfrm>
            <a:off x="16285902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5" name="object 355"/>
          <p:cNvSpPr/>
          <p:nvPr/>
        </p:nvSpPr>
        <p:spPr>
          <a:xfrm>
            <a:off x="16294848" y="9361573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6" name="object 356"/>
          <p:cNvSpPr/>
          <p:nvPr/>
        </p:nvSpPr>
        <p:spPr>
          <a:xfrm>
            <a:off x="16303795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7" name="object 357"/>
          <p:cNvSpPr/>
          <p:nvPr/>
        </p:nvSpPr>
        <p:spPr>
          <a:xfrm>
            <a:off x="16312743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8" name="object 358"/>
          <p:cNvSpPr/>
          <p:nvPr/>
        </p:nvSpPr>
        <p:spPr>
          <a:xfrm>
            <a:off x="16321690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9" name="object 359"/>
          <p:cNvSpPr/>
          <p:nvPr/>
        </p:nvSpPr>
        <p:spPr>
          <a:xfrm>
            <a:off x="16330637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0" name="object 360"/>
          <p:cNvSpPr/>
          <p:nvPr/>
        </p:nvSpPr>
        <p:spPr>
          <a:xfrm>
            <a:off x="16339584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1" name="object 361"/>
          <p:cNvSpPr/>
          <p:nvPr/>
        </p:nvSpPr>
        <p:spPr>
          <a:xfrm>
            <a:off x="16344058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2" name="object 362"/>
          <p:cNvSpPr/>
          <p:nvPr/>
        </p:nvSpPr>
        <p:spPr>
          <a:xfrm>
            <a:off x="16353004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3" name="object 363"/>
          <p:cNvSpPr/>
          <p:nvPr/>
        </p:nvSpPr>
        <p:spPr>
          <a:xfrm>
            <a:off x="16361951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4" name="object 364"/>
          <p:cNvSpPr/>
          <p:nvPr/>
        </p:nvSpPr>
        <p:spPr>
          <a:xfrm>
            <a:off x="16370899" y="9061846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5" name="object 365"/>
          <p:cNvSpPr/>
          <p:nvPr/>
        </p:nvSpPr>
        <p:spPr>
          <a:xfrm>
            <a:off x="16379846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6" name="object 366"/>
          <p:cNvSpPr/>
          <p:nvPr/>
        </p:nvSpPr>
        <p:spPr>
          <a:xfrm>
            <a:off x="16388793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7" name="object 367"/>
          <p:cNvSpPr/>
          <p:nvPr/>
        </p:nvSpPr>
        <p:spPr>
          <a:xfrm>
            <a:off x="16397740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8" name="object 368"/>
          <p:cNvSpPr/>
          <p:nvPr/>
        </p:nvSpPr>
        <p:spPr>
          <a:xfrm>
            <a:off x="16406686" y="9061846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9" name="object 369"/>
          <p:cNvSpPr/>
          <p:nvPr/>
        </p:nvSpPr>
        <p:spPr>
          <a:xfrm>
            <a:off x="16411161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0" name="object 370"/>
          <p:cNvSpPr/>
          <p:nvPr/>
        </p:nvSpPr>
        <p:spPr>
          <a:xfrm>
            <a:off x="16420107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1" name="object 371"/>
          <p:cNvSpPr/>
          <p:nvPr/>
        </p:nvSpPr>
        <p:spPr>
          <a:xfrm>
            <a:off x="16429054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2" name="object 372"/>
          <p:cNvSpPr/>
          <p:nvPr/>
        </p:nvSpPr>
        <p:spPr>
          <a:xfrm>
            <a:off x="16438002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3" name="object 373"/>
          <p:cNvSpPr/>
          <p:nvPr/>
        </p:nvSpPr>
        <p:spPr>
          <a:xfrm>
            <a:off x="16446949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4" name="object 374"/>
          <p:cNvSpPr/>
          <p:nvPr/>
        </p:nvSpPr>
        <p:spPr>
          <a:xfrm>
            <a:off x="16455896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5" name="object 375"/>
          <p:cNvSpPr/>
          <p:nvPr/>
        </p:nvSpPr>
        <p:spPr>
          <a:xfrm>
            <a:off x="16464843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6" name="object 376"/>
          <p:cNvSpPr/>
          <p:nvPr/>
        </p:nvSpPr>
        <p:spPr>
          <a:xfrm>
            <a:off x="16473791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7" name="object 377"/>
          <p:cNvSpPr/>
          <p:nvPr/>
        </p:nvSpPr>
        <p:spPr>
          <a:xfrm>
            <a:off x="16482738" y="9061846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8" name="object 378"/>
          <p:cNvSpPr/>
          <p:nvPr/>
        </p:nvSpPr>
        <p:spPr>
          <a:xfrm>
            <a:off x="16487210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9" name="object 379"/>
          <p:cNvSpPr/>
          <p:nvPr/>
        </p:nvSpPr>
        <p:spPr>
          <a:xfrm>
            <a:off x="16496158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0" name="object 380"/>
          <p:cNvSpPr/>
          <p:nvPr/>
        </p:nvSpPr>
        <p:spPr>
          <a:xfrm>
            <a:off x="16505105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1" name="object 381"/>
          <p:cNvSpPr/>
          <p:nvPr/>
        </p:nvSpPr>
        <p:spPr>
          <a:xfrm>
            <a:off x="16514052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2" name="object 382"/>
          <p:cNvSpPr/>
          <p:nvPr/>
        </p:nvSpPr>
        <p:spPr>
          <a:xfrm>
            <a:off x="16522999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3" name="object 383"/>
          <p:cNvSpPr/>
          <p:nvPr/>
        </p:nvSpPr>
        <p:spPr>
          <a:xfrm>
            <a:off x="16531947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4" name="object 384"/>
          <p:cNvSpPr/>
          <p:nvPr/>
        </p:nvSpPr>
        <p:spPr>
          <a:xfrm>
            <a:off x="16540894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5" name="object 385"/>
          <p:cNvSpPr/>
          <p:nvPr/>
        </p:nvSpPr>
        <p:spPr>
          <a:xfrm>
            <a:off x="16549840" y="9061846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6" name="object 386"/>
          <p:cNvSpPr/>
          <p:nvPr/>
        </p:nvSpPr>
        <p:spPr>
          <a:xfrm>
            <a:off x="16554315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7" name="object 387"/>
          <p:cNvSpPr/>
          <p:nvPr/>
        </p:nvSpPr>
        <p:spPr>
          <a:xfrm>
            <a:off x="16563261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8" name="object 388"/>
          <p:cNvSpPr/>
          <p:nvPr/>
        </p:nvSpPr>
        <p:spPr>
          <a:xfrm>
            <a:off x="16572208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9" name="object 389"/>
          <p:cNvSpPr/>
          <p:nvPr/>
        </p:nvSpPr>
        <p:spPr>
          <a:xfrm>
            <a:off x="16581155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0" name="object 390"/>
          <p:cNvSpPr/>
          <p:nvPr/>
        </p:nvSpPr>
        <p:spPr>
          <a:xfrm>
            <a:off x="16590102" y="9061846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1" name="object 391"/>
          <p:cNvSpPr/>
          <p:nvPr/>
        </p:nvSpPr>
        <p:spPr>
          <a:xfrm>
            <a:off x="16599050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2" name="object 392"/>
          <p:cNvSpPr/>
          <p:nvPr/>
        </p:nvSpPr>
        <p:spPr>
          <a:xfrm>
            <a:off x="16607997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3" name="object 393"/>
          <p:cNvSpPr/>
          <p:nvPr/>
        </p:nvSpPr>
        <p:spPr>
          <a:xfrm>
            <a:off x="16616943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4" name="object 394"/>
          <p:cNvSpPr/>
          <p:nvPr/>
        </p:nvSpPr>
        <p:spPr>
          <a:xfrm>
            <a:off x="16625890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5" name="object 395"/>
          <p:cNvSpPr/>
          <p:nvPr/>
        </p:nvSpPr>
        <p:spPr>
          <a:xfrm>
            <a:off x="16630364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6" name="object 396"/>
          <p:cNvSpPr/>
          <p:nvPr/>
        </p:nvSpPr>
        <p:spPr>
          <a:xfrm>
            <a:off x="16639311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7" name="object 397"/>
          <p:cNvSpPr/>
          <p:nvPr/>
        </p:nvSpPr>
        <p:spPr>
          <a:xfrm>
            <a:off x="16648258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8" name="object 398"/>
          <p:cNvSpPr/>
          <p:nvPr/>
        </p:nvSpPr>
        <p:spPr>
          <a:xfrm>
            <a:off x="16657206" y="9361573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9" name="object 399"/>
          <p:cNvSpPr/>
          <p:nvPr/>
        </p:nvSpPr>
        <p:spPr>
          <a:xfrm>
            <a:off x="16666153" y="9661360"/>
            <a:ext cx="9525" cy="594995"/>
          </a:xfrm>
          <a:custGeom>
            <a:avLst/>
            <a:gdLst/>
            <a:ahLst/>
            <a:cxnLst/>
            <a:rect l="l" t="t" r="r" b="b"/>
            <a:pathLst>
              <a:path w="9525" h="594995">
                <a:moveTo>
                  <a:pt x="0" y="0"/>
                </a:moveTo>
                <a:lnTo>
                  <a:pt x="8947" y="594981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0" name="object 400"/>
          <p:cNvSpPr/>
          <p:nvPr/>
        </p:nvSpPr>
        <p:spPr>
          <a:xfrm>
            <a:off x="1667510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1" name="object 401"/>
          <p:cNvSpPr/>
          <p:nvPr/>
        </p:nvSpPr>
        <p:spPr>
          <a:xfrm>
            <a:off x="1668404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2" name="object 402"/>
          <p:cNvSpPr/>
          <p:nvPr/>
        </p:nvSpPr>
        <p:spPr>
          <a:xfrm>
            <a:off x="16692995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3" name="object 403"/>
          <p:cNvSpPr/>
          <p:nvPr/>
        </p:nvSpPr>
        <p:spPr>
          <a:xfrm>
            <a:off x="1669746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4" name="object 404"/>
          <p:cNvSpPr/>
          <p:nvPr/>
        </p:nvSpPr>
        <p:spPr>
          <a:xfrm>
            <a:off x="1670641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5" name="object 405"/>
          <p:cNvSpPr/>
          <p:nvPr/>
        </p:nvSpPr>
        <p:spPr>
          <a:xfrm>
            <a:off x="1671536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6" name="object 406"/>
          <p:cNvSpPr/>
          <p:nvPr/>
        </p:nvSpPr>
        <p:spPr>
          <a:xfrm>
            <a:off x="1672430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7" name="object 407"/>
          <p:cNvSpPr/>
          <p:nvPr/>
        </p:nvSpPr>
        <p:spPr>
          <a:xfrm>
            <a:off x="1673325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8" name="object 408"/>
          <p:cNvSpPr/>
          <p:nvPr/>
        </p:nvSpPr>
        <p:spPr>
          <a:xfrm>
            <a:off x="1674220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9" name="object 409"/>
          <p:cNvSpPr/>
          <p:nvPr/>
        </p:nvSpPr>
        <p:spPr>
          <a:xfrm>
            <a:off x="1675114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0" name="object 410"/>
          <p:cNvSpPr/>
          <p:nvPr/>
        </p:nvSpPr>
        <p:spPr>
          <a:xfrm>
            <a:off x="16760097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1" name="object 411"/>
          <p:cNvSpPr/>
          <p:nvPr/>
        </p:nvSpPr>
        <p:spPr>
          <a:xfrm>
            <a:off x="1676457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2" name="object 412"/>
          <p:cNvSpPr/>
          <p:nvPr/>
        </p:nvSpPr>
        <p:spPr>
          <a:xfrm>
            <a:off x="1677351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3" name="object 413"/>
          <p:cNvSpPr/>
          <p:nvPr/>
        </p:nvSpPr>
        <p:spPr>
          <a:xfrm>
            <a:off x="1678246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4" name="object 414"/>
          <p:cNvSpPr/>
          <p:nvPr/>
        </p:nvSpPr>
        <p:spPr>
          <a:xfrm>
            <a:off x="1679141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5" name="object 415"/>
          <p:cNvSpPr/>
          <p:nvPr/>
        </p:nvSpPr>
        <p:spPr>
          <a:xfrm>
            <a:off x="1680035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6" name="object 416"/>
          <p:cNvSpPr/>
          <p:nvPr/>
        </p:nvSpPr>
        <p:spPr>
          <a:xfrm>
            <a:off x="1680930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7" name="object 417"/>
          <p:cNvSpPr/>
          <p:nvPr/>
        </p:nvSpPr>
        <p:spPr>
          <a:xfrm>
            <a:off x="1681825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8" name="object 418"/>
          <p:cNvSpPr/>
          <p:nvPr/>
        </p:nvSpPr>
        <p:spPr>
          <a:xfrm>
            <a:off x="1682720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9" name="object 419"/>
          <p:cNvSpPr/>
          <p:nvPr/>
        </p:nvSpPr>
        <p:spPr>
          <a:xfrm>
            <a:off x="16836147" y="9961088"/>
            <a:ext cx="5080" cy="295275"/>
          </a:xfrm>
          <a:custGeom>
            <a:avLst/>
            <a:gdLst/>
            <a:ahLst/>
            <a:cxnLst/>
            <a:rect l="l" t="t" r="r" b="b"/>
            <a:pathLst>
              <a:path w="5080" h="295275">
                <a:moveTo>
                  <a:pt x="0" y="295253"/>
                </a:moveTo>
                <a:lnTo>
                  <a:pt x="4473" y="0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0" name="object 420"/>
          <p:cNvSpPr/>
          <p:nvPr/>
        </p:nvSpPr>
        <p:spPr>
          <a:xfrm>
            <a:off x="16840621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1" name="object 421"/>
          <p:cNvSpPr/>
          <p:nvPr/>
        </p:nvSpPr>
        <p:spPr>
          <a:xfrm>
            <a:off x="16849568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2" name="object 422"/>
          <p:cNvSpPr/>
          <p:nvPr/>
        </p:nvSpPr>
        <p:spPr>
          <a:xfrm>
            <a:off x="16846585" y="9649431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3" name="object 423"/>
          <p:cNvSpPr/>
          <p:nvPr/>
        </p:nvSpPr>
        <p:spPr>
          <a:xfrm>
            <a:off x="16855532" y="9649431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4" name="object 424"/>
          <p:cNvSpPr/>
          <p:nvPr/>
        </p:nvSpPr>
        <p:spPr>
          <a:xfrm>
            <a:off x="1687641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5" name="object 425"/>
          <p:cNvSpPr/>
          <p:nvPr/>
        </p:nvSpPr>
        <p:spPr>
          <a:xfrm>
            <a:off x="16885356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6" name="object 426"/>
          <p:cNvSpPr/>
          <p:nvPr/>
        </p:nvSpPr>
        <p:spPr>
          <a:xfrm>
            <a:off x="16894303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7" name="object 427"/>
          <p:cNvSpPr/>
          <p:nvPr/>
        </p:nvSpPr>
        <p:spPr>
          <a:xfrm>
            <a:off x="16903250" y="9961088"/>
            <a:ext cx="5080" cy="295275"/>
          </a:xfrm>
          <a:custGeom>
            <a:avLst/>
            <a:gdLst/>
            <a:ahLst/>
            <a:cxnLst/>
            <a:rect l="l" t="t" r="r" b="b"/>
            <a:pathLst>
              <a:path w="5080" h="295275">
                <a:moveTo>
                  <a:pt x="0" y="0"/>
                </a:moveTo>
                <a:lnTo>
                  <a:pt x="4473" y="295253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8" name="object 428"/>
          <p:cNvSpPr/>
          <p:nvPr/>
        </p:nvSpPr>
        <p:spPr>
          <a:xfrm>
            <a:off x="1690772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9" name="object 429"/>
          <p:cNvSpPr/>
          <p:nvPr/>
        </p:nvSpPr>
        <p:spPr>
          <a:xfrm>
            <a:off x="1691667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0" name="object 430"/>
          <p:cNvSpPr/>
          <p:nvPr/>
        </p:nvSpPr>
        <p:spPr>
          <a:xfrm>
            <a:off x="1692561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1" name="object 431"/>
          <p:cNvSpPr/>
          <p:nvPr/>
        </p:nvSpPr>
        <p:spPr>
          <a:xfrm>
            <a:off x="1693456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2" name="object 432"/>
          <p:cNvSpPr/>
          <p:nvPr/>
        </p:nvSpPr>
        <p:spPr>
          <a:xfrm>
            <a:off x="1694351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3" name="object 433"/>
          <p:cNvSpPr/>
          <p:nvPr/>
        </p:nvSpPr>
        <p:spPr>
          <a:xfrm>
            <a:off x="1695245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4" name="object 434"/>
          <p:cNvSpPr/>
          <p:nvPr/>
        </p:nvSpPr>
        <p:spPr>
          <a:xfrm>
            <a:off x="1696140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5" name="object 435"/>
          <p:cNvSpPr/>
          <p:nvPr/>
        </p:nvSpPr>
        <p:spPr>
          <a:xfrm>
            <a:off x="16970353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6" name="object 436"/>
          <p:cNvSpPr/>
          <p:nvPr/>
        </p:nvSpPr>
        <p:spPr>
          <a:xfrm>
            <a:off x="1697482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7" name="object 437"/>
          <p:cNvSpPr/>
          <p:nvPr/>
        </p:nvSpPr>
        <p:spPr>
          <a:xfrm>
            <a:off x="1698377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8" name="object 438"/>
          <p:cNvSpPr/>
          <p:nvPr/>
        </p:nvSpPr>
        <p:spPr>
          <a:xfrm>
            <a:off x="1699272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9" name="object 439"/>
          <p:cNvSpPr/>
          <p:nvPr/>
        </p:nvSpPr>
        <p:spPr>
          <a:xfrm>
            <a:off x="17001669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0" name="object 440"/>
          <p:cNvSpPr/>
          <p:nvPr/>
        </p:nvSpPr>
        <p:spPr>
          <a:xfrm>
            <a:off x="17010615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1" name="object 441"/>
          <p:cNvSpPr/>
          <p:nvPr/>
        </p:nvSpPr>
        <p:spPr>
          <a:xfrm>
            <a:off x="1701956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2" name="object 442"/>
          <p:cNvSpPr/>
          <p:nvPr/>
        </p:nvSpPr>
        <p:spPr>
          <a:xfrm>
            <a:off x="17028509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3" name="object 443"/>
          <p:cNvSpPr/>
          <p:nvPr/>
        </p:nvSpPr>
        <p:spPr>
          <a:xfrm>
            <a:off x="17037457" y="9361573"/>
            <a:ext cx="9525" cy="600075"/>
          </a:xfrm>
          <a:custGeom>
            <a:avLst/>
            <a:gdLst/>
            <a:ahLst/>
            <a:cxnLst/>
            <a:rect l="l" t="t" r="r" b="b"/>
            <a:pathLst>
              <a:path w="9525" h="600075">
                <a:moveTo>
                  <a:pt x="0" y="599514"/>
                </a:moveTo>
                <a:lnTo>
                  <a:pt x="8947" y="0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4" name="object 444"/>
          <p:cNvSpPr/>
          <p:nvPr/>
        </p:nvSpPr>
        <p:spPr>
          <a:xfrm>
            <a:off x="17046404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5" name="object 445"/>
          <p:cNvSpPr/>
          <p:nvPr/>
        </p:nvSpPr>
        <p:spPr>
          <a:xfrm>
            <a:off x="17050877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6" name="object 446"/>
          <p:cNvSpPr/>
          <p:nvPr/>
        </p:nvSpPr>
        <p:spPr>
          <a:xfrm>
            <a:off x="17059825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7" name="object 447"/>
          <p:cNvSpPr/>
          <p:nvPr/>
        </p:nvSpPr>
        <p:spPr>
          <a:xfrm>
            <a:off x="17068772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8" name="object 448"/>
          <p:cNvSpPr/>
          <p:nvPr/>
        </p:nvSpPr>
        <p:spPr>
          <a:xfrm>
            <a:off x="17077718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9" name="object 449"/>
          <p:cNvSpPr/>
          <p:nvPr/>
        </p:nvSpPr>
        <p:spPr>
          <a:xfrm>
            <a:off x="17086665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0" name="object 450"/>
          <p:cNvSpPr/>
          <p:nvPr/>
        </p:nvSpPr>
        <p:spPr>
          <a:xfrm>
            <a:off x="17095613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1" name="object 451"/>
          <p:cNvSpPr/>
          <p:nvPr/>
        </p:nvSpPr>
        <p:spPr>
          <a:xfrm>
            <a:off x="17104560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2" name="object 452"/>
          <p:cNvSpPr/>
          <p:nvPr/>
        </p:nvSpPr>
        <p:spPr>
          <a:xfrm>
            <a:off x="17113507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3" name="object 453"/>
          <p:cNvSpPr/>
          <p:nvPr/>
        </p:nvSpPr>
        <p:spPr>
          <a:xfrm>
            <a:off x="17117981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4" name="object 454"/>
          <p:cNvSpPr/>
          <p:nvPr/>
        </p:nvSpPr>
        <p:spPr>
          <a:xfrm>
            <a:off x="17126928" y="8766533"/>
            <a:ext cx="9525" cy="595630"/>
          </a:xfrm>
          <a:custGeom>
            <a:avLst/>
            <a:gdLst/>
            <a:ahLst/>
            <a:cxnLst/>
            <a:rect l="l" t="t" r="r" b="b"/>
            <a:pathLst>
              <a:path w="9525" h="595629">
                <a:moveTo>
                  <a:pt x="0" y="595040"/>
                </a:moveTo>
                <a:lnTo>
                  <a:pt x="8947" y="0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5" name="object 455"/>
          <p:cNvSpPr/>
          <p:nvPr/>
        </p:nvSpPr>
        <p:spPr>
          <a:xfrm>
            <a:off x="17135874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6" name="object 456"/>
          <p:cNvSpPr/>
          <p:nvPr/>
        </p:nvSpPr>
        <p:spPr>
          <a:xfrm>
            <a:off x="17144821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7" name="object 457"/>
          <p:cNvSpPr/>
          <p:nvPr/>
        </p:nvSpPr>
        <p:spPr>
          <a:xfrm>
            <a:off x="17153768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8" name="object 458"/>
          <p:cNvSpPr/>
          <p:nvPr/>
        </p:nvSpPr>
        <p:spPr>
          <a:xfrm>
            <a:off x="17162716" y="8466805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9" name="object 459"/>
          <p:cNvSpPr/>
          <p:nvPr/>
        </p:nvSpPr>
        <p:spPr>
          <a:xfrm>
            <a:off x="17171663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0" name="object 460"/>
          <p:cNvSpPr/>
          <p:nvPr/>
        </p:nvSpPr>
        <p:spPr>
          <a:xfrm>
            <a:off x="17180610" y="8466805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1" name="object 461"/>
          <p:cNvSpPr/>
          <p:nvPr/>
        </p:nvSpPr>
        <p:spPr>
          <a:xfrm>
            <a:off x="17185084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2" name="object 462"/>
          <p:cNvSpPr/>
          <p:nvPr/>
        </p:nvSpPr>
        <p:spPr>
          <a:xfrm>
            <a:off x="17194031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3" name="object 463"/>
          <p:cNvSpPr/>
          <p:nvPr/>
        </p:nvSpPr>
        <p:spPr>
          <a:xfrm>
            <a:off x="17202977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4" name="object 464"/>
          <p:cNvSpPr/>
          <p:nvPr/>
        </p:nvSpPr>
        <p:spPr>
          <a:xfrm>
            <a:off x="17199995" y="8454876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5" name="object 465"/>
          <p:cNvSpPr/>
          <p:nvPr/>
        </p:nvSpPr>
        <p:spPr>
          <a:xfrm>
            <a:off x="17220872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6" name="object 466"/>
          <p:cNvSpPr/>
          <p:nvPr/>
        </p:nvSpPr>
        <p:spPr>
          <a:xfrm>
            <a:off x="17229819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7" name="object 467"/>
          <p:cNvSpPr/>
          <p:nvPr/>
        </p:nvSpPr>
        <p:spPr>
          <a:xfrm>
            <a:off x="17226836" y="8454876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8" name="object 468"/>
          <p:cNvSpPr/>
          <p:nvPr/>
        </p:nvSpPr>
        <p:spPr>
          <a:xfrm>
            <a:off x="17247713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9" name="object 469"/>
          <p:cNvSpPr/>
          <p:nvPr/>
        </p:nvSpPr>
        <p:spPr>
          <a:xfrm>
            <a:off x="17256661" y="8466805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0" name="object 470"/>
          <p:cNvSpPr/>
          <p:nvPr/>
        </p:nvSpPr>
        <p:spPr>
          <a:xfrm>
            <a:off x="17249204" y="8454876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1" name="object 471"/>
          <p:cNvSpPr/>
          <p:nvPr/>
        </p:nvSpPr>
        <p:spPr>
          <a:xfrm>
            <a:off x="17270080" y="8766533"/>
            <a:ext cx="9525" cy="295910"/>
          </a:xfrm>
          <a:custGeom>
            <a:avLst/>
            <a:gdLst/>
            <a:ahLst/>
            <a:cxnLst/>
            <a:rect l="l" t="t" r="r" b="b"/>
            <a:pathLst>
              <a:path w="9525" h="295909">
                <a:moveTo>
                  <a:pt x="4473" y="-11929"/>
                </a:moveTo>
                <a:lnTo>
                  <a:pt x="4473" y="307242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2" name="object 472"/>
          <p:cNvSpPr/>
          <p:nvPr/>
        </p:nvSpPr>
        <p:spPr>
          <a:xfrm>
            <a:off x="17279029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3" name="object 473"/>
          <p:cNvSpPr/>
          <p:nvPr/>
        </p:nvSpPr>
        <p:spPr>
          <a:xfrm>
            <a:off x="17287975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4" name="object 474"/>
          <p:cNvSpPr/>
          <p:nvPr/>
        </p:nvSpPr>
        <p:spPr>
          <a:xfrm>
            <a:off x="17296922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5" name="object 475"/>
          <p:cNvSpPr/>
          <p:nvPr/>
        </p:nvSpPr>
        <p:spPr>
          <a:xfrm>
            <a:off x="17305869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6" name="object 476"/>
          <p:cNvSpPr/>
          <p:nvPr/>
        </p:nvSpPr>
        <p:spPr>
          <a:xfrm>
            <a:off x="17314815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7" name="object 477"/>
          <p:cNvSpPr/>
          <p:nvPr/>
        </p:nvSpPr>
        <p:spPr>
          <a:xfrm>
            <a:off x="17323764" y="9061846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8" name="object 478"/>
          <p:cNvSpPr/>
          <p:nvPr/>
        </p:nvSpPr>
        <p:spPr>
          <a:xfrm>
            <a:off x="17328236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9" name="object 479"/>
          <p:cNvSpPr/>
          <p:nvPr/>
        </p:nvSpPr>
        <p:spPr>
          <a:xfrm>
            <a:off x="17337185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0" name="object 480"/>
          <p:cNvSpPr/>
          <p:nvPr/>
        </p:nvSpPr>
        <p:spPr>
          <a:xfrm>
            <a:off x="17346131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1" name="object 481"/>
          <p:cNvSpPr/>
          <p:nvPr/>
        </p:nvSpPr>
        <p:spPr>
          <a:xfrm>
            <a:off x="17355078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2" name="object 482"/>
          <p:cNvSpPr/>
          <p:nvPr/>
        </p:nvSpPr>
        <p:spPr>
          <a:xfrm>
            <a:off x="17364025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3" name="object 483"/>
          <p:cNvSpPr/>
          <p:nvPr/>
        </p:nvSpPr>
        <p:spPr>
          <a:xfrm>
            <a:off x="17372972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4" name="object 484"/>
          <p:cNvSpPr/>
          <p:nvPr/>
        </p:nvSpPr>
        <p:spPr>
          <a:xfrm>
            <a:off x="17381920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5" name="object 485"/>
          <p:cNvSpPr/>
          <p:nvPr/>
        </p:nvSpPr>
        <p:spPr>
          <a:xfrm>
            <a:off x="17390867" y="9061846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6" name="object 486"/>
          <p:cNvSpPr/>
          <p:nvPr/>
        </p:nvSpPr>
        <p:spPr>
          <a:xfrm>
            <a:off x="17399813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7" name="object 487"/>
          <p:cNvSpPr/>
          <p:nvPr/>
        </p:nvSpPr>
        <p:spPr>
          <a:xfrm>
            <a:off x="17404288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8" name="object 488"/>
          <p:cNvSpPr/>
          <p:nvPr/>
        </p:nvSpPr>
        <p:spPr>
          <a:xfrm>
            <a:off x="17413234" y="8766533"/>
            <a:ext cx="9525" cy="595630"/>
          </a:xfrm>
          <a:custGeom>
            <a:avLst/>
            <a:gdLst/>
            <a:ahLst/>
            <a:cxnLst/>
            <a:rect l="l" t="t" r="r" b="b"/>
            <a:pathLst>
              <a:path w="9525" h="595629">
                <a:moveTo>
                  <a:pt x="0" y="595040"/>
                </a:moveTo>
                <a:lnTo>
                  <a:pt x="8947" y="0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9" name="object 489"/>
          <p:cNvSpPr/>
          <p:nvPr/>
        </p:nvSpPr>
        <p:spPr>
          <a:xfrm>
            <a:off x="17422181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0" name="object 490"/>
          <p:cNvSpPr/>
          <p:nvPr/>
        </p:nvSpPr>
        <p:spPr>
          <a:xfrm>
            <a:off x="17431128" y="8466805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1" name="object 491"/>
          <p:cNvSpPr/>
          <p:nvPr/>
        </p:nvSpPr>
        <p:spPr>
          <a:xfrm>
            <a:off x="17440076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2" name="object 492"/>
          <p:cNvSpPr/>
          <p:nvPr/>
        </p:nvSpPr>
        <p:spPr>
          <a:xfrm>
            <a:off x="17449023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3" name="object 493"/>
          <p:cNvSpPr/>
          <p:nvPr/>
        </p:nvSpPr>
        <p:spPr>
          <a:xfrm>
            <a:off x="17457970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4" name="object 494"/>
          <p:cNvSpPr/>
          <p:nvPr/>
        </p:nvSpPr>
        <p:spPr>
          <a:xfrm>
            <a:off x="17466916" y="8466805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5" name="object 495"/>
          <p:cNvSpPr/>
          <p:nvPr/>
        </p:nvSpPr>
        <p:spPr>
          <a:xfrm>
            <a:off x="17471390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6" name="object 496"/>
          <p:cNvSpPr/>
          <p:nvPr/>
        </p:nvSpPr>
        <p:spPr>
          <a:xfrm>
            <a:off x="17480337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7" name="object 497"/>
          <p:cNvSpPr/>
          <p:nvPr/>
        </p:nvSpPr>
        <p:spPr>
          <a:xfrm>
            <a:off x="17489284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8" name="object 498"/>
          <p:cNvSpPr/>
          <p:nvPr/>
        </p:nvSpPr>
        <p:spPr>
          <a:xfrm>
            <a:off x="17498232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9" name="object 499"/>
          <p:cNvSpPr/>
          <p:nvPr/>
        </p:nvSpPr>
        <p:spPr>
          <a:xfrm>
            <a:off x="17507179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0" name="object 500"/>
          <p:cNvSpPr/>
          <p:nvPr/>
        </p:nvSpPr>
        <p:spPr>
          <a:xfrm>
            <a:off x="17516126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1" name="object 501"/>
          <p:cNvSpPr/>
          <p:nvPr/>
        </p:nvSpPr>
        <p:spPr>
          <a:xfrm>
            <a:off x="17525072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2" name="object 502"/>
          <p:cNvSpPr/>
          <p:nvPr/>
        </p:nvSpPr>
        <p:spPr>
          <a:xfrm>
            <a:off x="17534019" y="8466805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3" name="object 503"/>
          <p:cNvSpPr/>
          <p:nvPr/>
        </p:nvSpPr>
        <p:spPr>
          <a:xfrm>
            <a:off x="17538493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4" name="object 504"/>
          <p:cNvSpPr/>
          <p:nvPr/>
        </p:nvSpPr>
        <p:spPr>
          <a:xfrm>
            <a:off x="17547440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5" name="object 505"/>
          <p:cNvSpPr/>
          <p:nvPr/>
        </p:nvSpPr>
        <p:spPr>
          <a:xfrm>
            <a:off x="17556387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6" name="object 506"/>
          <p:cNvSpPr/>
          <p:nvPr/>
        </p:nvSpPr>
        <p:spPr>
          <a:xfrm>
            <a:off x="17565335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7" name="object 507"/>
          <p:cNvSpPr/>
          <p:nvPr/>
        </p:nvSpPr>
        <p:spPr>
          <a:xfrm>
            <a:off x="17574282" y="846680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8" name="object 508"/>
          <p:cNvSpPr/>
          <p:nvPr/>
        </p:nvSpPr>
        <p:spPr>
          <a:xfrm>
            <a:off x="17583229" y="8466805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9" name="object 509"/>
          <p:cNvSpPr/>
          <p:nvPr/>
        </p:nvSpPr>
        <p:spPr>
          <a:xfrm>
            <a:off x="17592175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0" name="object 510"/>
          <p:cNvSpPr/>
          <p:nvPr/>
        </p:nvSpPr>
        <p:spPr>
          <a:xfrm>
            <a:off x="17601124" y="8766533"/>
            <a:ext cx="9525" cy="295910"/>
          </a:xfrm>
          <a:custGeom>
            <a:avLst/>
            <a:gdLst/>
            <a:ahLst/>
            <a:cxnLst/>
            <a:rect l="l" t="t" r="r" b="b"/>
            <a:pathLst>
              <a:path w="9525" h="295909">
                <a:moveTo>
                  <a:pt x="4473" y="-11929"/>
                </a:moveTo>
                <a:lnTo>
                  <a:pt x="4473" y="307242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1" name="object 511"/>
          <p:cNvSpPr/>
          <p:nvPr/>
        </p:nvSpPr>
        <p:spPr>
          <a:xfrm>
            <a:off x="17610070" y="9061846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2" name="object 512"/>
          <p:cNvSpPr/>
          <p:nvPr/>
        </p:nvSpPr>
        <p:spPr>
          <a:xfrm>
            <a:off x="17614543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3" name="object 513"/>
          <p:cNvSpPr/>
          <p:nvPr/>
        </p:nvSpPr>
        <p:spPr>
          <a:xfrm>
            <a:off x="17623491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4" name="object 514"/>
          <p:cNvSpPr/>
          <p:nvPr/>
        </p:nvSpPr>
        <p:spPr>
          <a:xfrm>
            <a:off x="17632438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5" name="object 515"/>
          <p:cNvSpPr/>
          <p:nvPr/>
        </p:nvSpPr>
        <p:spPr>
          <a:xfrm>
            <a:off x="17641385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6" name="object 516"/>
          <p:cNvSpPr/>
          <p:nvPr/>
        </p:nvSpPr>
        <p:spPr>
          <a:xfrm>
            <a:off x="17650331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7" name="object 517"/>
          <p:cNvSpPr/>
          <p:nvPr/>
        </p:nvSpPr>
        <p:spPr>
          <a:xfrm>
            <a:off x="17659280" y="9061846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8" name="object 518"/>
          <p:cNvSpPr/>
          <p:nvPr/>
        </p:nvSpPr>
        <p:spPr>
          <a:xfrm>
            <a:off x="17668226" y="9361573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9" name="object 519"/>
          <p:cNvSpPr/>
          <p:nvPr/>
        </p:nvSpPr>
        <p:spPr>
          <a:xfrm>
            <a:off x="17677173" y="9661360"/>
            <a:ext cx="5080" cy="300355"/>
          </a:xfrm>
          <a:custGeom>
            <a:avLst/>
            <a:gdLst/>
            <a:ahLst/>
            <a:cxnLst/>
            <a:rect l="l" t="t" r="r" b="b"/>
            <a:pathLst>
              <a:path w="5080" h="300354">
                <a:moveTo>
                  <a:pt x="0" y="0"/>
                </a:moveTo>
                <a:lnTo>
                  <a:pt x="4473" y="299727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0" name="object 520"/>
          <p:cNvSpPr/>
          <p:nvPr/>
        </p:nvSpPr>
        <p:spPr>
          <a:xfrm>
            <a:off x="17681647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1" name="object 521"/>
          <p:cNvSpPr/>
          <p:nvPr/>
        </p:nvSpPr>
        <p:spPr>
          <a:xfrm>
            <a:off x="17690594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2" name="object 522"/>
          <p:cNvSpPr/>
          <p:nvPr/>
        </p:nvSpPr>
        <p:spPr>
          <a:xfrm>
            <a:off x="17699541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3" name="object 523"/>
          <p:cNvSpPr/>
          <p:nvPr/>
        </p:nvSpPr>
        <p:spPr>
          <a:xfrm>
            <a:off x="17708488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4" name="object 524"/>
          <p:cNvSpPr/>
          <p:nvPr/>
        </p:nvSpPr>
        <p:spPr>
          <a:xfrm>
            <a:off x="1771743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5" name="object 525"/>
          <p:cNvSpPr/>
          <p:nvPr/>
        </p:nvSpPr>
        <p:spPr>
          <a:xfrm>
            <a:off x="1772638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6" name="object 526"/>
          <p:cNvSpPr/>
          <p:nvPr/>
        </p:nvSpPr>
        <p:spPr>
          <a:xfrm>
            <a:off x="1773532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7" name="object 527"/>
          <p:cNvSpPr/>
          <p:nvPr/>
        </p:nvSpPr>
        <p:spPr>
          <a:xfrm>
            <a:off x="17744276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8" name="object 528"/>
          <p:cNvSpPr/>
          <p:nvPr/>
        </p:nvSpPr>
        <p:spPr>
          <a:xfrm>
            <a:off x="1774875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9" name="object 529"/>
          <p:cNvSpPr/>
          <p:nvPr/>
        </p:nvSpPr>
        <p:spPr>
          <a:xfrm>
            <a:off x="1775769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0" name="object 530"/>
          <p:cNvSpPr/>
          <p:nvPr/>
        </p:nvSpPr>
        <p:spPr>
          <a:xfrm>
            <a:off x="1776664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1" name="object 531"/>
          <p:cNvSpPr/>
          <p:nvPr/>
        </p:nvSpPr>
        <p:spPr>
          <a:xfrm>
            <a:off x="1777559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2" name="object 532"/>
          <p:cNvSpPr/>
          <p:nvPr/>
        </p:nvSpPr>
        <p:spPr>
          <a:xfrm>
            <a:off x="1778453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3" name="object 533"/>
          <p:cNvSpPr/>
          <p:nvPr/>
        </p:nvSpPr>
        <p:spPr>
          <a:xfrm>
            <a:off x="1779348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4" name="object 534"/>
          <p:cNvSpPr/>
          <p:nvPr/>
        </p:nvSpPr>
        <p:spPr>
          <a:xfrm>
            <a:off x="1780243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5" name="object 535"/>
          <p:cNvSpPr/>
          <p:nvPr/>
        </p:nvSpPr>
        <p:spPr>
          <a:xfrm>
            <a:off x="1781137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6" name="object 536"/>
          <p:cNvSpPr/>
          <p:nvPr/>
        </p:nvSpPr>
        <p:spPr>
          <a:xfrm>
            <a:off x="17820327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7" name="object 537"/>
          <p:cNvSpPr/>
          <p:nvPr/>
        </p:nvSpPr>
        <p:spPr>
          <a:xfrm>
            <a:off x="1782480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8" name="object 538"/>
          <p:cNvSpPr/>
          <p:nvPr/>
        </p:nvSpPr>
        <p:spPr>
          <a:xfrm>
            <a:off x="17833747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9" name="object 539"/>
          <p:cNvSpPr/>
          <p:nvPr/>
        </p:nvSpPr>
        <p:spPr>
          <a:xfrm>
            <a:off x="17842695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0" name="object 540"/>
          <p:cNvSpPr/>
          <p:nvPr/>
        </p:nvSpPr>
        <p:spPr>
          <a:xfrm>
            <a:off x="17851642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1" name="object 541"/>
          <p:cNvSpPr/>
          <p:nvPr/>
        </p:nvSpPr>
        <p:spPr>
          <a:xfrm>
            <a:off x="17860588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2" name="object 542"/>
          <p:cNvSpPr/>
          <p:nvPr/>
        </p:nvSpPr>
        <p:spPr>
          <a:xfrm>
            <a:off x="17869535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3" name="object 543"/>
          <p:cNvSpPr/>
          <p:nvPr/>
        </p:nvSpPr>
        <p:spPr>
          <a:xfrm>
            <a:off x="17878482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4" name="object 544"/>
          <p:cNvSpPr/>
          <p:nvPr/>
        </p:nvSpPr>
        <p:spPr>
          <a:xfrm>
            <a:off x="17887430" y="1055612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5" name="object 545"/>
          <p:cNvSpPr/>
          <p:nvPr/>
        </p:nvSpPr>
        <p:spPr>
          <a:xfrm>
            <a:off x="17891903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6" name="object 546"/>
          <p:cNvSpPr/>
          <p:nvPr/>
        </p:nvSpPr>
        <p:spPr>
          <a:xfrm>
            <a:off x="17900851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7" name="object 547"/>
          <p:cNvSpPr/>
          <p:nvPr/>
        </p:nvSpPr>
        <p:spPr>
          <a:xfrm>
            <a:off x="17909798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8" name="object 548"/>
          <p:cNvSpPr/>
          <p:nvPr/>
        </p:nvSpPr>
        <p:spPr>
          <a:xfrm>
            <a:off x="17918745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9" name="object 549"/>
          <p:cNvSpPr/>
          <p:nvPr/>
        </p:nvSpPr>
        <p:spPr>
          <a:xfrm>
            <a:off x="17927691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0" name="object 550"/>
          <p:cNvSpPr/>
          <p:nvPr/>
        </p:nvSpPr>
        <p:spPr>
          <a:xfrm>
            <a:off x="17936638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1" name="object 551"/>
          <p:cNvSpPr/>
          <p:nvPr/>
        </p:nvSpPr>
        <p:spPr>
          <a:xfrm>
            <a:off x="17945586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2" name="object 552"/>
          <p:cNvSpPr/>
          <p:nvPr/>
        </p:nvSpPr>
        <p:spPr>
          <a:xfrm>
            <a:off x="17954533" y="1055612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3" name="object 553"/>
          <p:cNvSpPr/>
          <p:nvPr/>
        </p:nvSpPr>
        <p:spPr>
          <a:xfrm>
            <a:off x="17959006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4" name="object 554"/>
          <p:cNvSpPr/>
          <p:nvPr/>
        </p:nvSpPr>
        <p:spPr>
          <a:xfrm>
            <a:off x="17967954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5" name="object 555"/>
          <p:cNvSpPr/>
          <p:nvPr/>
        </p:nvSpPr>
        <p:spPr>
          <a:xfrm>
            <a:off x="17976901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6" name="object 556"/>
          <p:cNvSpPr/>
          <p:nvPr/>
        </p:nvSpPr>
        <p:spPr>
          <a:xfrm>
            <a:off x="17985847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7" name="object 557"/>
          <p:cNvSpPr/>
          <p:nvPr/>
        </p:nvSpPr>
        <p:spPr>
          <a:xfrm>
            <a:off x="17994794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8" name="object 558"/>
          <p:cNvSpPr/>
          <p:nvPr/>
        </p:nvSpPr>
        <p:spPr>
          <a:xfrm>
            <a:off x="18003742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9" name="object 559"/>
          <p:cNvSpPr/>
          <p:nvPr/>
        </p:nvSpPr>
        <p:spPr>
          <a:xfrm>
            <a:off x="18012689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0" name="object 560"/>
          <p:cNvSpPr/>
          <p:nvPr/>
        </p:nvSpPr>
        <p:spPr>
          <a:xfrm>
            <a:off x="18021636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1" name="object 561"/>
          <p:cNvSpPr/>
          <p:nvPr/>
        </p:nvSpPr>
        <p:spPr>
          <a:xfrm>
            <a:off x="18030583" y="1055612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2" name="object 562"/>
          <p:cNvSpPr/>
          <p:nvPr/>
        </p:nvSpPr>
        <p:spPr>
          <a:xfrm>
            <a:off x="18035057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3" name="object 563"/>
          <p:cNvSpPr/>
          <p:nvPr/>
        </p:nvSpPr>
        <p:spPr>
          <a:xfrm>
            <a:off x="18044004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4" name="object 564"/>
          <p:cNvSpPr/>
          <p:nvPr/>
        </p:nvSpPr>
        <p:spPr>
          <a:xfrm>
            <a:off x="18052950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5" name="object 565"/>
          <p:cNvSpPr/>
          <p:nvPr/>
        </p:nvSpPr>
        <p:spPr>
          <a:xfrm>
            <a:off x="18061899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6" name="object 566"/>
          <p:cNvSpPr/>
          <p:nvPr/>
        </p:nvSpPr>
        <p:spPr>
          <a:xfrm>
            <a:off x="18070845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7" name="object 567"/>
          <p:cNvSpPr/>
          <p:nvPr/>
        </p:nvSpPr>
        <p:spPr>
          <a:xfrm>
            <a:off x="18079792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8" name="object 568"/>
          <p:cNvSpPr/>
          <p:nvPr/>
        </p:nvSpPr>
        <p:spPr>
          <a:xfrm>
            <a:off x="18088739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9" name="object 569"/>
          <p:cNvSpPr/>
          <p:nvPr/>
        </p:nvSpPr>
        <p:spPr>
          <a:xfrm>
            <a:off x="18097686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0" name="object 570"/>
          <p:cNvSpPr/>
          <p:nvPr/>
        </p:nvSpPr>
        <p:spPr>
          <a:xfrm>
            <a:off x="1810216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1" name="object 571"/>
          <p:cNvSpPr/>
          <p:nvPr/>
        </p:nvSpPr>
        <p:spPr>
          <a:xfrm>
            <a:off x="18111106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2" name="object 572"/>
          <p:cNvSpPr/>
          <p:nvPr/>
        </p:nvSpPr>
        <p:spPr>
          <a:xfrm>
            <a:off x="18120053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3" name="object 573"/>
          <p:cNvSpPr/>
          <p:nvPr/>
        </p:nvSpPr>
        <p:spPr>
          <a:xfrm>
            <a:off x="18129001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4" name="object 574"/>
          <p:cNvSpPr/>
          <p:nvPr/>
        </p:nvSpPr>
        <p:spPr>
          <a:xfrm>
            <a:off x="18137948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5" name="object 575"/>
          <p:cNvSpPr/>
          <p:nvPr/>
        </p:nvSpPr>
        <p:spPr>
          <a:xfrm>
            <a:off x="18146895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6" name="object 576"/>
          <p:cNvSpPr/>
          <p:nvPr/>
        </p:nvSpPr>
        <p:spPr>
          <a:xfrm>
            <a:off x="1815584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7" name="object 577"/>
          <p:cNvSpPr/>
          <p:nvPr/>
        </p:nvSpPr>
        <p:spPr>
          <a:xfrm>
            <a:off x="1816479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8" name="object 578"/>
          <p:cNvSpPr/>
          <p:nvPr/>
        </p:nvSpPr>
        <p:spPr>
          <a:xfrm>
            <a:off x="18173737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9" name="object 579"/>
          <p:cNvSpPr/>
          <p:nvPr/>
        </p:nvSpPr>
        <p:spPr>
          <a:xfrm>
            <a:off x="18178209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0" name="object 580"/>
          <p:cNvSpPr/>
          <p:nvPr/>
        </p:nvSpPr>
        <p:spPr>
          <a:xfrm>
            <a:off x="18187158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1" name="object 581"/>
          <p:cNvSpPr/>
          <p:nvPr/>
        </p:nvSpPr>
        <p:spPr>
          <a:xfrm>
            <a:off x="18196104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2" name="object 582"/>
          <p:cNvSpPr/>
          <p:nvPr/>
        </p:nvSpPr>
        <p:spPr>
          <a:xfrm>
            <a:off x="18205051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3" name="object 583"/>
          <p:cNvSpPr/>
          <p:nvPr/>
        </p:nvSpPr>
        <p:spPr>
          <a:xfrm>
            <a:off x="18213998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4" name="object 584"/>
          <p:cNvSpPr/>
          <p:nvPr/>
        </p:nvSpPr>
        <p:spPr>
          <a:xfrm>
            <a:off x="18222946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5" name="object 585"/>
          <p:cNvSpPr/>
          <p:nvPr/>
        </p:nvSpPr>
        <p:spPr>
          <a:xfrm>
            <a:off x="18231893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6" name="object 586"/>
          <p:cNvSpPr/>
          <p:nvPr/>
        </p:nvSpPr>
        <p:spPr>
          <a:xfrm>
            <a:off x="18240840" y="9661360"/>
            <a:ext cx="5080" cy="300355"/>
          </a:xfrm>
          <a:custGeom>
            <a:avLst/>
            <a:gdLst/>
            <a:ahLst/>
            <a:cxnLst/>
            <a:rect l="l" t="t" r="r" b="b"/>
            <a:pathLst>
              <a:path w="5080" h="300354">
                <a:moveTo>
                  <a:pt x="0" y="299727"/>
                </a:moveTo>
                <a:lnTo>
                  <a:pt x="4473" y="0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7" name="object 587"/>
          <p:cNvSpPr/>
          <p:nvPr/>
        </p:nvSpPr>
        <p:spPr>
          <a:xfrm>
            <a:off x="18245314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8" name="object 588"/>
          <p:cNvSpPr/>
          <p:nvPr/>
        </p:nvSpPr>
        <p:spPr>
          <a:xfrm>
            <a:off x="18254260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9" name="object 589"/>
          <p:cNvSpPr/>
          <p:nvPr/>
        </p:nvSpPr>
        <p:spPr>
          <a:xfrm>
            <a:off x="18263207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0" name="object 590"/>
          <p:cNvSpPr/>
          <p:nvPr/>
        </p:nvSpPr>
        <p:spPr>
          <a:xfrm>
            <a:off x="18272154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1" name="object 591"/>
          <p:cNvSpPr/>
          <p:nvPr/>
        </p:nvSpPr>
        <p:spPr>
          <a:xfrm>
            <a:off x="18281101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2" name="object 592"/>
          <p:cNvSpPr/>
          <p:nvPr/>
        </p:nvSpPr>
        <p:spPr>
          <a:xfrm>
            <a:off x="18290049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3" name="object 593"/>
          <p:cNvSpPr/>
          <p:nvPr/>
        </p:nvSpPr>
        <p:spPr>
          <a:xfrm>
            <a:off x="18298996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4" name="object 594"/>
          <p:cNvSpPr/>
          <p:nvPr/>
        </p:nvSpPr>
        <p:spPr>
          <a:xfrm>
            <a:off x="18307942" y="9661360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5" name="object 595"/>
          <p:cNvSpPr/>
          <p:nvPr/>
        </p:nvSpPr>
        <p:spPr>
          <a:xfrm>
            <a:off x="18312417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6" name="object 596"/>
          <p:cNvSpPr/>
          <p:nvPr/>
        </p:nvSpPr>
        <p:spPr>
          <a:xfrm>
            <a:off x="18321363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7" name="object 597"/>
          <p:cNvSpPr/>
          <p:nvPr/>
        </p:nvSpPr>
        <p:spPr>
          <a:xfrm>
            <a:off x="18330310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8" name="object 598"/>
          <p:cNvSpPr/>
          <p:nvPr/>
        </p:nvSpPr>
        <p:spPr>
          <a:xfrm>
            <a:off x="18339257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9" name="object 599"/>
          <p:cNvSpPr/>
          <p:nvPr/>
        </p:nvSpPr>
        <p:spPr>
          <a:xfrm>
            <a:off x="18348205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0" name="object 600"/>
          <p:cNvSpPr/>
          <p:nvPr/>
        </p:nvSpPr>
        <p:spPr>
          <a:xfrm>
            <a:off x="18357152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1" name="object 601"/>
          <p:cNvSpPr/>
          <p:nvPr/>
        </p:nvSpPr>
        <p:spPr>
          <a:xfrm>
            <a:off x="18366099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2" name="object 602"/>
          <p:cNvSpPr/>
          <p:nvPr/>
        </p:nvSpPr>
        <p:spPr>
          <a:xfrm>
            <a:off x="18375045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3" name="object 603"/>
          <p:cNvSpPr/>
          <p:nvPr/>
        </p:nvSpPr>
        <p:spPr>
          <a:xfrm>
            <a:off x="18383994" y="9661360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4" name="object 604"/>
          <p:cNvSpPr/>
          <p:nvPr/>
        </p:nvSpPr>
        <p:spPr>
          <a:xfrm>
            <a:off x="18376537" y="9649431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5" name="object 605"/>
          <p:cNvSpPr/>
          <p:nvPr/>
        </p:nvSpPr>
        <p:spPr>
          <a:xfrm>
            <a:off x="18397413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6" name="object 606"/>
          <p:cNvSpPr/>
          <p:nvPr/>
        </p:nvSpPr>
        <p:spPr>
          <a:xfrm>
            <a:off x="18406361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7" name="object 607"/>
          <p:cNvSpPr/>
          <p:nvPr/>
        </p:nvSpPr>
        <p:spPr>
          <a:xfrm>
            <a:off x="18415308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8" name="object 608"/>
          <p:cNvSpPr/>
          <p:nvPr/>
        </p:nvSpPr>
        <p:spPr>
          <a:xfrm>
            <a:off x="18412325" y="9649431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9" name="object 609"/>
          <p:cNvSpPr/>
          <p:nvPr/>
        </p:nvSpPr>
        <p:spPr>
          <a:xfrm>
            <a:off x="18433201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0" name="object 610"/>
          <p:cNvSpPr/>
          <p:nvPr/>
        </p:nvSpPr>
        <p:spPr>
          <a:xfrm>
            <a:off x="18442148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1" name="object 611"/>
          <p:cNvSpPr/>
          <p:nvPr/>
        </p:nvSpPr>
        <p:spPr>
          <a:xfrm>
            <a:off x="18451097" y="9661360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2" name="object 612"/>
          <p:cNvSpPr/>
          <p:nvPr/>
        </p:nvSpPr>
        <p:spPr>
          <a:xfrm>
            <a:off x="18443640" y="9349644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645"/>
                </a:moveTo>
                <a:lnTo>
                  <a:pt x="32805" y="323645"/>
                </a:lnTo>
                <a:lnTo>
                  <a:pt x="32805" y="0"/>
                </a:lnTo>
                <a:lnTo>
                  <a:pt x="0" y="0"/>
                </a:lnTo>
                <a:lnTo>
                  <a:pt x="0" y="323645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3" name="object 613"/>
          <p:cNvSpPr/>
          <p:nvPr/>
        </p:nvSpPr>
        <p:spPr>
          <a:xfrm>
            <a:off x="18464517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4" name="object 614"/>
          <p:cNvSpPr/>
          <p:nvPr/>
        </p:nvSpPr>
        <p:spPr>
          <a:xfrm>
            <a:off x="18461535" y="9349644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645"/>
                </a:moveTo>
                <a:lnTo>
                  <a:pt x="32805" y="323645"/>
                </a:lnTo>
                <a:lnTo>
                  <a:pt x="32805" y="0"/>
                </a:lnTo>
                <a:lnTo>
                  <a:pt x="0" y="0"/>
                </a:lnTo>
                <a:lnTo>
                  <a:pt x="0" y="323645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5" name="object 615"/>
          <p:cNvSpPr/>
          <p:nvPr/>
        </p:nvSpPr>
        <p:spPr>
          <a:xfrm>
            <a:off x="18482411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6" name="object 616"/>
          <p:cNvSpPr/>
          <p:nvPr/>
        </p:nvSpPr>
        <p:spPr>
          <a:xfrm>
            <a:off x="18491358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7" name="object 617"/>
          <p:cNvSpPr/>
          <p:nvPr/>
        </p:nvSpPr>
        <p:spPr>
          <a:xfrm>
            <a:off x="18500304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8" name="object 618"/>
          <p:cNvSpPr/>
          <p:nvPr/>
        </p:nvSpPr>
        <p:spPr>
          <a:xfrm>
            <a:off x="18497323" y="9349644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645"/>
                </a:moveTo>
                <a:lnTo>
                  <a:pt x="32805" y="323645"/>
                </a:lnTo>
                <a:lnTo>
                  <a:pt x="32805" y="0"/>
                </a:lnTo>
                <a:lnTo>
                  <a:pt x="0" y="0"/>
                </a:lnTo>
                <a:lnTo>
                  <a:pt x="0" y="323645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9" name="object 619"/>
          <p:cNvSpPr/>
          <p:nvPr/>
        </p:nvSpPr>
        <p:spPr>
          <a:xfrm>
            <a:off x="18518199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0" name="object 620"/>
          <p:cNvSpPr/>
          <p:nvPr/>
        </p:nvSpPr>
        <p:spPr>
          <a:xfrm>
            <a:off x="18522672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1" name="object 621"/>
          <p:cNvSpPr/>
          <p:nvPr/>
        </p:nvSpPr>
        <p:spPr>
          <a:xfrm>
            <a:off x="18531620" y="9061846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2" name="object 622"/>
          <p:cNvSpPr/>
          <p:nvPr/>
        </p:nvSpPr>
        <p:spPr>
          <a:xfrm>
            <a:off x="18540567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3" name="object 623"/>
          <p:cNvSpPr/>
          <p:nvPr/>
        </p:nvSpPr>
        <p:spPr>
          <a:xfrm>
            <a:off x="18549514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4" name="object 624"/>
          <p:cNvSpPr/>
          <p:nvPr/>
        </p:nvSpPr>
        <p:spPr>
          <a:xfrm>
            <a:off x="18558461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5" name="object 625"/>
          <p:cNvSpPr/>
          <p:nvPr/>
        </p:nvSpPr>
        <p:spPr>
          <a:xfrm>
            <a:off x="18567409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6" name="object 626"/>
          <p:cNvSpPr/>
          <p:nvPr/>
        </p:nvSpPr>
        <p:spPr>
          <a:xfrm>
            <a:off x="18576356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7" name="object 627"/>
          <p:cNvSpPr/>
          <p:nvPr/>
        </p:nvSpPr>
        <p:spPr>
          <a:xfrm>
            <a:off x="18585302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8" name="object 628"/>
          <p:cNvSpPr/>
          <p:nvPr/>
        </p:nvSpPr>
        <p:spPr>
          <a:xfrm>
            <a:off x="18594249" y="9061846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9" name="object 629"/>
          <p:cNvSpPr/>
          <p:nvPr/>
        </p:nvSpPr>
        <p:spPr>
          <a:xfrm>
            <a:off x="18598723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0" name="object 630"/>
          <p:cNvSpPr/>
          <p:nvPr/>
        </p:nvSpPr>
        <p:spPr>
          <a:xfrm>
            <a:off x="18607670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1" name="object 631"/>
          <p:cNvSpPr/>
          <p:nvPr/>
        </p:nvSpPr>
        <p:spPr>
          <a:xfrm>
            <a:off x="18616617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2" name="object 632"/>
          <p:cNvSpPr/>
          <p:nvPr/>
        </p:nvSpPr>
        <p:spPr>
          <a:xfrm>
            <a:off x="18625565" y="9061846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3" name="object 633"/>
          <p:cNvSpPr/>
          <p:nvPr/>
        </p:nvSpPr>
        <p:spPr>
          <a:xfrm>
            <a:off x="18634512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4" name="object 634"/>
          <p:cNvSpPr/>
          <p:nvPr/>
        </p:nvSpPr>
        <p:spPr>
          <a:xfrm>
            <a:off x="18643458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5" name="object 635"/>
          <p:cNvSpPr/>
          <p:nvPr/>
        </p:nvSpPr>
        <p:spPr>
          <a:xfrm>
            <a:off x="18652405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6" name="object 636"/>
          <p:cNvSpPr/>
          <p:nvPr/>
        </p:nvSpPr>
        <p:spPr>
          <a:xfrm>
            <a:off x="18661352" y="9361573"/>
            <a:ext cx="5080" cy="300355"/>
          </a:xfrm>
          <a:custGeom>
            <a:avLst/>
            <a:gdLst/>
            <a:ahLst/>
            <a:cxnLst/>
            <a:rect l="l" t="t" r="r" b="b"/>
            <a:pathLst>
              <a:path w="5080" h="300354">
                <a:moveTo>
                  <a:pt x="0" y="0"/>
                </a:moveTo>
                <a:lnTo>
                  <a:pt x="4473" y="299786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7" name="object 637"/>
          <p:cNvSpPr/>
          <p:nvPr/>
        </p:nvSpPr>
        <p:spPr>
          <a:xfrm>
            <a:off x="18665826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8" name="object 638"/>
          <p:cNvSpPr/>
          <p:nvPr/>
        </p:nvSpPr>
        <p:spPr>
          <a:xfrm>
            <a:off x="18674773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9" name="object 639"/>
          <p:cNvSpPr/>
          <p:nvPr/>
        </p:nvSpPr>
        <p:spPr>
          <a:xfrm>
            <a:off x="18683720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0" name="object 640"/>
          <p:cNvSpPr/>
          <p:nvPr/>
        </p:nvSpPr>
        <p:spPr>
          <a:xfrm>
            <a:off x="18680738" y="9349644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645"/>
                </a:moveTo>
                <a:lnTo>
                  <a:pt x="32805" y="323645"/>
                </a:lnTo>
                <a:lnTo>
                  <a:pt x="32805" y="0"/>
                </a:lnTo>
                <a:lnTo>
                  <a:pt x="0" y="0"/>
                </a:lnTo>
                <a:lnTo>
                  <a:pt x="0" y="323645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1" name="object 641"/>
          <p:cNvSpPr/>
          <p:nvPr/>
        </p:nvSpPr>
        <p:spPr>
          <a:xfrm>
            <a:off x="18701615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2" name="object 642"/>
          <p:cNvSpPr/>
          <p:nvPr/>
        </p:nvSpPr>
        <p:spPr>
          <a:xfrm>
            <a:off x="18710561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3" name="object 643"/>
          <p:cNvSpPr/>
          <p:nvPr/>
        </p:nvSpPr>
        <p:spPr>
          <a:xfrm>
            <a:off x="18719508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4" name="object 644"/>
          <p:cNvSpPr/>
          <p:nvPr/>
        </p:nvSpPr>
        <p:spPr>
          <a:xfrm>
            <a:off x="18728456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5" name="object 645"/>
          <p:cNvSpPr/>
          <p:nvPr/>
        </p:nvSpPr>
        <p:spPr>
          <a:xfrm>
            <a:off x="18732929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6" name="object 646"/>
          <p:cNvSpPr/>
          <p:nvPr/>
        </p:nvSpPr>
        <p:spPr>
          <a:xfrm>
            <a:off x="18741876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7" name="object 647"/>
          <p:cNvSpPr/>
          <p:nvPr/>
        </p:nvSpPr>
        <p:spPr>
          <a:xfrm>
            <a:off x="18750824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8" name="object 648"/>
          <p:cNvSpPr/>
          <p:nvPr/>
        </p:nvSpPr>
        <p:spPr>
          <a:xfrm>
            <a:off x="18759771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9" name="object 649"/>
          <p:cNvSpPr/>
          <p:nvPr/>
        </p:nvSpPr>
        <p:spPr>
          <a:xfrm>
            <a:off x="18768717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0" name="object 650"/>
          <p:cNvSpPr/>
          <p:nvPr/>
        </p:nvSpPr>
        <p:spPr>
          <a:xfrm>
            <a:off x="18777664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1" name="object 651"/>
          <p:cNvSpPr/>
          <p:nvPr/>
        </p:nvSpPr>
        <p:spPr>
          <a:xfrm>
            <a:off x="18786612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2" name="object 652"/>
          <p:cNvSpPr/>
          <p:nvPr/>
        </p:nvSpPr>
        <p:spPr>
          <a:xfrm>
            <a:off x="18795559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3" name="object 653"/>
          <p:cNvSpPr/>
          <p:nvPr/>
        </p:nvSpPr>
        <p:spPr>
          <a:xfrm>
            <a:off x="18804506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4" name="object 654"/>
          <p:cNvSpPr/>
          <p:nvPr/>
        </p:nvSpPr>
        <p:spPr>
          <a:xfrm>
            <a:off x="18808980" y="9061846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5" name="object 655"/>
          <p:cNvSpPr/>
          <p:nvPr/>
        </p:nvSpPr>
        <p:spPr>
          <a:xfrm>
            <a:off x="18817927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6" name="object 656"/>
          <p:cNvSpPr/>
          <p:nvPr/>
        </p:nvSpPr>
        <p:spPr>
          <a:xfrm>
            <a:off x="18826874" y="8766533"/>
            <a:ext cx="9525" cy="295910"/>
          </a:xfrm>
          <a:custGeom>
            <a:avLst/>
            <a:gdLst/>
            <a:ahLst/>
            <a:cxnLst/>
            <a:rect l="l" t="t" r="r" b="b"/>
            <a:pathLst>
              <a:path w="9525" h="295909">
                <a:moveTo>
                  <a:pt x="4473" y="-11929"/>
                </a:moveTo>
                <a:lnTo>
                  <a:pt x="4473" y="307242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7" name="object 657"/>
          <p:cNvSpPr/>
          <p:nvPr/>
        </p:nvSpPr>
        <p:spPr>
          <a:xfrm>
            <a:off x="18835820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8" name="object 658"/>
          <p:cNvSpPr/>
          <p:nvPr/>
        </p:nvSpPr>
        <p:spPr>
          <a:xfrm>
            <a:off x="18844767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9" name="object 659"/>
          <p:cNvSpPr/>
          <p:nvPr/>
        </p:nvSpPr>
        <p:spPr>
          <a:xfrm>
            <a:off x="18853715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0" name="object 660"/>
          <p:cNvSpPr/>
          <p:nvPr/>
        </p:nvSpPr>
        <p:spPr>
          <a:xfrm>
            <a:off x="18862662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1" name="object 661"/>
          <p:cNvSpPr/>
          <p:nvPr/>
        </p:nvSpPr>
        <p:spPr>
          <a:xfrm>
            <a:off x="18871609" y="876653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2" name="object 662"/>
          <p:cNvSpPr/>
          <p:nvPr/>
        </p:nvSpPr>
        <p:spPr>
          <a:xfrm>
            <a:off x="18876083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3" name="object 663"/>
          <p:cNvSpPr/>
          <p:nvPr/>
        </p:nvSpPr>
        <p:spPr>
          <a:xfrm>
            <a:off x="18885030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4" name="object 664"/>
          <p:cNvSpPr/>
          <p:nvPr/>
        </p:nvSpPr>
        <p:spPr>
          <a:xfrm>
            <a:off x="18893976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5" name="object 665"/>
          <p:cNvSpPr/>
          <p:nvPr/>
        </p:nvSpPr>
        <p:spPr>
          <a:xfrm>
            <a:off x="18902923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6" name="object 666"/>
          <p:cNvSpPr/>
          <p:nvPr/>
        </p:nvSpPr>
        <p:spPr>
          <a:xfrm>
            <a:off x="18911871" y="8766533"/>
            <a:ext cx="9525" cy="295910"/>
          </a:xfrm>
          <a:custGeom>
            <a:avLst/>
            <a:gdLst/>
            <a:ahLst/>
            <a:cxnLst/>
            <a:rect l="l" t="t" r="r" b="b"/>
            <a:pathLst>
              <a:path w="9525" h="295909">
                <a:moveTo>
                  <a:pt x="4473" y="-11929"/>
                </a:moveTo>
                <a:lnTo>
                  <a:pt x="4473" y="307242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7" name="object 667"/>
          <p:cNvSpPr/>
          <p:nvPr/>
        </p:nvSpPr>
        <p:spPr>
          <a:xfrm>
            <a:off x="18920818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8" name="object 668"/>
          <p:cNvSpPr/>
          <p:nvPr/>
        </p:nvSpPr>
        <p:spPr>
          <a:xfrm>
            <a:off x="18929765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9" name="object 669"/>
          <p:cNvSpPr/>
          <p:nvPr/>
        </p:nvSpPr>
        <p:spPr>
          <a:xfrm>
            <a:off x="18938712" y="9061846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0" name="object 670"/>
          <p:cNvSpPr/>
          <p:nvPr/>
        </p:nvSpPr>
        <p:spPr>
          <a:xfrm>
            <a:off x="18943186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1" name="object 671"/>
          <p:cNvSpPr/>
          <p:nvPr/>
        </p:nvSpPr>
        <p:spPr>
          <a:xfrm>
            <a:off x="18952133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2" name="object 672"/>
          <p:cNvSpPr/>
          <p:nvPr/>
        </p:nvSpPr>
        <p:spPr>
          <a:xfrm>
            <a:off x="18961079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3" name="object 673"/>
          <p:cNvSpPr/>
          <p:nvPr/>
        </p:nvSpPr>
        <p:spPr>
          <a:xfrm>
            <a:off x="18970028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4" name="object 674"/>
          <p:cNvSpPr/>
          <p:nvPr/>
        </p:nvSpPr>
        <p:spPr>
          <a:xfrm>
            <a:off x="18978974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5" name="object 675"/>
          <p:cNvSpPr/>
          <p:nvPr/>
        </p:nvSpPr>
        <p:spPr>
          <a:xfrm>
            <a:off x="18987921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6" name="object 676"/>
          <p:cNvSpPr/>
          <p:nvPr/>
        </p:nvSpPr>
        <p:spPr>
          <a:xfrm>
            <a:off x="18996868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7" name="object 677"/>
          <p:cNvSpPr/>
          <p:nvPr/>
        </p:nvSpPr>
        <p:spPr>
          <a:xfrm>
            <a:off x="19005815" y="9061846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8" name="object 678"/>
          <p:cNvSpPr/>
          <p:nvPr/>
        </p:nvSpPr>
        <p:spPr>
          <a:xfrm>
            <a:off x="19014763" y="9361573"/>
            <a:ext cx="5080" cy="300355"/>
          </a:xfrm>
          <a:custGeom>
            <a:avLst/>
            <a:gdLst/>
            <a:ahLst/>
            <a:cxnLst/>
            <a:rect l="l" t="t" r="r" b="b"/>
            <a:pathLst>
              <a:path w="5080" h="300354">
                <a:moveTo>
                  <a:pt x="0" y="0"/>
                </a:moveTo>
                <a:lnTo>
                  <a:pt x="4473" y="299786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9" name="object 679"/>
          <p:cNvSpPr/>
          <p:nvPr/>
        </p:nvSpPr>
        <p:spPr>
          <a:xfrm>
            <a:off x="19007306" y="9649431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0" name="object 680"/>
          <p:cNvSpPr/>
          <p:nvPr/>
        </p:nvSpPr>
        <p:spPr>
          <a:xfrm>
            <a:off x="19016254" y="9649431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1" name="object 681"/>
          <p:cNvSpPr/>
          <p:nvPr/>
        </p:nvSpPr>
        <p:spPr>
          <a:xfrm>
            <a:off x="19037131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2" name="object 682"/>
          <p:cNvSpPr/>
          <p:nvPr/>
        </p:nvSpPr>
        <p:spPr>
          <a:xfrm>
            <a:off x="19046077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3" name="object 683"/>
          <p:cNvSpPr/>
          <p:nvPr/>
        </p:nvSpPr>
        <p:spPr>
          <a:xfrm>
            <a:off x="19055024" y="9361573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4" name="object 684"/>
          <p:cNvSpPr/>
          <p:nvPr/>
        </p:nvSpPr>
        <p:spPr>
          <a:xfrm>
            <a:off x="19063971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5" name="object 685"/>
          <p:cNvSpPr/>
          <p:nvPr/>
        </p:nvSpPr>
        <p:spPr>
          <a:xfrm>
            <a:off x="19072919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6" name="object 686"/>
          <p:cNvSpPr/>
          <p:nvPr/>
        </p:nvSpPr>
        <p:spPr>
          <a:xfrm>
            <a:off x="19081866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7" name="object 687"/>
          <p:cNvSpPr/>
          <p:nvPr/>
        </p:nvSpPr>
        <p:spPr>
          <a:xfrm>
            <a:off x="19086338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8" name="object 688"/>
          <p:cNvSpPr/>
          <p:nvPr/>
        </p:nvSpPr>
        <p:spPr>
          <a:xfrm>
            <a:off x="19095287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9" name="object 689"/>
          <p:cNvSpPr/>
          <p:nvPr/>
        </p:nvSpPr>
        <p:spPr>
          <a:xfrm>
            <a:off x="19104233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0" name="object 690"/>
          <p:cNvSpPr/>
          <p:nvPr/>
        </p:nvSpPr>
        <p:spPr>
          <a:xfrm>
            <a:off x="19113180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1" name="object 691"/>
          <p:cNvSpPr/>
          <p:nvPr/>
        </p:nvSpPr>
        <p:spPr>
          <a:xfrm>
            <a:off x="19122127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2" name="object 692"/>
          <p:cNvSpPr/>
          <p:nvPr/>
        </p:nvSpPr>
        <p:spPr>
          <a:xfrm>
            <a:off x="19119146" y="9049916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3" name="object 693"/>
          <p:cNvSpPr/>
          <p:nvPr/>
        </p:nvSpPr>
        <p:spPr>
          <a:xfrm>
            <a:off x="19140022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4" name="object 694"/>
          <p:cNvSpPr/>
          <p:nvPr/>
        </p:nvSpPr>
        <p:spPr>
          <a:xfrm>
            <a:off x="19137039" y="9049916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5" name="object 695"/>
          <p:cNvSpPr/>
          <p:nvPr/>
        </p:nvSpPr>
        <p:spPr>
          <a:xfrm>
            <a:off x="19157915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6" name="object 696"/>
          <p:cNvSpPr/>
          <p:nvPr/>
        </p:nvSpPr>
        <p:spPr>
          <a:xfrm>
            <a:off x="19162390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7" name="object 697"/>
          <p:cNvSpPr/>
          <p:nvPr/>
        </p:nvSpPr>
        <p:spPr>
          <a:xfrm>
            <a:off x="19171336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8" name="object 698"/>
          <p:cNvSpPr/>
          <p:nvPr/>
        </p:nvSpPr>
        <p:spPr>
          <a:xfrm>
            <a:off x="19168354" y="9049916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586"/>
                </a:moveTo>
                <a:lnTo>
                  <a:pt x="32805" y="323586"/>
                </a:lnTo>
                <a:lnTo>
                  <a:pt x="32805" y="0"/>
                </a:lnTo>
                <a:lnTo>
                  <a:pt x="0" y="0"/>
                </a:lnTo>
                <a:lnTo>
                  <a:pt x="0" y="323586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9" name="object 699"/>
          <p:cNvSpPr/>
          <p:nvPr/>
        </p:nvSpPr>
        <p:spPr>
          <a:xfrm>
            <a:off x="19189231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0" name="object 700"/>
          <p:cNvSpPr/>
          <p:nvPr/>
        </p:nvSpPr>
        <p:spPr>
          <a:xfrm>
            <a:off x="19198178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1" name="object 701"/>
          <p:cNvSpPr/>
          <p:nvPr/>
        </p:nvSpPr>
        <p:spPr>
          <a:xfrm>
            <a:off x="19207125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2" name="object 702"/>
          <p:cNvSpPr/>
          <p:nvPr/>
        </p:nvSpPr>
        <p:spPr>
          <a:xfrm>
            <a:off x="19216072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3" name="object 703"/>
          <p:cNvSpPr/>
          <p:nvPr/>
        </p:nvSpPr>
        <p:spPr>
          <a:xfrm>
            <a:off x="19225018" y="9061846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4" name="object 704"/>
          <p:cNvSpPr/>
          <p:nvPr/>
        </p:nvSpPr>
        <p:spPr>
          <a:xfrm>
            <a:off x="19229492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5" name="object 705"/>
          <p:cNvSpPr/>
          <p:nvPr/>
        </p:nvSpPr>
        <p:spPr>
          <a:xfrm>
            <a:off x="19238439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6" name="object 706"/>
          <p:cNvSpPr/>
          <p:nvPr/>
        </p:nvSpPr>
        <p:spPr>
          <a:xfrm>
            <a:off x="19247386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7" name="object 707"/>
          <p:cNvSpPr/>
          <p:nvPr/>
        </p:nvSpPr>
        <p:spPr>
          <a:xfrm>
            <a:off x="19256334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8" name="object 708"/>
          <p:cNvSpPr/>
          <p:nvPr/>
        </p:nvSpPr>
        <p:spPr>
          <a:xfrm>
            <a:off x="19265281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9" name="object 709"/>
          <p:cNvSpPr/>
          <p:nvPr/>
        </p:nvSpPr>
        <p:spPr>
          <a:xfrm>
            <a:off x="19274228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0" name="object 710"/>
          <p:cNvSpPr/>
          <p:nvPr/>
        </p:nvSpPr>
        <p:spPr>
          <a:xfrm>
            <a:off x="19283174" y="8766533"/>
            <a:ext cx="9525" cy="295910"/>
          </a:xfrm>
          <a:custGeom>
            <a:avLst/>
            <a:gdLst/>
            <a:ahLst/>
            <a:cxnLst/>
            <a:rect l="l" t="t" r="r" b="b"/>
            <a:pathLst>
              <a:path w="9525" h="295909">
                <a:moveTo>
                  <a:pt x="4473" y="-11929"/>
                </a:moveTo>
                <a:lnTo>
                  <a:pt x="4473" y="307242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1" name="object 711"/>
          <p:cNvSpPr/>
          <p:nvPr/>
        </p:nvSpPr>
        <p:spPr>
          <a:xfrm>
            <a:off x="19292123" y="876653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2" name="object 712"/>
          <p:cNvSpPr/>
          <p:nvPr/>
        </p:nvSpPr>
        <p:spPr>
          <a:xfrm>
            <a:off x="19296595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3" name="object 713"/>
          <p:cNvSpPr/>
          <p:nvPr/>
        </p:nvSpPr>
        <p:spPr>
          <a:xfrm>
            <a:off x="19305542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4" name="object 714"/>
          <p:cNvSpPr/>
          <p:nvPr/>
        </p:nvSpPr>
        <p:spPr>
          <a:xfrm>
            <a:off x="19314490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5" name="object 715"/>
          <p:cNvSpPr/>
          <p:nvPr/>
        </p:nvSpPr>
        <p:spPr>
          <a:xfrm>
            <a:off x="19323437" y="8766533"/>
            <a:ext cx="9525" cy="295910"/>
          </a:xfrm>
          <a:custGeom>
            <a:avLst/>
            <a:gdLst/>
            <a:ahLst/>
            <a:cxnLst/>
            <a:rect l="l" t="t" r="r" b="b"/>
            <a:pathLst>
              <a:path w="9525" h="295909">
                <a:moveTo>
                  <a:pt x="4473" y="-11929"/>
                </a:moveTo>
                <a:lnTo>
                  <a:pt x="4473" y="307242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6" name="object 716"/>
          <p:cNvSpPr/>
          <p:nvPr/>
        </p:nvSpPr>
        <p:spPr>
          <a:xfrm>
            <a:off x="19332384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7" name="object 717"/>
          <p:cNvSpPr/>
          <p:nvPr/>
        </p:nvSpPr>
        <p:spPr>
          <a:xfrm>
            <a:off x="19341331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8" name="object 718"/>
          <p:cNvSpPr/>
          <p:nvPr/>
        </p:nvSpPr>
        <p:spPr>
          <a:xfrm>
            <a:off x="19350279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9" name="object 719"/>
          <p:cNvSpPr/>
          <p:nvPr/>
        </p:nvSpPr>
        <p:spPr>
          <a:xfrm>
            <a:off x="19359226" y="9061846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0" name="object 720"/>
          <p:cNvSpPr/>
          <p:nvPr/>
        </p:nvSpPr>
        <p:spPr>
          <a:xfrm>
            <a:off x="19368172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1" name="object 721"/>
          <p:cNvSpPr/>
          <p:nvPr/>
        </p:nvSpPr>
        <p:spPr>
          <a:xfrm>
            <a:off x="19372646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2" name="object 722"/>
          <p:cNvSpPr/>
          <p:nvPr/>
        </p:nvSpPr>
        <p:spPr>
          <a:xfrm>
            <a:off x="19381593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3" name="object 723"/>
          <p:cNvSpPr/>
          <p:nvPr/>
        </p:nvSpPr>
        <p:spPr>
          <a:xfrm>
            <a:off x="19390540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4" name="object 724"/>
          <p:cNvSpPr/>
          <p:nvPr/>
        </p:nvSpPr>
        <p:spPr>
          <a:xfrm>
            <a:off x="19399487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5" name="object 725"/>
          <p:cNvSpPr/>
          <p:nvPr/>
        </p:nvSpPr>
        <p:spPr>
          <a:xfrm>
            <a:off x="19408433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6" name="object 726"/>
          <p:cNvSpPr/>
          <p:nvPr/>
        </p:nvSpPr>
        <p:spPr>
          <a:xfrm>
            <a:off x="19417382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7" name="object 727"/>
          <p:cNvSpPr/>
          <p:nvPr/>
        </p:nvSpPr>
        <p:spPr>
          <a:xfrm>
            <a:off x="19426328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8" name="object 728"/>
          <p:cNvSpPr/>
          <p:nvPr/>
        </p:nvSpPr>
        <p:spPr>
          <a:xfrm>
            <a:off x="19435275" y="9061846"/>
            <a:ext cx="5080" cy="300355"/>
          </a:xfrm>
          <a:custGeom>
            <a:avLst/>
            <a:gdLst/>
            <a:ahLst/>
            <a:cxnLst/>
            <a:rect l="l" t="t" r="r" b="b"/>
            <a:pathLst>
              <a:path w="5080" h="300354">
                <a:moveTo>
                  <a:pt x="0" y="299727"/>
                </a:moveTo>
                <a:lnTo>
                  <a:pt x="4473" y="0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9" name="object 729"/>
          <p:cNvSpPr/>
          <p:nvPr/>
        </p:nvSpPr>
        <p:spPr>
          <a:xfrm>
            <a:off x="19439749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0" name="object 730"/>
          <p:cNvSpPr/>
          <p:nvPr/>
        </p:nvSpPr>
        <p:spPr>
          <a:xfrm>
            <a:off x="19448696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1" name="object 731"/>
          <p:cNvSpPr/>
          <p:nvPr/>
        </p:nvSpPr>
        <p:spPr>
          <a:xfrm>
            <a:off x="19457643" y="8766533"/>
            <a:ext cx="9525" cy="295910"/>
          </a:xfrm>
          <a:custGeom>
            <a:avLst/>
            <a:gdLst/>
            <a:ahLst/>
            <a:cxnLst/>
            <a:rect l="l" t="t" r="r" b="b"/>
            <a:pathLst>
              <a:path w="9525" h="295909">
                <a:moveTo>
                  <a:pt x="4473" y="-11929"/>
                </a:moveTo>
                <a:lnTo>
                  <a:pt x="4473" y="307242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2" name="object 732"/>
          <p:cNvSpPr/>
          <p:nvPr/>
        </p:nvSpPr>
        <p:spPr>
          <a:xfrm>
            <a:off x="19466590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3" name="object 733"/>
          <p:cNvSpPr/>
          <p:nvPr/>
        </p:nvSpPr>
        <p:spPr>
          <a:xfrm>
            <a:off x="19475538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4" name="object 734"/>
          <p:cNvSpPr/>
          <p:nvPr/>
        </p:nvSpPr>
        <p:spPr>
          <a:xfrm>
            <a:off x="19484485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5" name="object 735"/>
          <p:cNvSpPr/>
          <p:nvPr/>
        </p:nvSpPr>
        <p:spPr>
          <a:xfrm>
            <a:off x="19493431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6" name="object 736"/>
          <p:cNvSpPr/>
          <p:nvPr/>
        </p:nvSpPr>
        <p:spPr>
          <a:xfrm>
            <a:off x="19502378" y="876653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7" name="object 737"/>
          <p:cNvSpPr/>
          <p:nvPr/>
        </p:nvSpPr>
        <p:spPr>
          <a:xfrm>
            <a:off x="19506852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8" name="object 738"/>
          <p:cNvSpPr/>
          <p:nvPr/>
        </p:nvSpPr>
        <p:spPr>
          <a:xfrm>
            <a:off x="19515799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9" name="object 739"/>
          <p:cNvSpPr/>
          <p:nvPr/>
        </p:nvSpPr>
        <p:spPr>
          <a:xfrm>
            <a:off x="19524746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0" name="object 740"/>
          <p:cNvSpPr/>
          <p:nvPr/>
        </p:nvSpPr>
        <p:spPr>
          <a:xfrm>
            <a:off x="19533694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1" name="object 741"/>
          <p:cNvSpPr/>
          <p:nvPr/>
        </p:nvSpPr>
        <p:spPr>
          <a:xfrm>
            <a:off x="19542641" y="876653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2" name="object 742"/>
          <p:cNvSpPr/>
          <p:nvPr/>
        </p:nvSpPr>
        <p:spPr>
          <a:xfrm>
            <a:off x="19551587" y="8766533"/>
            <a:ext cx="9525" cy="295910"/>
          </a:xfrm>
          <a:custGeom>
            <a:avLst/>
            <a:gdLst/>
            <a:ahLst/>
            <a:cxnLst/>
            <a:rect l="l" t="t" r="r" b="b"/>
            <a:pathLst>
              <a:path w="9525" h="295909">
                <a:moveTo>
                  <a:pt x="4473" y="-11929"/>
                </a:moveTo>
                <a:lnTo>
                  <a:pt x="4473" y="307242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3" name="object 743"/>
          <p:cNvSpPr/>
          <p:nvPr/>
        </p:nvSpPr>
        <p:spPr>
          <a:xfrm>
            <a:off x="19560534" y="9061846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4" name="object 744"/>
          <p:cNvSpPr/>
          <p:nvPr/>
        </p:nvSpPr>
        <p:spPr>
          <a:xfrm>
            <a:off x="19569481" y="9061846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65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5" name="object 745"/>
          <p:cNvSpPr/>
          <p:nvPr/>
        </p:nvSpPr>
        <p:spPr>
          <a:xfrm>
            <a:off x="19578429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6" name="object 746"/>
          <p:cNvSpPr/>
          <p:nvPr/>
        </p:nvSpPr>
        <p:spPr>
          <a:xfrm>
            <a:off x="19582902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7" name="object 747"/>
          <p:cNvSpPr/>
          <p:nvPr/>
        </p:nvSpPr>
        <p:spPr>
          <a:xfrm>
            <a:off x="19591850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8" name="object 748"/>
          <p:cNvSpPr/>
          <p:nvPr/>
        </p:nvSpPr>
        <p:spPr>
          <a:xfrm>
            <a:off x="19600797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9" name="object 749"/>
          <p:cNvSpPr/>
          <p:nvPr/>
        </p:nvSpPr>
        <p:spPr>
          <a:xfrm>
            <a:off x="19597814" y="9349644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645"/>
                </a:moveTo>
                <a:lnTo>
                  <a:pt x="32805" y="323645"/>
                </a:lnTo>
                <a:lnTo>
                  <a:pt x="32805" y="0"/>
                </a:lnTo>
                <a:lnTo>
                  <a:pt x="0" y="0"/>
                </a:lnTo>
                <a:lnTo>
                  <a:pt x="0" y="323645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0" name="object 750"/>
          <p:cNvSpPr/>
          <p:nvPr/>
        </p:nvSpPr>
        <p:spPr>
          <a:xfrm>
            <a:off x="19606761" y="9349644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645"/>
                </a:moveTo>
                <a:lnTo>
                  <a:pt x="32805" y="323645"/>
                </a:lnTo>
                <a:lnTo>
                  <a:pt x="32805" y="0"/>
                </a:lnTo>
                <a:lnTo>
                  <a:pt x="0" y="0"/>
                </a:lnTo>
                <a:lnTo>
                  <a:pt x="0" y="323645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1" name="object 751"/>
          <p:cNvSpPr/>
          <p:nvPr/>
        </p:nvSpPr>
        <p:spPr>
          <a:xfrm>
            <a:off x="19627637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2" name="object 752"/>
          <p:cNvSpPr/>
          <p:nvPr/>
        </p:nvSpPr>
        <p:spPr>
          <a:xfrm>
            <a:off x="19636585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3" name="object 753"/>
          <p:cNvSpPr/>
          <p:nvPr/>
        </p:nvSpPr>
        <p:spPr>
          <a:xfrm>
            <a:off x="19645532" y="936157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4" name="object 754"/>
          <p:cNvSpPr/>
          <p:nvPr/>
        </p:nvSpPr>
        <p:spPr>
          <a:xfrm>
            <a:off x="19650005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5" name="object 755"/>
          <p:cNvSpPr/>
          <p:nvPr/>
        </p:nvSpPr>
        <p:spPr>
          <a:xfrm>
            <a:off x="19658953" y="9361573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6" name="object 756"/>
          <p:cNvSpPr/>
          <p:nvPr/>
        </p:nvSpPr>
        <p:spPr>
          <a:xfrm>
            <a:off x="19667900" y="9361573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7" name="object 757"/>
          <p:cNvSpPr/>
          <p:nvPr/>
        </p:nvSpPr>
        <p:spPr>
          <a:xfrm>
            <a:off x="19676847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8" name="object 758"/>
          <p:cNvSpPr/>
          <p:nvPr/>
        </p:nvSpPr>
        <p:spPr>
          <a:xfrm>
            <a:off x="19685793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9" name="object 759"/>
          <p:cNvSpPr/>
          <p:nvPr/>
        </p:nvSpPr>
        <p:spPr>
          <a:xfrm>
            <a:off x="19694742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0" name="object 760"/>
          <p:cNvSpPr/>
          <p:nvPr/>
        </p:nvSpPr>
        <p:spPr>
          <a:xfrm>
            <a:off x="19703688" y="9661360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1" name="object 761"/>
          <p:cNvSpPr/>
          <p:nvPr/>
        </p:nvSpPr>
        <p:spPr>
          <a:xfrm>
            <a:off x="19712635" y="9661360"/>
            <a:ext cx="5080" cy="300355"/>
          </a:xfrm>
          <a:custGeom>
            <a:avLst/>
            <a:gdLst/>
            <a:ahLst/>
            <a:cxnLst/>
            <a:rect l="l" t="t" r="r" b="b"/>
            <a:pathLst>
              <a:path w="5080" h="300354">
                <a:moveTo>
                  <a:pt x="0" y="0"/>
                </a:moveTo>
                <a:lnTo>
                  <a:pt x="4473" y="299727"/>
                </a:lnTo>
              </a:path>
            </a:pathLst>
          </a:custGeom>
          <a:ln w="2385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2" name="object 762"/>
          <p:cNvSpPr/>
          <p:nvPr/>
        </p:nvSpPr>
        <p:spPr>
          <a:xfrm>
            <a:off x="19717109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3" name="object 763"/>
          <p:cNvSpPr/>
          <p:nvPr/>
        </p:nvSpPr>
        <p:spPr>
          <a:xfrm>
            <a:off x="19726056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4" name="object 764"/>
          <p:cNvSpPr/>
          <p:nvPr/>
        </p:nvSpPr>
        <p:spPr>
          <a:xfrm>
            <a:off x="19735003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5" name="object 765"/>
          <p:cNvSpPr/>
          <p:nvPr/>
        </p:nvSpPr>
        <p:spPr>
          <a:xfrm>
            <a:off x="1974394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6" name="object 766"/>
          <p:cNvSpPr/>
          <p:nvPr/>
        </p:nvSpPr>
        <p:spPr>
          <a:xfrm>
            <a:off x="1975289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7" name="object 767"/>
          <p:cNvSpPr/>
          <p:nvPr/>
        </p:nvSpPr>
        <p:spPr>
          <a:xfrm>
            <a:off x="1976184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8" name="object 768"/>
          <p:cNvSpPr/>
          <p:nvPr/>
        </p:nvSpPr>
        <p:spPr>
          <a:xfrm>
            <a:off x="19758862" y="10244411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645"/>
                </a:moveTo>
                <a:lnTo>
                  <a:pt x="32805" y="323645"/>
                </a:lnTo>
                <a:lnTo>
                  <a:pt x="32805" y="0"/>
                </a:lnTo>
                <a:lnTo>
                  <a:pt x="0" y="0"/>
                </a:lnTo>
                <a:lnTo>
                  <a:pt x="0" y="323645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9" name="object 769"/>
          <p:cNvSpPr/>
          <p:nvPr/>
        </p:nvSpPr>
        <p:spPr>
          <a:xfrm>
            <a:off x="13744930" y="10556128"/>
            <a:ext cx="322580" cy="0"/>
          </a:xfrm>
          <a:custGeom>
            <a:avLst/>
            <a:gdLst/>
            <a:ahLst/>
            <a:cxnLst/>
            <a:rect l="l" t="t" r="r" b="b"/>
            <a:pathLst>
              <a:path w="322580" h="0">
                <a:moveTo>
                  <a:pt x="0" y="0"/>
                </a:moveTo>
                <a:lnTo>
                  <a:pt x="322095" y="0"/>
                </a:lnTo>
              </a:path>
            </a:pathLst>
          </a:custGeom>
          <a:ln w="23858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0" name="object 770"/>
          <p:cNvSpPr/>
          <p:nvPr/>
        </p:nvSpPr>
        <p:spPr>
          <a:xfrm>
            <a:off x="14067025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1" name="object 771"/>
          <p:cNvSpPr/>
          <p:nvPr/>
        </p:nvSpPr>
        <p:spPr>
          <a:xfrm>
            <a:off x="1407597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2" name="object 772"/>
          <p:cNvSpPr/>
          <p:nvPr/>
        </p:nvSpPr>
        <p:spPr>
          <a:xfrm>
            <a:off x="1408491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3" name="object 773"/>
          <p:cNvSpPr/>
          <p:nvPr/>
        </p:nvSpPr>
        <p:spPr>
          <a:xfrm>
            <a:off x="14093865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4" name="object 774"/>
          <p:cNvSpPr/>
          <p:nvPr/>
        </p:nvSpPr>
        <p:spPr>
          <a:xfrm>
            <a:off x="1409833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5" name="object 775"/>
          <p:cNvSpPr/>
          <p:nvPr/>
        </p:nvSpPr>
        <p:spPr>
          <a:xfrm>
            <a:off x="1410728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6" name="object 776"/>
          <p:cNvSpPr/>
          <p:nvPr/>
        </p:nvSpPr>
        <p:spPr>
          <a:xfrm>
            <a:off x="1411623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7" name="object 777"/>
          <p:cNvSpPr/>
          <p:nvPr/>
        </p:nvSpPr>
        <p:spPr>
          <a:xfrm>
            <a:off x="1412518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8" name="object 778"/>
          <p:cNvSpPr/>
          <p:nvPr/>
        </p:nvSpPr>
        <p:spPr>
          <a:xfrm>
            <a:off x="14134127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9" name="object 779"/>
          <p:cNvSpPr/>
          <p:nvPr/>
        </p:nvSpPr>
        <p:spPr>
          <a:xfrm>
            <a:off x="14143074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0" name="object 780"/>
          <p:cNvSpPr/>
          <p:nvPr/>
        </p:nvSpPr>
        <p:spPr>
          <a:xfrm>
            <a:off x="14152021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1" name="object 781"/>
          <p:cNvSpPr/>
          <p:nvPr/>
        </p:nvSpPr>
        <p:spPr>
          <a:xfrm>
            <a:off x="14160969" y="1055612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2" name="object 782"/>
          <p:cNvSpPr/>
          <p:nvPr/>
        </p:nvSpPr>
        <p:spPr>
          <a:xfrm>
            <a:off x="14165442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3" name="object 783"/>
          <p:cNvSpPr/>
          <p:nvPr/>
        </p:nvSpPr>
        <p:spPr>
          <a:xfrm>
            <a:off x="14174389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4" name="object 784"/>
          <p:cNvSpPr/>
          <p:nvPr/>
        </p:nvSpPr>
        <p:spPr>
          <a:xfrm>
            <a:off x="14183337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5" name="object 785"/>
          <p:cNvSpPr/>
          <p:nvPr/>
        </p:nvSpPr>
        <p:spPr>
          <a:xfrm>
            <a:off x="14192284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6" name="object 786"/>
          <p:cNvSpPr/>
          <p:nvPr/>
        </p:nvSpPr>
        <p:spPr>
          <a:xfrm>
            <a:off x="1420123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7" name="object 787"/>
          <p:cNvSpPr/>
          <p:nvPr/>
        </p:nvSpPr>
        <p:spPr>
          <a:xfrm>
            <a:off x="1421017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8" name="object 788"/>
          <p:cNvSpPr/>
          <p:nvPr/>
        </p:nvSpPr>
        <p:spPr>
          <a:xfrm>
            <a:off x="1421912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9" name="object 789"/>
          <p:cNvSpPr/>
          <p:nvPr/>
        </p:nvSpPr>
        <p:spPr>
          <a:xfrm>
            <a:off x="14228072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0" name="object 790"/>
          <p:cNvSpPr/>
          <p:nvPr/>
        </p:nvSpPr>
        <p:spPr>
          <a:xfrm>
            <a:off x="1423254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1" name="object 791"/>
          <p:cNvSpPr/>
          <p:nvPr/>
        </p:nvSpPr>
        <p:spPr>
          <a:xfrm>
            <a:off x="1424149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2" name="object 792"/>
          <p:cNvSpPr/>
          <p:nvPr/>
        </p:nvSpPr>
        <p:spPr>
          <a:xfrm>
            <a:off x="1425044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3" name="object 793"/>
          <p:cNvSpPr/>
          <p:nvPr/>
        </p:nvSpPr>
        <p:spPr>
          <a:xfrm>
            <a:off x="1425938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4" name="object 794"/>
          <p:cNvSpPr/>
          <p:nvPr/>
        </p:nvSpPr>
        <p:spPr>
          <a:xfrm>
            <a:off x="1426833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5" name="object 795"/>
          <p:cNvSpPr/>
          <p:nvPr/>
        </p:nvSpPr>
        <p:spPr>
          <a:xfrm>
            <a:off x="1427728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6" name="object 796"/>
          <p:cNvSpPr/>
          <p:nvPr/>
        </p:nvSpPr>
        <p:spPr>
          <a:xfrm>
            <a:off x="1428622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7" name="object 797"/>
          <p:cNvSpPr/>
          <p:nvPr/>
        </p:nvSpPr>
        <p:spPr>
          <a:xfrm>
            <a:off x="1429517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8" name="object 798"/>
          <p:cNvSpPr/>
          <p:nvPr/>
        </p:nvSpPr>
        <p:spPr>
          <a:xfrm>
            <a:off x="14304122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9" name="object 799"/>
          <p:cNvSpPr/>
          <p:nvPr/>
        </p:nvSpPr>
        <p:spPr>
          <a:xfrm>
            <a:off x="1430859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0" name="object 800"/>
          <p:cNvSpPr/>
          <p:nvPr/>
        </p:nvSpPr>
        <p:spPr>
          <a:xfrm>
            <a:off x="1431754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1" name="object 801"/>
          <p:cNvSpPr/>
          <p:nvPr/>
        </p:nvSpPr>
        <p:spPr>
          <a:xfrm>
            <a:off x="1432648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2" name="object 802"/>
          <p:cNvSpPr/>
          <p:nvPr/>
        </p:nvSpPr>
        <p:spPr>
          <a:xfrm>
            <a:off x="1433543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3" name="object 803"/>
          <p:cNvSpPr/>
          <p:nvPr/>
        </p:nvSpPr>
        <p:spPr>
          <a:xfrm>
            <a:off x="1434438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4" name="object 804"/>
          <p:cNvSpPr/>
          <p:nvPr/>
        </p:nvSpPr>
        <p:spPr>
          <a:xfrm>
            <a:off x="1435333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5" name="object 805"/>
          <p:cNvSpPr/>
          <p:nvPr/>
        </p:nvSpPr>
        <p:spPr>
          <a:xfrm>
            <a:off x="1436227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6" name="object 806"/>
          <p:cNvSpPr/>
          <p:nvPr/>
        </p:nvSpPr>
        <p:spPr>
          <a:xfrm>
            <a:off x="14371225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7" name="object 807"/>
          <p:cNvSpPr/>
          <p:nvPr/>
        </p:nvSpPr>
        <p:spPr>
          <a:xfrm>
            <a:off x="1437569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8" name="object 808"/>
          <p:cNvSpPr/>
          <p:nvPr/>
        </p:nvSpPr>
        <p:spPr>
          <a:xfrm>
            <a:off x="1438464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9" name="object 809"/>
          <p:cNvSpPr/>
          <p:nvPr/>
        </p:nvSpPr>
        <p:spPr>
          <a:xfrm>
            <a:off x="1439359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0" name="object 810"/>
          <p:cNvSpPr/>
          <p:nvPr/>
        </p:nvSpPr>
        <p:spPr>
          <a:xfrm>
            <a:off x="1440254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1" name="object 811"/>
          <p:cNvSpPr/>
          <p:nvPr/>
        </p:nvSpPr>
        <p:spPr>
          <a:xfrm>
            <a:off x="1441148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2" name="object 812"/>
          <p:cNvSpPr/>
          <p:nvPr/>
        </p:nvSpPr>
        <p:spPr>
          <a:xfrm>
            <a:off x="1442043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3" name="object 813"/>
          <p:cNvSpPr/>
          <p:nvPr/>
        </p:nvSpPr>
        <p:spPr>
          <a:xfrm>
            <a:off x="14429381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4" name="object 814"/>
          <p:cNvSpPr/>
          <p:nvPr/>
        </p:nvSpPr>
        <p:spPr>
          <a:xfrm>
            <a:off x="14438329" y="1055612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5" name="object 815"/>
          <p:cNvSpPr/>
          <p:nvPr/>
        </p:nvSpPr>
        <p:spPr>
          <a:xfrm>
            <a:off x="14442802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6" name="object 816"/>
          <p:cNvSpPr/>
          <p:nvPr/>
        </p:nvSpPr>
        <p:spPr>
          <a:xfrm>
            <a:off x="14451748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7" name="object 817"/>
          <p:cNvSpPr/>
          <p:nvPr/>
        </p:nvSpPr>
        <p:spPr>
          <a:xfrm>
            <a:off x="14460697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8" name="object 818"/>
          <p:cNvSpPr/>
          <p:nvPr/>
        </p:nvSpPr>
        <p:spPr>
          <a:xfrm>
            <a:off x="14469643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9" name="object 819"/>
          <p:cNvSpPr/>
          <p:nvPr/>
        </p:nvSpPr>
        <p:spPr>
          <a:xfrm>
            <a:off x="14478590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0" name="object 820"/>
          <p:cNvSpPr/>
          <p:nvPr/>
        </p:nvSpPr>
        <p:spPr>
          <a:xfrm>
            <a:off x="1448753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1" name="object 821"/>
          <p:cNvSpPr/>
          <p:nvPr/>
        </p:nvSpPr>
        <p:spPr>
          <a:xfrm>
            <a:off x="1449648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2" name="object 822"/>
          <p:cNvSpPr/>
          <p:nvPr/>
        </p:nvSpPr>
        <p:spPr>
          <a:xfrm>
            <a:off x="1450543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3" name="object 823"/>
          <p:cNvSpPr/>
          <p:nvPr/>
        </p:nvSpPr>
        <p:spPr>
          <a:xfrm>
            <a:off x="14514379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4" name="object 824"/>
          <p:cNvSpPr/>
          <p:nvPr/>
        </p:nvSpPr>
        <p:spPr>
          <a:xfrm>
            <a:off x="1451885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5" name="object 825"/>
          <p:cNvSpPr/>
          <p:nvPr/>
        </p:nvSpPr>
        <p:spPr>
          <a:xfrm>
            <a:off x="1452780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6" name="object 826"/>
          <p:cNvSpPr/>
          <p:nvPr/>
        </p:nvSpPr>
        <p:spPr>
          <a:xfrm>
            <a:off x="1453674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7" name="object 827"/>
          <p:cNvSpPr/>
          <p:nvPr/>
        </p:nvSpPr>
        <p:spPr>
          <a:xfrm>
            <a:off x="1454569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8" name="object 828"/>
          <p:cNvSpPr/>
          <p:nvPr/>
        </p:nvSpPr>
        <p:spPr>
          <a:xfrm>
            <a:off x="1455464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9" name="object 829"/>
          <p:cNvSpPr/>
          <p:nvPr/>
        </p:nvSpPr>
        <p:spPr>
          <a:xfrm>
            <a:off x="1456358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0" name="object 830"/>
          <p:cNvSpPr/>
          <p:nvPr/>
        </p:nvSpPr>
        <p:spPr>
          <a:xfrm>
            <a:off x="1457253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1" name="object 831"/>
          <p:cNvSpPr/>
          <p:nvPr/>
        </p:nvSpPr>
        <p:spPr>
          <a:xfrm>
            <a:off x="14581482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2" name="object 832"/>
          <p:cNvSpPr/>
          <p:nvPr/>
        </p:nvSpPr>
        <p:spPr>
          <a:xfrm>
            <a:off x="1458595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3" name="object 833"/>
          <p:cNvSpPr/>
          <p:nvPr/>
        </p:nvSpPr>
        <p:spPr>
          <a:xfrm>
            <a:off x="1459490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4" name="object 834"/>
          <p:cNvSpPr/>
          <p:nvPr/>
        </p:nvSpPr>
        <p:spPr>
          <a:xfrm>
            <a:off x="1460384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5" name="object 835"/>
          <p:cNvSpPr/>
          <p:nvPr/>
        </p:nvSpPr>
        <p:spPr>
          <a:xfrm>
            <a:off x="1461279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6" name="object 836"/>
          <p:cNvSpPr/>
          <p:nvPr/>
        </p:nvSpPr>
        <p:spPr>
          <a:xfrm>
            <a:off x="1462174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7" name="object 837"/>
          <p:cNvSpPr/>
          <p:nvPr/>
        </p:nvSpPr>
        <p:spPr>
          <a:xfrm>
            <a:off x="1463069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8" name="object 838"/>
          <p:cNvSpPr/>
          <p:nvPr/>
        </p:nvSpPr>
        <p:spPr>
          <a:xfrm>
            <a:off x="1463963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9" name="object 839"/>
          <p:cNvSpPr/>
          <p:nvPr/>
        </p:nvSpPr>
        <p:spPr>
          <a:xfrm>
            <a:off x="14648584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0" name="object 840"/>
          <p:cNvSpPr/>
          <p:nvPr/>
        </p:nvSpPr>
        <p:spPr>
          <a:xfrm>
            <a:off x="1465305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1" name="object 841"/>
          <p:cNvSpPr/>
          <p:nvPr/>
        </p:nvSpPr>
        <p:spPr>
          <a:xfrm>
            <a:off x="1466200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2" name="object 842"/>
          <p:cNvSpPr/>
          <p:nvPr/>
        </p:nvSpPr>
        <p:spPr>
          <a:xfrm>
            <a:off x="1467095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3" name="object 843"/>
          <p:cNvSpPr/>
          <p:nvPr/>
        </p:nvSpPr>
        <p:spPr>
          <a:xfrm>
            <a:off x="1467990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4" name="object 844"/>
          <p:cNvSpPr/>
          <p:nvPr/>
        </p:nvSpPr>
        <p:spPr>
          <a:xfrm>
            <a:off x="1468884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5" name="object 845"/>
          <p:cNvSpPr/>
          <p:nvPr/>
        </p:nvSpPr>
        <p:spPr>
          <a:xfrm>
            <a:off x="1469779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6" name="object 846"/>
          <p:cNvSpPr/>
          <p:nvPr/>
        </p:nvSpPr>
        <p:spPr>
          <a:xfrm>
            <a:off x="1470674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7" name="object 847"/>
          <p:cNvSpPr/>
          <p:nvPr/>
        </p:nvSpPr>
        <p:spPr>
          <a:xfrm>
            <a:off x="14715687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8" name="object 848"/>
          <p:cNvSpPr/>
          <p:nvPr/>
        </p:nvSpPr>
        <p:spPr>
          <a:xfrm>
            <a:off x="14724636" y="1055612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9" name="object 849"/>
          <p:cNvSpPr/>
          <p:nvPr/>
        </p:nvSpPr>
        <p:spPr>
          <a:xfrm>
            <a:off x="14729108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0" name="object 850"/>
          <p:cNvSpPr/>
          <p:nvPr/>
        </p:nvSpPr>
        <p:spPr>
          <a:xfrm>
            <a:off x="14738055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1" name="object 851"/>
          <p:cNvSpPr/>
          <p:nvPr/>
        </p:nvSpPr>
        <p:spPr>
          <a:xfrm>
            <a:off x="14747003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2" name="object 852"/>
          <p:cNvSpPr/>
          <p:nvPr/>
        </p:nvSpPr>
        <p:spPr>
          <a:xfrm>
            <a:off x="14755950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3" name="object 853"/>
          <p:cNvSpPr/>
          <p:nvPr/>
        </p:nvSpPr>
        <p:spPr>
          <a:xfrm>
            <a:off x="14764897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4" name="object 854"/>
          <p:cNvSpPr/>
          <p:nvPr/>
        </p:nvSpPr>
        <p:spPr>
          <a:xfrm>
            <a:off x="14773843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5" name="object 855"/>
          <p:cNvSpPr/>
          <p:nvPr/>
        </p:nvSpPr>
        <p:spPr>
          <a:xfrm>
            <a:off x="14782792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6" name="object 856"/>
          <p:cNvSpPr/>
          <p:nvPr/>
        </p:nvSpPr>
        <p:spPr>
          <a:xfrm>
            <a:off x="14791738" y="1055612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7" name="object 857"/>
          <p:cNvSpPr/>
          <p:nvPr/>
        </p:nvSpPr>
        <p:spPr>
          <a:xfrm>
            <a:off x="14796211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8" name="object 858"/>
          <p:cNvSpPr/>
          <p:nvPr/>
        </p:nvSpPr>
        <p:spPr>
          <a:xfrm>
            <a:off x="14805159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9" name="object 859"/>
          <p:cNvSpPr/>
          <p:nvPr/>
        </p:nvSpPr>
        <p:spPr>
          <a:xfrm>
            <a:off x="14814106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0" name="object 860"/>
          <p:cNvSpPr/>
          <p:nvPr/>
        </p:nvSpPr>
        <p:spPr>
          <a:xfrm>
            <a:off x="14823053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1" name="object 861"/>
          <p:cNvSpPr/>
          <p:nvPr/>
        </p:nvSpPr>
        <p:spPr>
          <a:xfrm>
            <a:off x="14832000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2" name="object 862"/>
          <p:cNvSpPr/>
          <p:nvPr/>
        </p:nvSpPr>
        <p:spPr>
          <a:xfrm>
            <a:off x="14840948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3" name="object 863"/>
          <p:cNvSpPr/>
          <p:nvPr/>
        </p:nvSpPr>
        <p:spPr>
          <a:xfrm>
            <a:off x="14849895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4" name="object 864"/>
          <p:cNvSpPr/>
          <p:nvPr/>
        </p:nvSpPr>
        <p:spPr>
          <a:xfrm>
            <a:off x="14858841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5" name="object 865"/>
          <p:cNvSpPr/>
          <p:nvPr/>
        </p:nvSpPr>
        <p:spPr>
          <a:xfrm>
            <a:off x="14867788" y="1055612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6" name="object 866"/>
          <p:cNvSpPr/>
          <p:nvPr/>
        </p:nvSpPr>
        <p:spPr>
          <a:xfrm>
            <a:off x="14872262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7" name="object 867"/>
          <p:cNvSpPr/>
          <p:nvPr/>
        </p:nvSpPr>
        <p:spPr>
          <a:xfrm>
            <a:off x="14881209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8" name="object 868"/>
          <p:cNvSpPr/>
          <p:nvPr/>
        </p:nvSpPr>
        <p:spPr>
          <a:xfrm>
            <a:off x="14890156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9" name="object 869"/>
          <p:cNvSpPr/>
          <p:nvPr/>
        </p:nvSpPr>
        <p:spPr>
          <a:xfrm>
            <a:off x="14899102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0" name="object 870"/>
          <p:cNvSpPr/>
          <p:nvPr/>
        </p:nvSpPr>
        <p:spPr>
          <a:xfrm>
            <a:off x="14908051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1" name="object 871"/>
          <p:cNvSpPr/>
          <p:nvPr/>
        </p:nvSpPr>
        <p:spPr>
          <a:xfrm>
            <a:off x="14916998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2" name="object 872"/>
          <p:cNvSpPr/>
          <p:nvPr/>
        </p:nvSpPr>
        <p:spPr>
          <a:xfrm>
            <a:off x="14925944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3" name="object 873"/>
          <p:cNvSpPr/>
          <p:nvPr/>
        </p:nvSpPr>
        <p:spPr>
          <a:xfrm>
            <a:off x="14934891" y="1055612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4" name="object 874"/>
          <p:cNvSpPr/>
          <p:nvPr/>
        </p:nvSpPr>
        <p:spPr>
          <a:xfrm>
            <a:off x="14939365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5" name="object 875"/>
          <p:cNvSpPr/>
          <p:nvPr/>
        </p:nvSpPr>
        <p:spPr>
          <a:xfrm>
            <a:off x="14948312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6" name="object 876"/>
          <p:cNvSpPr/>
          <p:nvPr/>
        </p:nvSpPr>
        <p:spPr>
          <a:xfrm>
            <a:off x="1495725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7" name="object 877"/>
          <p:cNvSpPr/>
          <p:nvPr/>
        </p:nvSpPr>
        <p:spPr>
          <a:xfrm>
            <a:off x="1496620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8" name="object 878"/>
          <p:cNvSpPr/>
          <p:nvPr/>
        </p:nvSpPr>
        <p:spPr>
          <a:xfrm>
            <a:off x="1497515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9" name="object 879"/>
          <p:cNvSpPr/>
          <p:nvPr/>
        </p:nvSpPr>
        <p:spPr>
          <a:xfrm>
            <a:off x="1498410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0" name="object 880"/>
          <p:cNvSpPr/>
          <p:nvPr/>
        </p:nvSpPr>
        <p:spPr>
          <a:xfrm>
            <a:off x="1499304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1" name="object 881"/>
          <p:cNvSpPr/>
          <p:nvPr/>
        </p:nvSpPr>
        <p:spPr>
          <a:xfrm>
            <a:off x="15001995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2" name="object 882"/>
          <p:cNvSpPr/>
          <p:nvPr/>
        </p:nvSpPr>
        <p:spPr>
          <a:xfrm>
            <a:off x="1500646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3" name="object 883"/>
          <p:cNvSpPr/>
          <p:nvPr/>
        </p:nvSpPr>
        <p:spPr>
          <a:xfrm>
            <a:off x="1501541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4" name="object 884"/>
          <p:cNvSpPr/>
          <p:nvPr/>
        </p:nvSpPr>
        <p:spPr>
          <a:xfrm>
            <a:off x="15024363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5" name="object 885"/>
          <p:cNvSpPr/>
          <p:nvPr/>
        </p:nvSpPr>
        <p:spPr>
          <a:xfrm>
            <a:off x="1503331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6" name="object 886"/>
          <p:cNvSpPr/>
          <p:nvPr/>
        </p:nvSpPr>
        <p:spPr>
          <a:xfrm>
            <a:off x="15042257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7" name="object 887"/>
          <p:cNvSpPr/>
          <p:nvPr/>
        </p:nvSpPr>
        <p:spPr>
          <a:xfrm>
            <a:off x="15051203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8" name="object 888"/>
          <p:cNvSpPr/>
          <p:nvPr/>
        </p:nvSpPr>
        <p:spPr>
          <a:xfrm>
            <a:off x="1506015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9" name="object 889"/>
          <p:cNvSpPr/>
          <p:nvPr/>
        </p:nvSpPr>
        <p:spPr>
          <a:xfrm>
            <a:off x="15069098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0" name="object 890"/>
          <p:cNvSpPr/>
          <p:nvPr/>
        </p:nvSpPr>
        <p:spPr>
          <a:xfrm>
            <a:off x="15078045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1" name="object 891"/>
          <p:cNvSpPr/>
          <p:nvPr/>
        </p:nvSpPr>
        <p:spPr>
          <a:xfrm>
            <a:off x="1508251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2" name="object 892"/>
          <p:cNvSpPr/>
          <p:nvPr/>
        </p:nvSpPr>
        <p:spPr>
          <a:xfrm>
            <a:off x="1509146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3" name="object 893"/>
          <p:cNvSpPr/>
          <p:nvPr/>
        </p:nvSpPr>
        <p:spPr>
          <a:xfrm>
            <a:off x="1510041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4" name="object 894"/>
          <p:cNvSpPr/>
          <p:nvPr/>
        </p:nvSpPr>
        <p:spPr>
          <a:xfrm>
            <a:off x="1510935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5" name="object 895"/>
          <p:cNvSpPr/>
          <p:nvPr/>
        </p:nvSpPr>
        <p:spPr>
          <a:xfrm>
            <a:off x="1511830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6" name="object 896"/>
          <p:cNvSpPr/>
          <p:nvPr/>
        </p:nvSpPr>
        <p:spPr>
          <a:xfrm>
            <a:off x="1512725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7" name="object 897"/>
          <p:cNvSpPr/>
          <p:nvPr/>
        </p:nvSpPr>
        <p:spPr>
          <a:xfrm>
            <a:off x="1513620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8" name="object 898"/>
          <p:cNvSpPr/>
          <p:nvPr/>
        </p:nvSpPr>
        <p:spPr>
          <a:xfrm>
            <a:off x="15145148" y="10256341"/>
            <a:ext cx="5080" cy="300355"/>
          </a:xfrm>
          <a:custGeom>
            <a:avLst/>
            <a:gdLst/>
            <a:ahLst/>
            <a:cxnLst/>
            <a:rect l="l" t="t" r="r" b="b"/>
            <a:pathLst>
              <a:path w="5080" h="300354">
                <a:moveTo>
                  <a:pt x="0" y="0"/>
                </a:moveTo>
                <a:lnTo>
                  <a:pt x="4473" y="299786"/>
                </a:lnTo>
              </a:path>
            </a:pathLst>
          </a:custGeom>
          <a:ln w="23858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9" name="object 899"/>
          <p:cNvSpPr/>
          <p:nvPr/>
        </p:nvSpPr>
        <p:spPr>
          <a:xfrm>
            <a:off x="15149622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0" name="object 900"/>
          <p:cNvSpPr/>
          <p:nvPr/>
        </p:nvSpPr>
        <p:spPr>
          <a:xfrm>
            <a:off x="15158569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1" name="object 901"/>
          <p:cNvSpPr/>
          <p:nvPr/>
        </p:nvSpPr>
        <p:spPr>
          <a:xfrm>
            <a:off x="15167516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2" name="object 902"/>
          <p:cNvSpPr/>
          <p:nvPr/>
        </p:nvSpPr>
        <p:spPr>
          <a:xfrm>
            <a:off x="15176462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3" name="object 903"/>
          <p:cNvSpPr/>
          <p:nvPr/>
        </p:nvSpPr>
        <p:spPr>
          <a:xfrm>
            <a:off x="15185411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4" name="object 904"/>
          <p:cNvSpPr/>
          <p:nvPr/>
        </p:nvSpPr>
        <p:spPr>
          <a:xfrm>
            <a:off x="15194357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5" name="object 905"/>
          <p:cNvSpPr/>
          <p:nvPr/>
        </p:nvSpPr>
        <p:spPr>
          <a:xfrm>
            <a:off x="15203304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6" name="object 906"/>
          <p:cNvSpPr/>
          <p:nvPr/>
        </p:nvSpPr>
        <p:spPr>
          <a:xfrm>
            <a:off x="15212251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7" name="object 907"/>
          <p:cNvSpPr/>
          <p:nvPr/>
        </p:nvSpPr>
        <p:spPr>
          <a:xfrm>
            <a:off x="1521672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8" name="object 908"/>
          <p:cNvSpPr/>
          <p:nvPr/>
        </p:nvSpPr>
        <p:spPr>
          <a:xfrm>
            <a:off x="1522567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9" name="object 909"/>
          <p:cNvSpPr/>
          <p:nvPr/>
        </p:nvSpPr>
        <p:spPr>
          <a:xfrm>
            <a:off x="1523461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0" name="object 910"/>
          <p:cNvSpPr/>
          <p:nvPr/>
        </p:nvSpPr>
        <p:spPr>
          <a:xfrm>
            <a:off x="1524356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1" name="object 911"/>
          <p:cNvSpPr/>
          <p:nvPr/>
        </p:nvSpPr>
        <p:spPr>
          <a:xfrm>
            <a:off x="15252513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2" name="object 912"/>
          <p:cNvSpPr/>
          <p:nvPr/>
        </p:nvSpPr>
        <p:spPr>
          <a:xfrm>
            <a:off x="1526146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3" name="object 913"/>
          <p:cNvSpPr/>
          <p:nvPr/>
        </p:nvSpPr>
        <p:spPr>
          <a:xfrm>
            <a:off x="15270407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4" name="object 914"/>
          <p:cNvSpPr/>
          <p:nvPr/>
        </p:nvSpPr>
        <p:spPr>
          <a:xfrm>
            <a:off x="15279354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5" name="object 915"/>
          <p:cNvSpPr/>
          <p:nvPr/>
        </p:nvSpPr>
        <p:spPr>
          <a:xfrm>
            <a:off x="15288302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6" name="object 916"/>
          <p:cNvSpPr/>
          <p:nvPr/>
        </p:nvSpPr>
        <p:spPr>
          <a:xfrm>
            <a:off x="15292775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7" name="object 917"/>
          <p:cNvSpPr/>
          <p:nvPr/>
        </p:nvSpPr>
        <p:spPr>
          <a:xfrm>
            <a:off x="15301721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8" name="object 918"/>
          <p:cNvSpPr/>
          <p:nvPr/>
        </p:nvSpPr>
        <p:spPr>
          <a:xfrm>
            <a:off x="1531067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9" name="object 919"/>
          <p:cNvSpPr/>
          <p:nvPr/>
        </p:nvSpPr>
        <p:spPr>
          <a:xfrm>
            <a:off x="15319616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0" name="object 920"/>
          <p:cNvSpPr/>
          <p:nvPr/>
        </p:nvSpPr>
        <p:spPr>
          <a:xfrm>
            <a:off x="15328563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1" name="object 921"/>
          <p:cNvSpPr/>
          <p:nvPr/>
        </p:nvSpPr>
        <p:spPr>
          <a:xfrm>
            <a:off x="1533751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2" name="object 922"/>
          <p:cNvSpPr/>
          <p:nvPr/>
        </p:nvSpPr>
        <p:spPr>
          <a:xfrm>
            <a:off x="15346458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3" name="object 923"/>
          <p:cNvSpPr/>
          <p:nvPr/>
        </p:nvSpPr>
        <p:spPr>
          <a:xfrm>
            <a:off x="15355405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4" name="object 924"/>
          <p:cNvSpPr/>
          <p:nvPr/>
        </p:nvSpPr>
        <p:spPr>
          <a:xfrm>
            <a:off x="15359877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5" name="object 925"/>
          <p:cNvSpPr/>
          <p:nvPr/>
        </p:nvSpPr>
        <p:spPr>
          <a:xfrm>
            <a:off x="15368826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6" name="object 926"/>
          <p:cNvSpPr/>
          <p:nvPr/>
        </p:nvSpPr>
        <p:spPr>
          <a:xfrm>
            <a:off x="1537777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7" name="object 927"/>
          <p:cNvSpPr/>
          <p:nvPr/>
        </p:nvSpPr>
        <p:spPr>
          <a:xfrm>
            <a:off x="1538671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8" name="object 928"/>
          <p:cNvSpPr/>
          <p:nvPr/>
        </p:nvSpPr>
        <p:spPr>
          <a:xfrm>
            <a:off x="1539566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9" name="object 929"/>
          <p:cNvSpPr/>
          <p:nvPr/>
        </p:nvSpPr>
        <p:spPr>
          <a:xfrm>
            <a:off x="1540461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0" name="object 930"/>
          <p:cNvSpPr/>
          <p:nvPr/>
        </p:nvSpPr>
        <p:spPr>
          <a:xfrm>
            <a:off x="1541356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1" name="object 931"/>
          <p:cNvSpPr/>
          <p:nvPr/>
        </p:nvSpPr>
        <p:spPr>
          <a:xfrm>
            <a:off x="15422508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2" name="object 932"/>
          <p:cNvSpPr/>
          <p:nvPr/>
        </p:nvSpPr>
        <p:spPr>
          <a:xfrm>
            <a:off x="1542698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3" name="object 933"/>
          <p:cNvSpPr/>
          <p:nvPr/>
        </p:nvSpPr>
        <p:spPr>
          <a:xfrm>
            <a:off x="15435929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4" name="object 934"/>
          <p:cNvSpPr/>
          <p:nvPr/>
        </p:nvSpPr>
        <p:spPr>
          <a:xfrm>
            <a:off x="15444875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5" name="object 935"/>
          <p:cNvSpPr/>
          <p:nvPr/>
        </p:nvSpPr>
        <p:spPr>
          <a:xfrm>
            <a:off x="15453822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6" name="object 936"/>
          <p:cNvSpPr/>
          <p:nvPr/>
        </p:nvSpPr>
        <p:spPr>
          <a:xfrm>
            <a:off x="15462769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7" name="object 937"/>
          <p:cNvSpPr/>
          <p:nvPr/>
        </p:nvSpPr>
        <p:spPr>
          <a:xfrm>
            <a:off x="15471717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8" name="object 938"/>
          <p:cNvSpPr/>
          <p:nvPr/>
        </p:nvSpPr>
        <p:spPr>
          <a:xfrm>
            <a:off x="15480664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9" name="object 939"/>
          <p:cNvSpPr/>
          <p:nvPr/>
        </p:nvSpPr>
        <p:spPr>
          <a:xfrm>
            <a:off x="15489611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0" name="object 940"/>
          <p:cNvSpPr/>
          <p:nvPr/>
        </p:nvSpPr>
        <p:spPr>
          <a:xfrm>
            <a:off x="15498557" y="1055612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1" name="object 941"/>
          <p:cNvSpPr/>
          <p:nvPr/>
        </p:nvSpPr>
        <p:spPr>
          <a:xfrm>
            <a:off x="15503032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2" name="object 942"/>
          <p:cNvSpPr/>
          <p:nvPr/>
        </p:nvSpPr>
        <p:spPr>
          <a:xfrm>
            <a:off x="1551197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3" name="object 943"/>
          <p:cNvSpPr/>
          <p:nvPr/>
        </p:nvSpPr>
        <p:spPr>
          <a:xfrm>
            <a:off x="1552092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4" name="object 944"/>
          <p:cNvSpPr/>
          <p:nvPr/>
        </p:nvSpPr>
        <p:spPr>
          <a:xfrm>
            <a:off x="1552987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5" name="object 945"/>
          <p:cNvSpPr/>
          <p:nvPr/>
        </p:nvSpPr>
        <p:spPr>
          <a:xfrm>
            <a:off x="1553882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6" name="object 946"/>
          <p:cNvSpPr/>
          <p:nvPr/>
        </p:nvSpPr>
        <p:spPr>
          <a:xfrm>
            <a:off x="1554776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7" name="object 947"/>
          <p:cNvSpPr/>
          <p:nvPr/>
        </p:nvSpPr>
        <p:spPr>
          <a:xfrm>
            <a:off x="1555671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8" name="object 948"/>
          <p:cNvSpPr/>
          <p:nvPr/>
        </p:nvSpPr>
        <p:spPr>
          <a:xfrm>
            <a:off x="15565662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9" name="object 949"/>
          <p:cNvSpPr/>
          <p:nvPr/>
        </p:nvSpPr>
        <p:spPr>
          <a:xfrm>
            <a:off x="1557013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0" name="object 950"/>
          <p:cNvSpPr/>
          <p:nvPr/>
        </p:nvSpPr>
        <p:spPr>
          <a:xfrm>
            <a:off x="1557908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1" name="object 951"/>
          <p:cNvSpPr/>
          <p:nvPr/>
        </p:nvSpPr>
        <p:spPr>
          <a:xfrm>
            <a:off x="1558802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2" name="object 952"/>
          <p:cNvSpPr/>
          <p:nvPr/>
        </p:nvSpPr>
        <p:spPr>
          <a:xfrm>
            <a:off x="1559697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3" name="object 953"/>
          <p:cNvSpPr/>
          <p:nvPr/>
        </p:nvSpPr>
        <p:spPr>
          <a:xfrm>
            <a:off x="1560592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4" name="object 954"/>
          <p:cNvSpPr/>
          <p:nvPr/>
        </p:nvSpPr>
        <p:spPr>
          <a:xfrm>
            <a:off x="1561487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5" name="object 955"/>
          <p:cNvSpPr/>
          <p:nvPr/>
        </p:nvSpPr>
        <p:spPr>
          <a:xfrm>
            <a:off x="1562381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6" name="object 956"/>
          <p:cNvSpPr/>
          <p:nvPr/>
        </p:nvSpPr>
        <p:spPr>
          <a:xfrm>
            <a:off x="1563276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7" name="object 957"/>
          <p:cNvSpPr/>
          <p:nvPr/>
        </p:nvSpPr>
        <p:spPr>
          <a:xfrm>
            <a:off x="15641711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8" name="object 958"/>
          <p:cNvSpPr/>
          <p:nvPr/>
        </p:nvSpPr>
        <p:spPr>
          <a:xfrm>
            <a:off x="1564618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9" name="object 959"/>
          <p:cNvSpPr/>
          <p:nvPr/>
        </p:nvSpPr>
        <p:spPr>
          <a:xfrm>
            <a:off x="1565513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0" name="object 960"/>
          <p:cNvSpPr/>
          <p:nvPr/>
        </p:nvSpPr>
        <p:spPr>
          <a:xfrm>
            <a:off x="1566407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1" name="object 961"/>
          <p:cNvSpPr/>
          <p:nvPr/>
        </p:nvSpPr>
        <p:spPr>
          <a:xfrm>
            <a:off x="1567302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2" name="object 962"/>
          <p:cNvSpPr/>
          <p:nvPr/>
        </p:nvSpPr>
        <p:spPr>
          <a:xfrm>
            <a:off x="1568197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3" name="object 963"/>
          <p:cNvSpPr/>
          <p:nvPr/>
        </p:nvSpPr>
        <p:spPr>
          <a:xfrm>
            <a:off x="1569092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4" name="object 964"/>
          <p:cNvSpPr/>
          <p:nvPr/>
        </p:nvSpPr>
        <p:spPr>
          <a:xfrm>
            <a:off x="1569986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5" name="object 965"/>
          <p:cNvSpPr/>
          <p:nvPr/>
        </p:nvSpPr>
        <p:spPr>
          <a:xfrm>
            <a:off x="15708814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6" name="object 966"/>
          <p:cNvSpPr/>
          <p:nvPr/>
        </p:nvSpPr>
        <p:spPr>
          <a:xfrm>
            <a:off x="1571328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7" name="object 967"/>
          <p:cNvSpPr/>
          <p:nvPr/>
        </p:nvSpPr>
        <p:spPr>
          <a:xfrm>
            <a:off x="1572223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8" name="object 968"/>
          <p:cNvSpPr/>
          <p:nvPr/>
        </p:nvSpPr>
        <p:spPr>
          <a:xfrm>
            <a:off x="1573118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9" name="object 969"/>
          <p:cNvSpPr/>
          <p:nvPr/>
        </p:nvSpPr>
        <p:spPr>
          <a:xfrm>
            <a:off x="15740129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0" name="object 970"/>
          <p:cNvSpPr/>
          <p:nvPr/>
        </p:nvSpPr>
        <p:spPr>
          <a:xfrm>
            <a:off x="15749077" y="10556128"/>
            <a:ext cx="671195" cy="0"/>
          </a:xfrm>
          <a:custGeom>
            <a:avLst/>
            <a:gdLst/>
            <a:ahLst/>
            <a:cxnLst/>
            <a:rect l="l" t="t" r="r" b="b"/>
            <a:pathLst>
              <a:path w="671194" h="0">
                <a:moveTo>
                  <a:pt x="0" y="0"/>
                </a:moveTo>
                <a:lnTo>
                  <a:pt x="671031" y="0"/>
                </a:lnTo>
              </a:path>
            </a:pathLst>
          </a:custGeom>
          <a:ln w="23858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1" name="object 971"/>
          <p:cNvSpPr/>
          <p:nvPr/>
        </p:nvSpPr>
        <p:spPr>
          <a:xfrm>
            <a:off x="16420107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2" name="object 972"/>
          <p:cNvSpPr/>
          <p:nvPr/>
        </p:nvSpPr>
        <p:spPr>
          <a:xfrm>
            <a:off x="16429054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3" name="object 973"/>
          <p:cNvSpPr/>
          <p:nvPr/>
        </p:nvSpPr>
        <p:spPr>
          <a:xfrm>
            <a:off x="1643800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4" name="object 974"/>
          <p:cNvSpPr/>
          <p:nvPr/>
        </p:nvSpPr>
        <p:spPr>
          <a:xfrm>
            <a:off x="16446949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5" name="object 975"/>
          <p:cNvSpPr/>
          <p:nvPr/>
        </p:nvSpPr>
        <p:spPr>
          <a:xfrm>
            <a:off x="16455896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6" name="object 976"/>
          <p:cNvSpPr/>
          <p:nvPr/>
        </p:nvSpPr>
        <p:spPr>
          <a:xfrm>
            <a:off x="16464843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7" name="object 977"/>
          <p:cNvSpPr/>
          <p:nvPr/>
        </p:nvSpPr>
        <p:spPr>
          <a:xfrm>
            <a:off x="16473791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8" name="object 978"/>
          <p:cNvSpPr/>
          <p:nvPr/>
        </p:nvSpPr>
        <p:spPr>
          <a:xfrm>
            <a:off x="16482738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9" name="object 979"/>
          <p:cNvSpPr/>
          <p:nvPr/>
        </p:nvSpPr>
        <p:spPr>
          <a:xfrm>
            <a:off x="1648721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0" name="object 980"/>
          <p:cNvSpPr/>
          <p:nvPr/>
        </p:nvSpPr>
        <p:spPr>
          <a:xfrm>
            <a:off x="16496158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1" name="object 981"/>
          <p:cNvSpPr/>
          <p:nvPr/>
        </p:nvSpPr>
        <p:spPr>
          <a:xfrm>
            <a:off x="16505105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2" name="object 982"/>
          <p:cNvSpPr/>
          <p:nvPr/>
        </p:nvSpPr>
        <p:spPr>
          <a:xfrm>
            <a:off x="1651405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3" name="object 983"/>
          <p:cNvSpPr/>
          <p:nvPr/>
        </p:nvSpPr>
        <p:spPr>
          <a:xfrm>
            <a:off x="16522999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4" name="object 984"/>
          <p:cNvSpPr/>
          <p:nvPr/>
        </p:nvSpPr>
        <p:spPr>
          <a:xfrm>
            <a:off x="16531947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5" name="object 985"/>
          <p:cNvSpPr/>
          <p:nvPr/>
        </p:nvSpPr>
        <p:spPr>
          <a:xfrm>
            <a:off x="16540894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6" name="object 986"/>
          <p:cNvSpPr/>
          <p:nvPr/>
        </p:nvSpPr>
        <p:spPr>
          <a:xfrm>
            <a:off x="16549840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7" name="object 987"/>
          <p:cNvSpPr/>
          <p:nvPr/>
        </p:nvSpPr>
        <p:spPr>
          <a:xfrm>
            <a:off x="16554315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8" name="object 988"/>
          <p:cNvSpPr/>
          <p:nvPr/>
        </p:nvSpPr>
        <p:spPr>
          <a:xfrm>
            <a:off x="16563261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9" name="object 989"/>
          <p:cNvSpPr/>
          <p:nvPr/>
        </p:nvSpPr>
        <p:spPr>
          <a:xfrm>
            <a:off x="16572208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0" name="object 990"/>
          <p:cNvSpPr/>
          <p:nvPr/>
        </p:nvSpPr>
        <p:spPr>
          <a:xfrm>
            <a:off x="16581155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1" name="object 991"/>
          <p:cNvSpPr/>
          <p:nvPr/>
        </p:nvSpPr>
        <p:spPr>
          <a:xfrm>
            <a:off x="1659010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2" name="object 992"/>
          <p:cNvSpPr/>
          <p:nvPr/>
        </p:nvSpPr>
        <p:spPr>
          <a:xfrm>
            <a:off x="1659905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3" name="object 993"/>
          <p:cNvSpPr/>
          <p:nvPr/>
        </p:nvSpPr>
        <p:spPr>
          <a:xfrm>
            <a:off x="16607997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4" name="object 994"/>
          <p:cNvSpPr/>
          <p:nvPr/>
        </p:nvSpPr>
        <p:spPr>
          <a:xfrm>
            <a:off x="16616943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5" name="object 995"/>
          <p:cNvSpPr/>
          <p:nvPr/>
        </p:nvSpPr>
        <p:spPr>
          <a:xfrm>
            <a:off x="16625890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6" name="object 996"/>
          <p:cNvSpPr/>
          <p:nvPr/>
        </p:nvSpPr>
        <p:spPr>
          <a:xfrm>
            <a:off x="16630364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7" name="object 997"/>
          <p:cNvSpPr/>
          <p:nvPr/>
        </p:nvSpPr>
        <p:spPr>
          <a:xfrm>
            <a:off x="16639311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8" name="object 998"/>
          <p:cNvSpPr/>
          <p:nvPr/>
        </p:nvSpPr>
        <p:spPr>
          <a:xfrm>
            <a:off x="16648258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9" name="object 999"/>
          <p:cNvSpPr/>
          <p:nvPr/>
        </p:nvSpPr>
        <p:spPr>
          <a:xfrm>
            <a:off x="16657206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0" name="object 1000"/>
          <p:cNvSpPr/>
          <p:nvPr/>
        </p:nvSpPr>
        <p:spPr>
          <a:xfrm>
            <a:off x="16666153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1" name="object 1001"/>
          <p:cNvSpPr/>
          <p:nvPr/>
        </p:nvSpPr>
        <p:spPr>
          <a:xfrm>
            <a:off x="16675100" y="10556128"/>
            <a:ext cx="353695" cy="0"/>
          </a:xfrm>
          <a:custGeom>
            <a:avLst/>
            <a:gdLst/>
            <a:ahLst/>
            <a:cxnLst/>
            <a:rect l="l" t="t" r="r" b="b"/>
            <a:pathLst>
              <a:path w="353694" h="0">
                <a:moveTo>
                  <a:pt x="0" y="0"/>
                </a:moveTo>
                <a:lnTo>
                  <a:pt x="353409" y="0"/>
                </a:lnTo>
              </a:path>
            </a:pathLst>
          </a:custGeom>
          <a:ln w="23858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2" name="object 1002"/>
          <p:cNvSpPr/>
          <p:nvPr/>
        </p:nvSpPr>
        <p:spPr>
          <a:xfrm>
            <a:off x="17028509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3" name="object 1003"/>
          <p:cNvSpPr/>
          <p:nvPr/>
        </p:nvSpPr>
        <p:spPr>
          <a:xfrm>
            <a:off x="1703745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4" name="object 1004"/>
          <p:cNvSpPr/>
          <p:nvPr/>
        </p:nvSpPr>
        <p:spPr>
          <a:xfrm>
            <a:off x="17046404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5" name="object 1005"/>
          <p:cNvSpPr/>
          <p:nvPr/>
        </p:nvSpPr>
        <p:spPr>
          <a:xfrm>
            <a:off x="1705087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6" name="object 1006"/>
          <p:cNvSpPr/>
          <p:nvPr/>
        </p:nvSpPr>
        <p:spPr>
          <a:xfrm>
            <a:off x="1705982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7" name="object 1007"/>
          <p:cNvSpPr/>
          <p:nvPr/>
        </p:nvSpPr>
        <p:spPr>
          <a:xfrm>
            <a:off x="1706877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8" name="object 1008"/>
          <p:cNvSpPr/>
          <p:nvPr/>
        </p:nvSpPr>
        <p:spPr>
          <a:xfrm>
            <a:off x="1707771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9" name="object 1009"/>
          <p:cNvSpPr/>
          <p:nvPr/>
        </p:nvSpPr>
        <p:spPr>
          <a:xfrm>
            <a:off x="1708666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0" name="object 1010"/>
          <p:cNvSpPr/>
          <p:nvPr/>
        </p:nvSpPr>
        <p:spPr>
          <a:xfrm>
            <a:off x="1709561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1" name="object 1011"/>
          <p:cNvSpPr/>
          <p:nvPr/>
        </p:nvSpPr>
        <p:spPr>
          <a:xfrm>
            <a:off x="1710456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2" name="object 1012"/>
          <p:cNvSpPr/>
          <p:nvPr/>
        </p:nvSpPr>
        <p:spPr>
          <a:xfrm>
            <a:off x="17113507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3" name="object 1013"/>
          <p:cNvSpPr/>
          <p:nvPr/>
        </p:nvSpPr>
        <p:spPr>
          <a:xfrm>
            <a:off x="1711798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4" name="object 1014"/>
          <p:cNvSpPr/>
          <p:nvPr/>
        </p:nvSpPr>
        <p:spPr>
          <a:xfrm>
            <a:off x="1712692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5" name="object 1015"/>
          <p:cNvSpPr/>
          <p:nvPr/>
        </p:nvSpPr>
        <p:spPr>
          <a:xfrm>
            <a:off x="1713587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6" name="object 1016"/>
          <p:cNvSpPr/>
          <p:nvPr/>
        </p:nvSpPr>
        <p:spPr>
          <a:xfrm>
            <a:off x="1714482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7" name="object 1017"/>
          <p:cNvSpPr/>
          <p:nvPr/>
        </p:nvSpPr>
        <p:spPr>
          <a:xfrm>
            <a:off x="1715376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8" name="object 1018"/>
          <p:cNvSpPr/>
          <p:nvPr/>
        </p:nvSpPr>
        <p:spPr>
          <a:xfrm>
            <a:off x="1716271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9" name="object 1019"/>
          <p:cNvSpPr/>
          <p:nvPr/>
        </p:nvSpPr>
        <p:spPr>
          <a:xfrm>
            <a:off x="1717166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0" name="object 1020"/>
          <p:cNvSpPr/>
          <p:nvPr/>
        </p:nvSpPr>
        <p:spPr>
          <a:xfrm>
            <a:off x="17180610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1" name="object 1021"/>
          <p:cNvSpPr/>
          <p:nvPr/>
        </p:nvSpPr>
        <p:spPr>
          <a:xfrm>
            <a:off x="1718508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2" name="object 1022"/>
          <p:cNvSpPr/>
          <p:nvPr/>
        </p:nvSpPr>
        <p:spPr>
          <a:xfrm>
            <a:off x="1719403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3" name="object 1023"/>
          <p:cNvSpPr/>
          <p:nvPr/>
        </p:nvSpPr>
        <p:spPr>
          <a:xfrm>
            <a:off x="1720297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4" name="object 1024"/>
          <p:cNvSpPr/>
          <p:nvPr/>
        </p:nvSpPr>
        <p:spPr>
          <a:xfrm>
            <a:off x="17211924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5" name="object 1025"/>
          <p:cNvSpPr/>
          <p:nvPr/>
        </p:nvSpPr>
        <p:spPr>
          <a:xfrm>
            <a:off x="1722087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6" name="object 1026"/>
          <p:cNvSpPr/>
          <p:nvPr/>
        </p:nvSpPr>
        <p:spPr>
          <a:xfrm>
            <a:off x="17229819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7" name="object 1027"/>
          <p:cNvSpPr/>
          <p:nvPr/>
        </p:nvSpPr>
        <p:spPr>
          <a:xfrm>
            <a:off x="17238766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8" name="object 1028"/>
          <p:cNvSpPr/>
          <p:nvPr/>
        </p:nvSpPr>
        <p:spPr>
          <a:xfrm>
            <a:off x="17247713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9" name="object 1029"/>
          <p:cNvSpPr/>
          <p:nvPr/>
        </p:nvSpPr>
        <p:spPr>
          <a:xfrm>
            <a:off x="17256661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0" name="object 1030"/>
          <p:cNvSpPr/>
          <p:nvPr/>
        </p:nvSpPr>
        <p:spPr>
          <a:xfrm>
            <a:off x="17261133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1" name="object 1031"/>
          <p:cNvSpPr/>
          <p:nvPr/>
        </p:nvSpPr>
        <p:spPr>
          <a:xfrm>
            <a:off x="1727008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2" name="object 1032"/>
          <p:cNvSpPr/>
          <p:nvPr/>
        </p:nvSpPr>
        <p:spPr>
          <a:xfrm>
            <a:off x="1727902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3" name="object 1033"/>
          <p:cNvSpPr/>
          <p:nvPr/>
        </p:nvSpPr>
        <p:spPr>
          <a:xfrm>
            <a:off x="1728797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4" name="object 1034"/>
          <p:cNvSpPr/>
          <p:nvPr/>
        </p:nvSpPr>
        <p:spPr>
          <a:xfrm>
            <a:off x="1729692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5" name="object 1035"/>
          <p:cNvSpPr/>
          <p:nvPr/>
        </p:nvSpPr>
        <p:spPr>
          <a:xfrm>
            <a:off x="1730586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6" name="object 1036"/>
          <p:cNvSpPr/>
          <p:nvPr/>
        </p:nvSpPr>
        <p:spPr>
          <a:xfrm>
            <a:off x="1731481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7" name="object 1037"/>
          <p:cNvSpPr/>
          <p:nvPr/>
        </p:nvSpPr>
        <p:spPr>
          <a:xfrm>
            <a:off x="17323764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8" name="object 1038"/>
          <p:cNvSpPr/>
          <p:nvPr/>
        </p:nvSpPr>
        <p:spPr>
          <a:xfrm>
            <a:off x="1732823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9" name="object 1039"/>
          <p:cNvSpPr/>
          <p:nvPr/>
        </p:nvSpPr>
        <p:spPr>
          <a:xfrm>
            <a:off x="1733718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0" name="object 1040"/>
          <p:cNvSpPr/>
          <p:nvPr/>
        </p:nvSpPr>
        <p:spPr>
          <a:xfrm>
            <a:off x="1734613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1" name="object 1041"/>
          <p:cNvSpPr/>
          <p:nvPr/>
        </p:nvSpPr>
        <p:spPr>
          <a:xfrm>
            <a:off x="1735507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2" name="object 1042"/>
          <p:cNvSpPr/>
          <p:nvPr/>
        </p:nvSpPr>
        <p:spPr>
          <a:xfrm>
            <a:off x="1736402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3" name="object 1043"/>
          <p:cNvSpPr/>
          <p:nvPr/>
        </p:nvSpPr>
        <p:spPr>
          <a:xfrm>
            <a:off x="1737297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4" name="object 1044"/>
          <p:cNvSpPr/>
          <p:nvPr/>
        </p:nvSpPr>
        <p:spPr>
          <a:xfrm>
            <a:off x="1738192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5" name="object 1045"/>
          <p:cNvSpPr/>
          <p:nvPr/>
        </p:nvSpPr>
        <p:spPr>
          <a:xfrm>
            <a:off x="17390867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6" name="object 1046"/>
          <p:cNvSpPr/>
          <p:nvPr/>
        </p:nvSpPr>
        <p:spPr>
          <a:xfrm>
            <a:off x="17399813" y="10556128"/>
            <a:ext cx="988694" cy="0"/>
          </a:xfrm>
          <a:custGeom>
            <a:avLst/>
            <a:gdLst/>
            <a:ahLst/>
            <a:cxnLst/>
            <a:rect l="l" t="t" r="r" b="b"/>
            <a:pathLst>
              <a:path w="988694" h="0">
                <a:moveTo>
                  <a:pt x="0" y="0"/>
                </a:moveTo>
                <a:lnTo>
                  <a:pt x="988652" y="0"/>
                </a:lnTo>
              </a:path>
            </a:pathLst>
          </a:custGeom>
          <a:ln w="23858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7" name="object 1047"/>
          <p:cNvSpPr/>
          <p:nvPr/>
        </p:nvSpPr>
        <p:spPr>
          <a:xfrm>
            <a:off x="18388466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8" name="object 1048"/>
          <p:cNvSpPr/>
          <p:nvPr/>
        </p:nvSpPr>
        <p:spPr>
          <a:xfrm>
            <a:off x="1839741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9" name="object 1049"/>
          <p:cNvSpPr/>
          <p:nvPr/>
        </p:nvSpPr>
        <p:spPr>
          <a:xfrm>
            <a:off x="1840636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0" name="object 1050"/>
          <p:cNvSpPr/>
          <p:nvPr/>
        </p:nvSpPr>
        <p:spPr>
          <a:xfrm>
            <a:off x="1841530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1" name="object 1051"/>
          <p:cNvSpPr/>
          <p:nvPr/>
        </p:nvSpPr>
        <p:spPr>
          <a:xfrm>
            <a:off x="18424255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2" name="object 1052"/>
          <p:cNvSpPr/>
          <p:nvPr/>
        </p:nvSpPr>
        <p:spPr>
          <a:xfrm>
            <a:off x="18433201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3" name="object 1053"/>
          <p:cNvSpPr/>
          <p:nvPr/>
        </p:nvSpPr>
        <p:spPr>
          <a:xfrm>
            <a:off x="18442148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4" name="object 1054"/>
          <p:cNvSpPr/>
          <p:nvPr/>
        </p:nvSpPr>
        <p:spPr>
          <a:xfrm>
            <a:off x="18451097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5" name="object 1055"/>
          <p:cNvSpPr/>
          <p:nvPr/>
        </p:nvSpPr>
        <p:spPr>
          <a:xfrm>
            <a:off x="18455569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6" name="object 1056"/>
          <p:cNvSpPr/>
          <p:nvPr/>
        </p:nvSpPr>
        <p:spPr>
          <a:xfrm>
            <a:off x="18464517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7" name="object 1057"/>
          <p:cNvSpPr/>
          <p:nvPr/>
        </p:nvSpPr>
        <p:spPr>
          <a:xfrm>
            <a:off x="18473464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8" name="object 1058"/>
          <p:cNvSpPr/>
          <p:nvPr/>
        </p:nvSpPr>
        <p:spPr>
          <a:xfrm>
            <a:off x="18482411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9" name="object 1059"/>
          <p:cNvSpPr/>
          <p:nvPr/>
        </p:nvSpPr>
        <p:spPr>
          <a:xfrm>
            <a:off x="18491358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0" name="object 1060"/>
          <p:cNvSpPr/>
          <p:nvPr/>
        </p:nvSpPr>
        <p:spPr>
          <a:xfrm>
            <a:off x="18500304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1" name="object 1061"/>
          <p:cNvSpPr/>
          <p:nvPr/>
        </p:nvSpPr>
        <p:spPr>
          <a:xfrm>
            <a:off x="18509253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2" name="object 1062"/>
          <p:cNvSpPr/>
          <p:nvPr/>
        </p:nvSpPr>
        <p:spPr>
          <a:xfrm>
            <a:off x="18518199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3" name="object 1063"/>
          <p:cNvSpPr/>
          <p:nvPr/>
        </p:nvSpPr>
        <p:spPr>
          <a:xfrm>
            <a:off x="1852267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4" name="object 1064"/>
          <p:cNvSpPr/>
          <p:nvPr/>
        </p:nvSpPr>
        <p:spPr>
          <a:xfrm>
            <a:off x="1853162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5" name="object 1065"/>
          <p:cNvSpPr/>
          <p:nvPr/>
        </p:nvSpPr>
        <p:spPr>
          <a:xfrm>
            <a:off x="18540567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6" name="object 1066"/>
          <p:cNvSpPr/>
          <p:nvPr/>
        </p:nvSpPr>
        <p:spPr>
          <a:xfrm>
            <a:off x="18549514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7" name="object 1067"/>
          <p:cNvSpPr/>
          <p:nvPr/>
        </p:nvSpPr>
        <p:spPr>
          <a:xfrm>
            <a:off x="18558461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8" name="object 1068"/>
          <p:cNvSpPr/>
          <p:nvPr/>
        </p:nvSpPr>
        <p:spPr>
          <a:xfrm>
            <a:off x="18567409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9" name="object 1069"/>
          <p:cNvSpPr/>
          <p:nvPr/>
        </p:nvSpPr>
        <p:spPr>
          <a:xfrm>
            <a:off x="18576356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0" name="object 1070"/>
          <p:cNvSpPr/>
          <p:nvPr/>
        </p:nvSpPr>
        <p:spPr>
          <a:xfrm>
            <a:off x="1858530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1" name="object 1071"/>
          <p:cNvSpPr/>
          <p:nvPr/>
        </p:nvSpPr>
        <p:spPr>
          <a:xfrm>
            <a:off x="18594249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2" name="object 1072"/>
          <p:cNvSpPr/>
          <p:nvPr/>
        </p:nvSpPr>
        <p:spPr>
          <a:xfrm>
            <a:off x="18598723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3" name="object 1073"/>
          <p:cNvSpPr/>
          <p:nvPr/>
        </p:nvSpPr>
        <p:spPr>
          <a:xfrm>
            <a:off x="1860767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4" name="object 1074"/>
          <p:cNvSpPr/>
          <p:nvPr/>
        </p:nvSpPr>
        <p:spPr>
          <a:xfrm>
            <a:off x="18616617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5" name="object 1075"/>
          <p:cNvSpPr/>
          <p:nvPr/>
        </p:nvSpPr>
        <p:spPr>
          <a:xfrm>
            <a:off x="18625565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6" name="object 1076"/>
          <p:cNvSpPr/>
          <p:nvPr/>
        </p:nvSpPr>
        <p:spPr>
          <a:xfrm>
            <a:off x="1863451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7" name="object 1077"/>
          <p:cNvSpPr/>
          <p:nvPr/>
        </p:nvSpPr>
        <p:spPr>
          <a:xfrm>
            <a:off x="1864345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8" name="object 1078"/>
          <p:cNvSpPr/>
          <p:nvPr/>
        </p:nvSpPr>
        <p:spPr>
          <a:xfrm>
            <a:off x="1865240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9" name="object 1079"/>
          <p:cNvSpPr/>
          <p:nvPr/>
        </p:nvSpPr>
        <p:spPr>
          <a:xfrm>
            <a:off x="18661352" y="10256341"/>
            <a:ext cx="5080" cy="300355"/>
          </a:xfrm>
          <a:custGeom>
            <a:avLst/>
            <a:gdLst/>
            <a:ahLst/>
            <a:cxnLst/>
            <a:rect l="l" t="t" r="r" b="b"/>
            <a:pathLst>
              <a:path w="5080" h="300354">
                <a:moveTo>
                  <a:pt x="0" y="0"/>
                </a:moveTo>
                <a:lnTo>
                  <a:pt x="4473" y="299786"/>
                </a:lnTo>
              </a:path>
            </a:pathLst>
          </a:custGeom>
          <a:ln w="23858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0" name="object 1080"/>
          <p:cNvSpPr/>
          <p:nvPr/>
        </p:nvSpPr>
        <p:spPr>
          <a:xfrm>
            <a:off x="18665826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1" name="object 1081"/>
          <p:cNvSpPr/>
          <p:nvPr/>
        </p:nvSpPr>
        <p:spPr>
          <a:xfrm>
            <a:off x="18674773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2" name="object 1082"/>
          <p:cNvSpPr/>
          <p:nvPr/>
        </p:nvSpPr>
        <p:spPr>
          <a:xfrm>
            <a:off x="18683720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3" name="object 1083"/>
          <p:cNvSpPr/>
          <p:nvPr/>
        </p:nvSpPr>
        <p:spPr>
          <a:xfrm>
            <a:off x="18692668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4" name="object 1084"/>
          <p:cNvSpPr/>
          <p:nvPr/>
        </p:nvSpPr>
        <p:spPr>
          <a:xfrm>
            <a:off x="18701615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5" name="object 1085"/>
          <p:cNvSpPr/>
          <p:nvPr/>
        </p:nvSpPr>
        <p:spPr>
          <a:xfrm>
            <a:off x="18710561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6" name="object 1086"/>
          <p:cNvSpPr/>
          <p:nvPr/>
        </p:nvSpPr>
        <p:spPr>
          <a:xfrm>
            <a:off x="18719508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7" name="object 1087"/>
          <p:cNvSpPr/>
          <p:nvPr/>
        </p:nvSpPr>
        <p:spPr>
          <a:xfrm>
            <a:off x="18728456" y="1055612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8" name="object 1088"/>
          <p:cNvSpPr/>
          <p:nvPr/>
        </p:nvSpPr>
        <p:spPr>
          <a:xfrm>
            <a:off x="18732929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9" name="object 1089"/>
          <p:cNvSpPr/>
          <p:nvPr/>
        </p:nvSpPr>
        <p:spPr>
          <a:xfrm>
            <a:off x="1874187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0" name="object 1090"/>
          <p:cNvSpPr/>
          <p:nvPr/>
        </p:nvSpPr>
        <p:spPr>
          <a:xfrm>
            <a:off x="1875082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1" name="object 1091"/>
          <p:cNvSpPr/>
          <p:nvPr/>
        </p:nvSpPr>
        <p:spPr>
          <a:xfrm>
            <a:off x="1875977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2" name="object 1092"/>
          <p:cNvSpPr/>
          <p:nvPr/>
        </p:nvSpPr>
        <p:spPr>
          <a:xfrm>
            <a:off x="1876871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3" name="object 1093"/>
          <p:cNvSpPr/>
          <p:nvPr/>
        </p:nvSpPr>
        <p:spPr>
          <a:xfrm>
            <a:off x="18777664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4" name="object 1094"/>
          <p:cNvSpPr/>
          <p:nvPr/>
        </p:nvSpPr>
        <p:spPr>
          <a:xfrm>
            <a:off x="1878661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5" name="object 1095"/>
          <p:cNvSpPr/>
          <p:nvPr/>
        </p:nvSpPr>
        <p:spPr>
          <a:xfrm>
            <a:off x="18795559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6" name="object 1096"/>
          <p:cNvSpPr/>
          <p:nvPr/>
        </p:nvSpPr>
        <p:spPr>
          <a:xfrm>
            <a:off x="18804506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7" name="object 1097"/>
          <p:cNvSpPr/>
          <p:nvPr/>
        </p:nvSpPr>
        <p:spPr>
          <a:xfrm>
            <a:off x="1880898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8" name="object 1098"/>
          <p:cNvSpPr/>
          <p:nvPr/>
        </p:nvSpPr>
        <p:spPr>
          <a:xfrm>
            <a:off x="18817927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9" name="object 1099"/>
          <p:cNvSpPr/>
          <p:nvPr/>
        </p:nvSpPr>
        <p:spPr>
          <a:xfrm>
            <a:off x="18826874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0" name="object 1100"/>
          <p:cNvSpPr/>
          <p:nvPr/>
        </p:nvSpPr>
        <p:spPr>
          <a:xfrm>
            <a:off x="1883582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1" name="object 1101"/>
          <p:cNvSpPr/>
          <p:nvPr/>
        </p:nvSpPr>
        <p:spPr>
          <a:xfrm>
            <a:off x="18844767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2" name="object 1102"/>
          <p:cNvSpPr/>
          <p:nvPr/>
        </p:nvSpPr>
        <p:spPr>
          <a:xfrm>
            <a:off x="18853715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3" name="object 1103"/>
          <p:cNvSpPr/>
          <p:nvPr/>
        </p:nvSpPr>
        <p:spPr>
          <a:xfrm>
            <a:off x="1886266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4" name="object 1104"/>
          <p:cNvSpPr/>
          <p:nvPr/>
        </p:nvSpPr>
        <p:spPr>
          <a:xfrm>
            <a:off x="18871609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5" name="object 1105"/>
          <p:cNvSpPr/>
          <p:nvPr/>
        </p:nvSpPr>
        <p:spPr>
          <a:xfrm>
            <a:off x="18876083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6" name="object 1106"/>
          <p:cNvSpPr/>
          <p:nvPr/>
        </p:nvSpPr>
        <p:spPr>
          <a:xfrm>
            <a:off x="1888503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7" name="object 1107"/>
          <p:cNvSpPr/>
          <p:nvPr/>
        </p:nvSpPr>
        <p:spPr>
          <a:xfrm>
            <a:off x="18893976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8" name="object 1108"/>
          <p:cNvSpPr/>
          <p:nvPr/>
        </p:nvSpPr>
        <p:spPr>
          <a:xfrm>
            <a:off x="18902923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9" name="object 1109"/>
          <p:cNvSpPr/>
          <p:nvPr/>
        </p:nvSpPr>
        <p:spPr>
          <a:xfrm>
            <a:off x="18911871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0" name="object 1110"/>
          <p:cNvSpPr/>
          <p:nvPr/>
        </p:nvSpPr>
        <p:spPr>
          <a:xfrm>
            <a:off x="1892081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1" name="object 1111"/>
          <p:cNvSpPr/>
          <p:nvPr/>
        </p:nvSpPr>
        <p:spPr>
          <a:xfrm>
            <a:off x="1892976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2" name="object 1112"/>
          <p:cNvSpPr/>
          <p:nvPr/>
        </p:nvSpPr>
        <p:spPr>
          <a:xfrm>
            <a:off x="18938712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3" name="object 1113"/>
          <p:cNvSpPr/>
          <p:nvPr/>
        </p:nvSpPr>
        <p:spPr>
          <a:xfrm>
            <a:off x="1894318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4" name="object 1114"/>
          <p:cNvSpPr/>
          <p:nvPr/>
        </p:nvSpPr>
        <p:spPr>
          <a:xfrm>
            <a:off x="1895213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5" name="object 1115"/>
          <p:cNvSpPr/>
          <p:nvPr/>
        </p:nvSpPr>
        <p:spPr>
          <a:xfrm>
            <a:off x="1896107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6" name="object 1116"/>
          <p:cNvSpPr/>
          <p:nvPr/>
        </p:nvSpPr>
        <p:spPr>
          <a:xfrm>
            <a:off x="1897002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7" name="object 1117"/>
          <p:cNvSpPr/>
          <p:nvPr/>
        </p:nvSpPr>
        <p:spPr>
          <a:xfrm>
            <a:off x="1897897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8" name="object 1118"/>
          <p:cNvSpPr/>
          <p:nvPr/>
        </p:nvSpPr>
        <p:spPr>
          <a:xfrm>
            <a:off x="1898792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9" name="object 1119"/>
          <p:cNvSpPr/>
          <p:nvPr/>
        </p:nvSpPr>
        <p:spPr>
          <a:xfrm>
            <a:off x="1899686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0" name="object 1120"/>
          <p:cNvSpPr/>
          <p:nvPr/>
        </p:nvSpPr>
        <p:spPr>
          <a:xfrm>
            <a:off x="1900581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1" name="object 1121"/>
          <p:cNvSpPr/>
          <p:nvPr/>
        </p:nvSpPr>
        <p:spPr>
          <a:xfrm>
            <a:off x="19014763" y="10256341"/>
            <a:ext cx="5080" cy="300355"/>
          </a:xfrm>
          <a:custGeom>
            <a:avLst/>
            <a:gdLst/>
            <a:ahLst/>
            <a:cxnLst/>
            <a:rect l="l" t="t" r="r" b="b"/>
            <a:pathLst>
              <a:path w="5080" h="300354">
                <a:moveTo>
                  <a:pt x="0" y="0"/>
                </a:moveTo>
                <a:lnTo>
                  <a:pt x="4473" y="299786"/>
                </a:lnTo>
              </a:path>
            </a:pathLst>
          </a:custGeom>
          <a:ln w="23858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2" name="object 1122"/>
          <p:cNvSpPr/>
          <p:nvPr/>
        </p:nvSpPr>
        <p:spPr>
          <a:xfrm>
            <a:off x="19019235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3" name="object 1123"/>
          <p:cNvSpPr/>
          <p:nvPr/>
        </p:nvSpPr>
        <p:spPr>
          <a:xfrm>
            <a:off x="19028184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4" name="object 1124"/>
          <p:cNvSpPr/>
          <p:nvPr/>
        </p:nvSpPr>
        <p:spPr>
          <a:xfrm>
            <a:off x="19037131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5" name="object 1125"/>
          <p:cNvSpPr/>
          <p:nvPr/>
        </p:nvSpPr>
        <p:spPr>
          <a:xfrm>
            <a:off x="19046077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6" name="object 1126"/>
          <p:cNvSpPr/>
          <p:nvPr/>
        </p:nvSpPr>
        <p:spPr>
          <a:xfrm>
            <a:off x="19055024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7" name="object 1127"/>
          <p:cNvSpPr/>
          <p:nvPr/>
        </p:nvSpPr>
        <p:spPr>
          <a:xfrm>
            <a:off x="19063971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8" name="object 1128"/>
          <p:cNvSpPr/>
          <p:nvPr/>
        </p:nvSpPr>
        <p:spPr>
          <a:xfrm>
            <a:off x="19072919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9" name="object 1129"/>
          <p:cNvSpPr/>
          <p:nvPr/>
        </p:nvSpPr>
        <p:spPr>
          <a:xfrm>
            <a:off x="19081866" y="1055612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0" name="object 1130"/>
          <p:cNvSpPr/>
          <p:nvPr/>
        </p:nvSpPr>
        <p:spPr>
          <a:xfrm>
            <a:off x="19086338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1" name="object 1131"/>
          <p:cNvSpPr/>
          <p:nvPr/>
        </p:nvSpPr>
        <p:spPr>
          <a:xfrm>
            <a:off x="19095287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2" name="object 1132"/>
          <p:cNvSpPr/>
          <p:nvPr/>
        </p:nvSpPr>
        <p:spPr>
          <a:xfrm>
            <a:off x="19104233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3" name="object 1133"/>
          <p:cNvSpPr/>
          <p:nvPr/>
        </p:nvSpPr>
        <p:spPr>
          <a:xfrm>
            <a:off x="19113180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4" name="object 1134"/>
          <p:cNvSpPr/>
          <p:nvPr/>
        </p:nvSpPr>
        <p:spPr>
          <a:xfrm>
            <a:off x="19122127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5" name="object 1135"/>
          <p:cNvSpPr/>
          <p:nvPr/>
        </p:nvSpPr>
        <p:spPr>
          <a:xfrm>
            <a:off x="1913107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6" name="object 1136"/>
          <p:cNvSpPr/>
          <p:nvPr/>
        </p:nvSpPr>
        <p:spPr>
          <a:xfrm>
            <a:off x="1914002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7" name="object 1137"/>
          <p:cNvSpPr/>
          <p:nvPr/>
        </p:nvSpPr>
        <p:spPr>
          <a:xfrm>
            <a:off x="1914896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8" name="object 1138"/>
          <p:cNvSpPr/>
          <p:nvPr/>
        </p:nvSpPr>
        <p:spPr>
          <a:xfrm>
            <a:off x="19157915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9" name="object 1139"/>
          <p:cNvSpPr/>
          <p:nvPr/>
        </p:nvSpPr>
        <p:spPr>
          <a:xfrm>
            <a:off x="1916239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0" name="object 1140"/>
          <p:cNvSpPr/>
          <p:nvPr/>
        </p:nvSpPr>
        <p:spPr>
          <a:xfrm>
            <a:off x="1917133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1" name="object 1141"/>
          <p:cNvSpPr/>
          <p:nvPr/>
        </p:nvSpPr>
        <p:spPr>
          <a:xfrm>
            <a:off x="1918028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2" name="object 1142"/>
          <p:cNvSpPr/>
          <p:nvPr/>
        </p:nvSpPr>
        <p:spPr>
          <a:xfrm>
            <a:off x="1918923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3" name="object 1143"/>
          <p:cNvSpPr/>
          <p:nvPr/>
        </p:nvSpPr>
        <p:spPr>
          <a:xfrm>
            <a:off x="1919817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4" name="object 1144"/>
          <p:cNvSpPr/>
          <p:nvPr/>
        </p:nvSpPr>
        <p:spPr>
          <a:xfrm>
            <a:off x="19207125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5" name="object 1145"/>
          <p:cNvSpPr/>
          <p:nvPr/>
        </p:nvSpPr>
        <p:spPr>
          <a:xfrm>
            <a:off x="1921607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6" name="object 1146"/>
          <p:cNvSpPr/>
          <p:nvPr/>
        </p:nvSpPr>
        <p:spPr>
          <a:xfrm>
            <a:off x="19225018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7" name="object 1147"/>
          <p:cNvSpPr/>
          <p:nvPr/>
        </p:nvSpPr>
        <p:spPr>
          <a:xfrm>
            <a:off x="1922949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8" name="object 1148"/>
          <p:cNvSpPr/>
          <p:nvPr/>
        </p:nvSpPr>
        <p:spPr>
          <a:xfrm>
            <a:off x="19238439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9" name="object 1149"/>
          <p:cNvSpPr/>
          <p:nvPr/>
        </p:nvSpPr>
        <p:spPr>
          <a:xfrm>
            <a:off x="19247386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0" name="object 1150"/>
          <p:cNvSpPr/>
          <p:nvPr/>
        </p:nvSpPr>
        <p:spPr>
          <a:xfrm>
            <a:off x="19256334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1" name="object 1151"/>
          <p:cNvSpPr/>
          <p:nvPr/>
        </p:nvSpPr>
        <p:spPr>
          <a:xfrm>
            <a:off x="19265281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2" name="object 1152"/>
          <p:cNvSpPr/>
          <p:nvPr/>
        </p:nvSpPr>
        <p:spPr>
          <a:xfrm>
            <a:off x="19274228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3" name="object 1153"/>
          <p:cNvSpPr/>
          <p:nvPr/>
        </p:nvSpPr>
        <p:spPr>
          <a:xfrm>
            <a:off x="19283174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4" name="object 1154"/>
          <p:cNvSpPr/>
          <p:nvPr/>
        </p:nvSpPr>
        <p:spPr>
          <a:xfrm>
            <a:off x="19292123" y="996108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5" name="object 1155"/>
          <p:cNvSpPr/>
          <p:nvPr/>
        </p:nvSpPr>
        <p:spPr>
          <a:xfrm>
            <a:off x="19296595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6" name="object 1156"/>
          <p:cNvSpPr/>
          <p:nvPr/>
        </p:nvSpPr>
        <p:spPr>
          <a:xfrm>
            <a:off x="19305542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7" name="object 1157"/>
          <p:cNvSpPr/>
          <p:nvPr/>
        </p:nvSpPr>
        <p:spPr>
          <a:xfrm>
            <a:off x="19314490" y="996108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8" name="object 1158"/>
          <p:cNvSpPr/>
          <p:nvPr/>
        </p:nvSpPr>
        <p:spPr>
          <a:xfrm>
            <a:off x="19323437" y="9961088"/>
            <a:ext cx="9525" cy="295275"/>
          </a:xfrm>
          <a:custGeom>
            <a:avLst/>
            <a:gdLst/>
            <a:ahLst/>
            <a:cxnLst/>
            <a:rect l="l" t="t" r="r" b="b"/>
            <a:pathLst>
              <a:path w="9525" h="295275">
                <a:moveTo>
                  <a:pt x="4473" y="-11929"/>
                </a:moveTo>
                <a:lnTo>
                  <a:pt x="4473" y="307183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9" name="object 1159"/>
          <p:cNvSpPr/>
          <p:nvPr/>
        </p:nvSpPr>
        <p:spPr>
          <a:xfrm>
            <a:off x="1933238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0" name="object 1160"/>
          <p:cNvSpPr/>
          <p:nvPr/>
        </p:nvSpPr>
        <p:spPr>
          <a:xfrm>
            <a:off x="1934133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1" name="object 1161"/>
          <p:cNvSpPr/>
          <p:nvPr/>
        </p:nvSpPr>
        <p:spPr>
          <a:xfrm>
            <a:off x="1935027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2" name="object 1162"/>
          <p:cNvSpPr/>
          <p:nvPr/>
        </p:nvSpPr>
        <p:spPr>
          <a:xfrm>
            <a:off x="19359226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3" name="object 1163"/>
          <p:cNvSpPr/>
          <p:nvPr/>
        </p:nvSpPr>
        <p:spPr>
          <a:xfrm>
            <a:off x="19368172" y="1055612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4" name="object 1164"/>
          <p:cNvSpPr/>
          <p:nvPr/>
        </p:nvSpPr>
        <p:spPr>
          <a:xfrm>
            <a:off x="19372646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5" name="object 1165"/>
          <p:cNvSpPr/>
          <p:nvPr/>
        </p:nvSpPr>
        <p:spPr>
          <a:xfrm>
            <a:off x="19381593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6" name="object 1166"/>
          <p:cNvSpPr/>
          <p:nvPr/>
        </p:nvSpPr>
        <p:spPr>
          <a:xfrm>
            <a:off x="19390540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7" name="object 1167"/>
          <p:cNvSpPr/>
          <p:nvPr/>
        </p:nvSpPr>
        <p:spPr>
          <a:xfrm>
            <a:off x="19399487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8" name="object 1168"/>
          <p:cNvSpPr/>
          <p:nvPr/>
        </p:nvSpPr>
        <p:spPr>
          <a:xfrm>
            <a:off x="19408433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9" name="object 1169"/>
          <p:cNvSpPr/>
          <p:nvPr/>
        </p:nvSpPr>
        <p:spPr>
          <a:xfrm>
            <a:off x="19417382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0" name="object 1170"/>
          <p:cNvSpPr/>
          <p:nvPr/>
        </p:nvSpPr>
        <p:spPr>
          <a:xfrm>
            <a:off x="19426328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1" name="object 1171"/>
          <p:cNvSpPr/>
          <p:nvPr/>
        </p:nvSpPr>
        <p:spPr>
          <a:xfrm>
            <a:off x="19435275" y="1055612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2" name="object 1172"/>
          <p:cNvSpPr/>
          <p:nvPr/>
        </p:nvSpPr>
        <p:spPr>
          <a:xfrm>
            <a:off x="19439749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3" name="object 1173"/>
          <p:cNvSpPr/>
          <p:nvPr/>
        </p:nvSpPr>
        <p:spPr>
          <a:xfrm>
            <a:off x="19448696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4" name="object 1174"/>
          <p:cNvSpPr/>
          <p:nvPr/>
        </p:nvSpPr>
        <p:spPr>
          <a:xfrm>
            <a:off x="19457643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5" name="object 1175"/>
          <p:cNvSpPr/>
          <p:nvPr/>
        </p:nvSpPr>
        <p:spPr>
          <a:xfrm>
            <a:off x="19466590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6" name="object 1176"/>
          <p:cNvSpPr/>
          <p:nvPr/>
        </p:nvSpPr>
        <p:spPr>
          <a:xfrm>
            <a:off x="19475538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7" name="object 1177"/>
          <p:cNvSpPr/>
          <p:nvPr/>
        </p:nvSpPr>
        <p:spPr>
          <a:xfrm>
            <a:off x="19484485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8" name="object 1178"/>
          <p:cNvSpPr/>
          <p:nvPr/>
        </p:nvSpPr>
        <p:spPr>
          <a:xfrm>
            <a:off x="19493431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9" name="object 1179"/>
          <p:cNvSpPr/>
          <p:nvPr/>
        </p:nvSpPr>
        <p:spPr>
          <a:xfrm>
            <a:off x="19502378" y="10556128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0" name="object 1180"/>
          <p:cNvSpPr/>
          <p:nvPr/>
        </p:nvSpPr>
        <p:spPr>
          <a:xfrm>
            <a:off x="19506852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1" name="object 1181"/>
          <p:cNvSpPr/>
          <p:nvPr/>
        </p:nvSpPr>
        <p:spPr>
          <a:xfrm>
            <a:off x="19515799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2" name="object 1182"/>
          <p:cNvSpPr/>
          <p:nvPr/>
        </p:nvSpPr>
        <p:spPr>
          <a:xfrm>
            <a:off x="19524746" y="1055612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3" name="object 1183"/>
          <p:cNvSpPr/>
          <p:nvPr/>
        </p:nvSpPr>
        <p:spPr>
          <a:xfrm>
            <a:off x="19533694" y="10256341"/>
            <a:ext cx="9525" cy="300355"/>
          </a:xfrm>
          <a:custGeom>
            <a:avLst/>
            <a:gdLst/>
            <a:ahLst/>
            <a:cxnLst/>
            <a:rect l="l" t="t" r="r" b="b"/>
            <a:pathLst>
              <a:path w="9525" h="300354">
                <a:moveTo>
                  <a:pt x="4473" y="-11929"/>
                </a:moveTo>
                <a:lnTo>
                  <a:pt x="4473" y="311716"/>
                </a:lnTo>
              </a:path>
            </a:pathLst>
          </a:custGeom>
          <a:ln w="32805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4" name="object 1184"/>
          <p:cNvSpPr/>
          <p:nvPr/>
        </p:nvSpPr>
        <p:spPr>
          <a:xfrm>
            <a:off x="1954264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5" name="object 1185"/>
          <p:cNvSpPr/>
          <p:nvPr/>
        </p:nvSpPr>
        <p:spPr>
          <a:xfrm>
            <a:off x="1955158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6" name="object 1186"/>
          <p:cNvSpPr/>
          <p:nvPr/>
        </p:nvSpPr>
        <p:spPr>
          <a:xfrm>
            <a:off x="1956053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7" name="object 1187"/>
          <p:cNvSpPr/>
          <p:nvPr/>
        </p:nvSpPr>
        <p:spPr>
          <a:xfrm>
            <a:off x="19569481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8" name="object 1188"/>
          <p:cNvSpPr/>
          <p:nvPr/>
        </p:nvSpPr>
        <p:spPr>
          <a:xfrm>
            <a:off x="19578429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9" name="object 1189"/>
          <p:cNvSpPr/>
          <p:nvPr/>
        </p:nvSpPr>
        <p:spPr>
          <a:xfrm>
            <a:off x="1958290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0" name="object 1190"/>
          <p:cNvSpPr/>
          <p:nvPr/>
        </p:nvSpPr>
        <p:spPr>
          <a:xfrm>
            <a:off x="1959185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1" name="object 1191"/>
          <p:cNvSpPr/>
          <p:nvPr/>
        </p:nvSpPr>
        <p:spPr>
          <a:xfrm>
            <a:off x="1960079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2" name="object 1192"/>
          <p:cNvSpPr/>
          <p:nvPr/>
        </p:nvSpPr>
        <p:spPr>
          <a:xfrm>
            <a:off x="1960974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3" name="object 1193"/>
          <p:cNvSpPr/>
          <p:nvPr/>
        </p:nvSpPr>
        <p:spPr>
          <a:xfrm>
            <a:off x="1961869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4" name="object 1194"/>
          <p:cNvSpPr/>
          <p:nvPr/>
        </p:nvSpPr>
        <p:spPr>
          <a:xfrm>
            <a:off x="1962763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5" name="object 1195"/>
          <p:cNvSpPr/>
          <p:nvPr/>
        </p:nvSpPr>
        <p:spPr>
          <a:xfrm>
            <a:off x="1963658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6" name="object 1196"/>
          <p:cNvSpPr/>
          <p:nvPr/>
        </p:nvSpPr>
        <p:spPr>
          <a:xfrm>
            <a:off x="19645532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7" name="object 1197"/>
          <p:cNvSpPr/>
          <p:nvPr/>
        </p:nvSpPr>
        <p:spPr>
          <a:xfrm>
            <a:off x="19650005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8" name="object 1198"/>
          <p:cNvSpPr/>
          <p:nvPr/>
        </p:nvSpPr>
        <p:spPr>
          <a:xfrm>
            <a:off x="1965895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9" name="object 1199"/>
          <p:cNvSpPr/>
          <p:nvPr/>
        </p:nvSpPr>
        <p:spPr>
          <a:xfrm>
            <a:off x="19667900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0" name="object 1200"/>
          <p:cNvSpPr/>
          <p:nvPr/>
        </p:nvSpPr>
        <p:spPr>
          <a:xfrm>
            <a:off x="19676847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1" name="object 1201"/>
          <p:cNvSpPr/>
          <p:nvPr/>
        </p:nvSpPr>
        <p:spPr>
          <a:xfrm>
            <a:off x="1968579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2" name="object 1202"/>
          <p:cNvSpPr/>
          <p:nvPr/>
        </p:nvSpPr>
        <p:spPr>
          <a:xfrm>
            <a:off x="19694742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3" name="object 1203"/>
          <p:cNvSpPr/>
          <p:nvPr/>
        </p:nvSpPr>
        <p:spPr>
          <a:xfrm>
            <a:off x="1970368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4" name="object 1204"/>
          <p:cNvSpPr/>
          <p:nvPr/>
        </p:nvSpPr>
        <p:spPr>
          <a:xfrm>
            <a:off x="19712635" y="10256341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2236" y="-11929"/>
                </a:moveTo>
                <a:lnTo>
                  <a:pt x="2236" y="11929"/>
                </a:lnTo>
              </a:path>
            </a:pathLst>
          </a:custGeom>
          <a:ln w="4473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5" name="object 1205"/>
          <p:cNvSpPr/>
          <p:nvPr/>
        </p:nvSpPr>
        <p:spPr>
          <a:xfrm>
            <a:off x="1971710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6" name="object 1206"/>
          <p:cNvSpPr/>
          <p:nvPr/>
        </p:nvSpPr>
        <p:spPr>
          <a:xfrm>
            <a:off x="19726056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7" name="object 1207"/>
          <p:cNvSpPr/>
          <p:nvPr/>
        </p:nvSpPr>
        <p:spPr>
          <a:xfrm>
            <a:off x="19735003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8" name="object 1208"/>
          <p:cNvSpPr/>
          <p:nvPr/>
        </p:nvSpPr>
        <p:spPr>
          <a:xfrm>
            <a:off x="19743949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9" name="object 1209"/>
          <p:cNvSpPr/>
          <p:nvPr/>
        </p:nvSpPr>
        <p:spPr>
          <a:xfrm>
            <a:off x="19752898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0" name="object 1210"/>
          <p:cNvSpPr/>
          <p:nvPr/>
        </p:nvSpPr>
        <p:spPr>
          <a:xfrm>
            <a:off x="19761844" y="10256341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4473" y="-11929"/>
                </a:moveTo>
                <a:lnTo>
                  <a:pt x="4473" y="11929"/>
                </a:lnTo>
              </a:path>
            </a:pathLst>
          </a:custGeom>
          <a:ln w="8947">
            <a:solidFill>
              <a:srgbClr val="00AF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1" name="object 1211"/>
          <p:cNvSpPr/>
          <p:nvPr/>
        </p:nvSpPr>
        <p:spPr>
          <a:xfrm>
            <a:off x="19758862" y="10244411"/>
            <a:ext cx="33020" cy="323850"/>
          </a:xfrm>
          <a:custGeom>
            <a:avLst/>
            <a:gdLst/>
            <a:ahLst/>
            <a:cxnLst/>
            <a:rect l="l" t="t" r="r" b="b"/>
            <a:pathLst>
              <a:path w="33019" h="323850">
                <a:moveTo>
                  <a:pt x="0" y="323645"/>
                </a:moveTo>
                <a:lnTo>
                  <a:pt x="32805" y="323645"/>
                </a:lnTo>
                <a:lnTo>
                  <a:pt x="32805" y="0"/>
                </a:lnTo>
                <a:lnTo>
                  <a:pt x="0" y="0"/>
                </a:lnTo>
                <a:lnTo>
                  <a:pt x="0" y="323645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12" name="object 1212"/>
          <p:cNvSpPr txBox="1"/>
          <p:nvPr/>
        </p:nvSpPr>
        <p:spPr>
          <a:xfrm>
            <a:off x="13403453" y="7349230"/>
            <a:ext cx="213360" cy="3310890"/>
          </a:xfrm>
          <a:prstGeom prst="rect">
            <a:avLst/>
          </a:prstGeom>
        </p:spPr>
        <p:txBody>
          <a:bodyPr wrap="square" lIns="0" tIns="11303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890"/>
              </a:spcBef>
            </a:pPr>
            <a:r>
              <a:rPr dirty="0" sz="1300" spc="10" b="1">
                <a:solidFill>
                  <a:srgbClr val="585858"/>
                </a:solidFill>
                <a:latin typeface="Arial"/>
                <a:cs typeface="Arial"/>
              </a:rPr>
              <a:t>10</a:t>
            </a:r>
            <a:endParaRPr sz="13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790"/>
              </a:spcBef>
            </a:pPr>
            <a:r>
              <a:rPr dirty="0" sz="1300" b="1">
                <a:solidFill>
                  <a:srgbClr val="585858"/>
                </a:solidFill>
                <a:latin typeface="Arial"/>
                <a:cs typeface="Arial"/>
              </a:rPr>
              <a:t>9</a:t>
            </a:r>
            <a:endParaRPr sz="13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795"/>
              </a:spcBef>
            </a:pPr>
            <a:r>
              <a:rPr dirty="0" sz="1300" b="1">
                <a:solidFill>
                  <a:srgbClr val="585858"/>
                </a:solidFill>
                <a:latin typeface="Arial"/>
                <a:cs typeface="Arial"/>
              </a:rPr>
              <a:t>8</a:t>
            </a:r>
            <a:endParaRPr sz="13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790"/>
              </a:spcBef>
            </a:pPr>
            <a:r>
              <a:rPr dirty="0" sz="1300" b="1">
                <a:solidFill>
                  <a:srgbClr val="585858"/>
                </a:solidFill>
                <a:latin typeface="Arial"/>
                <a:cs typeface="Arial"/>
              </a:rPr>
              <a:t>7</a:t>
            </a:r>
            <a:endParaRPr sz="13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790"/>
              </a:spcBef>
            </a:pPr>
            <a:r>
              <a:rPr dirty="0" sz="1300" b="1">
                <a:solidFill>
                  <a:srgbClr val="585858"/>
                </a:solidFill>
                <a:latin typeface="Arial"/>
                <a:cs typeface="Arial"/>
              </a:rPr>
              <a:t>6</a:t>
            </a:r>
            <a:endParaRPr sz="13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795"/>
              </a:spcBef>
            </a:pPr>
            <a:r>
              <a:rPr dirty="0" sz="1300" b="1">
                <a:solidFill>
                  <a:srgbClr val="585858"/>
                </a:solidFill>
                <a:latin typeface="Arial"/>
                <a:cs typeface="Arial"/>
              </a:rPr>
              <a:t>5</a:t>
            </a:r>
            <a:endParaRPr sz="13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790"/>
              </a:spcBef>
            </a:pPr>
            <a:r>
              <a:rPr dirty="0" sz="1300" b="1">
                <a:solidFill>
                  <a:srgbClr val="585858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790"/>
              </a:spcBef>
            </a:pPr>
            <a:r>
              <a:rPr dirty="0" sz="1300" b="1">
                <a:solidFill>
                  <a:srgbClr val="585858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790"/>
              </a:spcBef>
            </a:pPr>
            <a:r>
              <a:rPr dirty="0" sz="1300" b="1">
                <a:solidFill>
                  <a:srgbClr val="585858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795"/>
              </a:spcBef>
            </a:pPr>
            <a:r>
              <a:rPr dirty="0" sz="1300" b="1">
                <a:solidFill>
                  <a:srgbClr val="585858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790"/>
              </a:spcBef>
            </a:pPr>
            <a:r>
              <a:rPr dirty="0" sz="1300" b="1">
                <a:solidFill>
                  <a:srgbClr val="585858"/>
                </a:solidFill>
                <a:latin typeface="Arial"/>
                <a:cs typeface="Arial"/>
              </a:rPr>
              <a:t>0</a:t>
            </a:r>
            <a:endParaRPr sz="1300">
              <a:latin typeface="Arial"/>
              <a:cs typeface="Arial"/>
            </a:endParaRPr>
          </a:p>
        </p:txBody>
      </p:sp>
      <p:sp>
        <p:nvSpPr>
          <p:cNvPr id="1213" name="object 1213"/>
          <p:cNvSpPr/>
          <p:nvPr/>
        </p:nvSpPr>
        <p:spPr>
          <a:xfrm>
            <a:off x="13408100" y="10656396"/>
            <a:ext cx="6234149" cy="35472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14" name="object 1214"/>
          <p:cNvSpPr txBox="1"/>
          <p:nvPr/>
        </p:nvSpPr>
        <p:spPr>
          <a:xfrm>
            <a:off x="13792472" y="6919322"/>
            <a:ext cx="5850890" cy="4552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597535">
              <a:lnSpc>
                <a:spcPct val="100600"/>
              </a:lnSpc>
              <a:spcBef>
                <a:spcPts val="95"/>
              </a:spcBef>
            </a:pPr>
            <a:r>
              <a:rPr dirty="0" sz="1400" b="1">
                <a:solidFill>
                  <a:srgbClr val="585858"/>
                </a:solidFill>
                <a:latin typeface="Arial"/>
                <a:cs typeface="Arial"/>
              </a:rPr>
              <a:t>Sengeplasser opptatt </a:t>
            </a:r>
            <a:r>
              <a:rPr dirty="0" sz="1400" spc="-10" b="1">
                <a:solidFill>
                  <a:srgbClr val="585858"/>
                </a:solidFill>
                <a:latin typeface="Arial"/>
                <a:cs typeface="Arial"/>
              </a:rPr>
              <a:t>med </a:t>
            </a:r>
            <a:r>
              <a:rPr dirty="0" sz="1400" b="1">
                <a:solidFill>
                  <a:srgbClr val="585858"/>
                </a:solidFill>
                <a:latin typeface="Arial"/>
                <a:cs typeface="Arial"/>
              </a:rPr>
              <a:t>IE-pasienter (med </a:t>
            </a:r>
            <a:r>
              <a:rPr dirty="0" sz="1400" spc="5" b="1">
                <a:solidFill>
                  <a:srgbClr val="585858"/>
                </a:solidFill>
                <a:latin typeface="Arial"/>
                <a:cs typeface="Arial"/>
              </a:rPr>
              <a:t>HUS som  </a:t>
            </a:r>
            <a:r>
              <a:rPr dirty="0" sz="1400" b="1">
                <a:solidFill>
                  <a:srgbClr val="585858"/>
                </a:solidFill>
                <a:latin typeface="Arial"/>
                <a:cs typeface="Arial"/>
              </a:rPr>
              <a:t>primærsykehus) </a:t>
            </a:r>
            <a:r>
              <a:rPr dirty="0" sz="1400" spc="-5" b="1">
                <a:solidFill>
                  <a:srgbClr val="585858"/>
                </a:solidFill>
                <a:latin typeface="Arial"/>
                <a:cs typeface="Arial"/>
              </a:rPr>
              <a:t>og </a:t>
            </a:r>
            <a:r>
              <a:rPr dirty="0" sz="1400" b="1">
                <a:solidFill>
                  <a:srgbClr val="585858"/>
                </a:solidFill>
                <a:latin typeface="Arial"/>
                <a:cs typeface="Arial"/>
              </a:rPr>
              <a:t>potensielt sparte liggedøgn for disse</a:t>
            </a:r>
            <a:r>
              <a:rPr dirty="0" sz="1400" spc="50" b="1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585858"/>
                </a:solidFill>
                <a:latin typeface="Arial"/>
                <a:cs typeface="Arial"/>
              </a:rPr>
              <a:t>pasientene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2024-11-27T14:07:07Z</dcterms:created>
  <dcterms:modified xsi:type="dcterms:W3CDTF">2024-11-27T14:07:07Z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2024-11-10T00:00:00Z</vt:filetime>
  </property>
  <property fmtid="{D5CDD505-2E9C-101B-9397-08002B2CF9AE}" pid="3" name="LastSaved">
    <vt:filetime>2024-11-27T00:00:00Z</vt:filetime>
  </property>
</Properties>
</file>