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15125700" cy="10693400"/>
  <p:notesSz cx="151257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7" y="3314954"/>
            <a:ext cx="1285684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5988304"/>
            <a:ext cx="1058799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5628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78973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592069"/>
            <a:ext cx="15119350" cy="8098790"/>
          </a:xfrm>
          <a:custGeom>
            <a:avLst/>
            <a:gdLst/>
            <a:ahLst/>
            <a:cxnLst/>
            <a:rect l="l" t="t" r="r" b="b"/>
            <a:pathLst>
              <a:path w="15119350" h="8098790">
                <a:moveTo>
                  <a:pt x="0" y="8098790"/>
                </a:moveTo>
                <a:lnTo>
                  <a:pt x="15119350" y="8098790"/>
                </a:lnTo>
                <a:lnTo>
                  <a:pt x="15119350" y="0"/>
                </a:lnTo>
                <a:lnTo>
                  <a:pt x="0" y="0"/>
                </a:lnTo>
                <a:lnTo>
                  <a:pt x="0" y="8098790"/>
                </a:lnTo>
                <a:close/>
              </a:path>
            </a:pathLst>
          </a:custGeom>
          <a:solidFill>
            <a:srgbClr val="FFF9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0"/>
            <a:ext cx="15121255" cy="2592070"/>
          </a:xfrm>
          <a:custGeom>
            <a:avLst/>
            <a:gdLst/>
            <a:ahLst/>
            <a:cxnLst/>
            <a:rect l="l" t="t" r="r" b="b"/>
            <a:pathLst>
              <a:path w="15121255" h="2592070">
                <a:moveTo>
                  <a:pt x="0" y="2592070"/>
                </a:moveTo>
                <a:lnTo>
                  <a:pt x="15121128" y="2592070"/>
                </a:lnTo>
                <a:lnTo>
                  <a:pt x="15121128" y="0"/>
                </a:lnTo>
                <a:lnTo>
                  <a:pt x="0" y="0"/>
                </a:lnTo>
                <a:lnTo>
                  <a:pt x="0" y="259207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94663" y="742525"/>
            <a:ext cx="13136372" cy="13093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3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285" y="2459482"/>
            <a:ext cx="1361313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142738" y="9944862"/>
            <a:ext cx="484022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890504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hyperlink" Target="mailto:Wew012@uib.no" TargetMode="External"/><Relationship Id="rId5" Type="http://schemas.openxmlformats.org/officeDocument/2006/relationships/hyperlink" Target="mailto:Xiz013@uib.no" TargetMode="External"/><Relationship Id="rId6" Type="http://schemas.openxmlformats.org/officeDocument/2006/relationships/image" Target="../media/image3.jpg"/><Relationship Id="rId7" Type="http://schemas.openxmlformats.org/officeDocument/2006/relationships/image" Target="../media/image4.png"/><Relationship Id="rId8" Type="http://schemas.openxmlformats.org/officeDocument/2006/relationships/image" Target="../media/image5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hyperlink" Target="mailto:Wew012@uib.no" TargetMode="External"/><Relationship Id="rId5" Type="http://schemas.openxmlformats.org/officeDocument/2006/relationships/hyperlink" Target="mailto:Xiz013@uib.no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hyperlink" Target="mailto:Wew012@uib.no" TargetMode="External"/><Relationship Id="rId5" Type="http://schemas.openxmlformats.org/officeDocument/2006/relationships/hyperlink" Target="mailto:Xiz013@uib.no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4663" y="742525"/>
            <a:ext cx="10692765" cy="1309370"/>
          </a:xfrm>
          <a:prstGeom prst="rect"/>
        </p:spPr>
        <p:txBody>
          <a:bodyPr wrap="square" lIns="0" tIns="1130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dirty="0" spc="-135"/>
              <a:t>Proksimale</a:t>
            </a:r>
            <a:r>
              <a:rPr dirty="0" spc="-280"/>
              <a:t> </a:t>
            </a:r>
            <a:r>
              <a:rPr dirty="0" spc="-140"/>
              <a:t>humerusfrakturer</a:t>
            </a:r>
            <a:r>
              <a:rPr dirty="0" spc="-280"/>
              <a:t> </a:t>
            </a:r>
            <a:r>
              <a:rPr dirty="0" spc="-105"/>
              <a:t>hos</a:t>
            </a:r>
            <a:r>
              <a:rPr dirty="0" spc="-290"/>
              <a:t> </a:t>
            </a:r>
            <a:r>
              <a:rPr dirty="0" spc="-114"/>
              <a:t>barn</a:t>
            </a:r>
            <a:r>
              <a:rPr dirty="0" spc="-285"/>
              <a:t> </a:t>
            </a:r>
            <a:r>
              <a:rPr dirty="0" spc="-100"/>
              <a:t>ved</a:t>
            </a:r>
            <a:r>
              <a:rPr dirty="0" spc="-285"/>
              <a:t> </a:t>
            </a:r>
            <a:r>
              <a:rPr dirty="0" spc="-100"/>
              <a:t>HUS</a:t>
            </a:r>
          </a:p>
          <a:p>
            <a:pPr marL="144780">
              <a:lnSpc>
                <a:spcPct val="100000"/>
              </a:lnSpc>
              <a:spcBef>
                <a:spcPts val="560"/>
              </a:spcBef>
            </a:pPr>
            <a:r>
              <a:rPr dirty="0" sz="3000" b="0">
                <a:latin typeface="Times New Roman"/>
                <a:cs typeface="Times New Roman"/>
              </a:rPr>
              <a:t>En </a:t>
            </a:r>
            <a:r>
              <a:rPr dirty="0" sz="3000" spc="-5" b="0">
                <a:latin typeface="Times New Roman"/>
                <a:cs typeface="Times New Roman"/>
              </a:rPr>
              <a:t>retrospektiv</a:t>
            </a:r>
            <a:r>
              <a:rPr dirty="0" sz="3000" spc="5" b="0">
                <a:latin typeface="Times New Roman"/>
                <a:cs typeface="Times New Roman"/>
              </a:rPr>
              <a:t> </a:t>
            </a:r>
            <a:r>
              <a:rPr dirty="0" sz="3000" spc="-5" b="0">
                <a:latin typeface="Times New Roman"/>
                <a:cs typeface="Times New Roman"/>
              </a:rPr>
              <a:t>kohortstudie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01250" y="9768512"/>
            <a:ext cx="3971492" cy="1831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127115" y="9423696"/>
            <a:ext cx="872977" cy="8750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3337539" y="288137"/>
            <a:ext cx="1695450" cy="734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11125" marR="5080" indent="-99060">
              <a:lnSpc>
                <a:spcPct val="1107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FFFFFF"/>
                </a:solidFill>
                <a:latin typeface="Times New Roman"/>
                <a:cs typeface="Times New Roman"/>
              </a:rPr>
              <a:t>Teis</a:t>
            </a:r>
            <a:r>
              <a:rPr dirty="0" sz="1400" spc="-4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FFFFFF"/>
                </a:solidFill>
                <a:latin typeface="Times New Roman"/>
                <a:cs typeface="Times New Roman"/>
              </a:rPr>
              <a:t>Haram</a:t>
            </a:r>
            <a:r>
              <a:rPr dirty="0" sz="1400" spc="-4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FFFFFF"/>
                </a:solidFill>
                <a:latin typeface="Times New Roman"/>
                <a:cs typeface="Times New Roman"/>
              </a:rPr>
              <a:t>Malterud </a:t>
            </a:r>
            <a:r>
              <a:rPr dirty="0" sz="140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Times New Roman"/>
                <a:cs typeface="Times New Roman"/>
              </a:rPr>
              <a:t>Universitetet</a:t>
            </a:r>
            <a:r>
              <a:rPr dirty="0" sz="1400" spc="-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dirty="0" sz="1400" spc="-2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Times New Roman"/>
                <a:cs typeface="Times New Roman"/>
              </a:rPr>
              <a:t>Bergen </a:t>
            </a:r>
            <a:r>
              <a:rPr dirty="0" sz="140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W</a:t>
            </a:r>
            <a:r>
              <a:rPr dirty="0" u="sng" sz="1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e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w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01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2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@u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ib</a:t>
            </a:r>
            <a:r>
              <a:rPr dirty="0" u="sng" sz="1400" spc="-1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.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no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386392" y="1484503"/>
            <a:ext cx="1645920" cy="73279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r" marL="62865" marR="5080" indent="-50800">
              <a:lnSpc>
                <a:spcPct val="110700"/>
              </a:lnSpc>
              <a:spcBef>
                <a:spcPts val="85"/>
              </a:spcBef>
            </a:pPr>
            <a:r>
              <a:rPr dirty="0" sz="1400" b="1">
                <a:solidFill>
                  <a:srgbClr val="FFFFFF"/>
                </a:solidFill>
                <a:latin typeface="Times New Roman"/>
                <a:cs typeface="Times New Roman"/>
              </a:rPr>
              <a:t>Simen</a:t>
            </a:r>
            <a:r>
              <a:rPr dirty="0" sz="1400" spc="-3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FFFFFF"/>
                </a:solidFill>
                <a:latin typeface="Times New Roman"/>
                <a:cs typeface="Times New Roman"/>
              </a:rPr>
              <a:t>Flock</a:t>
            </a:r>
            <a:r>
              <a:rPr dirty="0" sz="1400" spc="-3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10" b="1">
                <a:solidFill>
                  <a:srgbClr val="FFFFFF"/>
                </a:solidFill>
                <a:latin typeface="Times New Roman"/>
                <a:cs typeface="Times New Roman"/>
              </a:rPr>
              <a:t>Hogstad </a:t>
            </a:r>
            <a:r>
              <a:rPr dirty="0" sz="1400" spc="-1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Times New Roman"/>
                <a:cs typeface="Times New Roman"/>
              </a:rPr>
              <a:t>Universitetet</a:t>
            </a:r>
            <a:r>
              <a:rPr dirty="0" sz="1400" spc="-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dirty="0" sz="1400" spc="-2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Times New Roman"/>
                <a:cs typeface="Times New Roman"/>
              </a:rPr>
              <a:t>Bergen </a:t>
            </a:r>
            <a:r>
              <a:rPr dirty="0" sz="140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X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i</a:t>
            </a:r>
            <a:r>
              <a:rPr dirty="0" u="sng" sz="1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z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01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3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@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u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i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b</a:t>
            </a:r>
            <a:r>
              <a:rPr dirty="0" u="sng" sz="1400" spc="-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.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no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67281" y="2834784"/>
            <a:ext cx="4001770" cy="587121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1400" spc="-5" b="1">
                <a:latin typeface="Times New Roman"/>
                <a:cs typeface="Times New Roman"/>
              </a:rPr>
              <a:t>Bakgrunn: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1400" spc="-5">
                <a:latin typeface="Times New Roman"/>
                <a:cs typeface="Times New Roman"/>
              </a:rPr>
              <a:t>Proksimal humerusfraktur </a:t>
            </a:r>
            <a:r>
              <a:rPr dirty="0" sz="1400">
                <a:latin typeface="Times New Roman"/>
                <a:cs typeface="Times New Roman"/>
              </a:rPr>
              <a:t>hos </a:t>
            </a:r>
            <a:r>
              <a:rPr dirty="0" sz="1400" spc="-5">
                <a:latin typeface="Times New Roman"/>
                <a:cs typeface="Times New Roman"/>
              </a:rPr>
              <a:t>barn </a:t>
            </a:r>
            <a:r>
              <a:rPr dirty="0" sz="1400">
                <a:latin typeface="Times New Roman"/>
                <a:cs typeface="Times New Roman"/>
              </a:rPr>
              <a:t>har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stort</a:t>
            </a:r>
            <a:endParaRPr sz="1400">
              <a:latin typeface="Times New Roman"/>
              <a:cs typeface="Times New Roman"/>
            </a:endParaRPr>
          </a:p>
          <a:p>
            <a:pPr marL="12700" marR="41275">
              <a:lnSpc>
                <a:spcPct val="110200"/>
              </a:lnSpc>
              <a:spcBef>
                <a:spcPts val="5"/>
              </a:spcBef>
            </a:pPr>
            <a:r>
              <a:rPr dirty="0" sz="1400" spc="-5">
                <a:latin typeface="Times New Roman"/>
                <a:cs typeface="Times New Roman"/>
              </a:rPr>
              <a:t>remodelleringspotensiale </a:t>
            </a:r>
            <a:r>
              <a:rPr dirty="0" sz="1400">
                <a:latin typeface="Times New Roman"/>
                <a:cs typeface="Times New Roman"/>
              </a:rPr>
              <a:t>når </a:t>
            </a:r>
            <a:r>
              <a:rPr dirty="0" sz="1400" spc="-5">
                <a:latin typeface="Times New Roman"/>
                <a:cs typeface="Times New Roman"/>
              </a:rPr>
              <a:t>vekstsonen </a:t>
            </a:r>
            <a:r>
              <a:rPr dirty="0" sz="1400">
                <a:latin typeface="Times New Roman"/>
                <a:cs typeface="Times New Roman"/>
              </a:rPr>
              <a:t>er åpen.  </a:t>
            </a:r>
            <a:r>
              <a:rPr dirty="0" sz="1400" spc="-5">
                <a:latin typeface="Times New Roman"/>
                <a:cs typeface="Times New Roman"/>
              </a:rPr>
              <a:t>Operasjonsindikasjon </a:t>
            </a:r>
            <a:r>
              <a:rPr dirty="0" sz="1400">
                <a:latin typeface="Times New Roman"/>
                <a:cs typeface="Times New Roman"/>
              </a:rPr>
              <a:t>er derfor </a:t>
            </a:r>
            <a:r>
              <a:rPr dirty="0" sz="1400" spc="-5">
                <a:latin typeface="Times New Roman"/>
                <a:cs typeface="Times New Roman"/>
              </a:rPr>
              <a:t>diskutabel. </a:t>
            </a:r>
            <a:r>
              <a:rPr dirty="0" sz="1400">
                <a:latin typeface="Times New Roman"/>
                <a:cs typeface="Times New Roman"/>
              </a:rPr>
              <a:t>Vi </a:t>
            </a:r>
            <a:r>
              <a:rPr dirty="0" sz="1400" spc="-5">
                <a:latin typeface="Times New Roman"/>
                <a:cs typeface="Times New Roman"/>
              </a:rPr>
              <a:t>ønsket </a:t>
            </a:r>
            <a:r>
              <a:rPr dirty="0" sz="1400">
                <a:latin typeface="Times New Roman"/>
                <a:cs typeface="Times New Roman"/>
              </a:rPr>
              <a:t>å  gjøre </a:t>
            </a:r>
            <a:r>
              <a:rPr dirty="0" sz="1400" spc="-10">
                <a:latin typeface="Times New Roman"/>
                <a:cs typeface="Times New Roman"/>
              </a:rPr>
              <a:t>en </a:t>
            </a:r>
            <a:r>
              <a:rPr dirty="0" sz="1400" spc="-5">
                <a:latin typeface="Times New Roman"/>
                <a:cs typeface="Times New Roman"/>
              </a:rPr>
              <a:t>systematisk gjennomgang </a:t>
            </a:r>
            <a:r>
              <a:rPr dirty="0" sz="1400" spc="-10">
                <a:latin typeface="Times New Roman"/>
                <a:cs typeface="Times New Roman"/>
              </a:rPr>
              <a:t>av </a:t>
            </a:r>
            <a:r>
              <a:rPr dirty="0" sz="1400" spc="-5">
                <a:latin typeface="Times New Roman"/>
                <a:cs typeface="Times New Roman"/>
              </a:rPr>
              <a:t>barn </a:t>
            </a:r>
            <a:r>
              <a:rPr dirty="0" sz="1400">
                <a:latin typeface="Times New Roman"/>
                <a:cs typeface="Times New Roman"/>
              </a:rPr>
              <a:t>med  </a:t>
            </a:r>
            <a:r>
              <a:rPr dirty="0" sz="1400" spc="-5">
                <a:latin typeface="Times New Roman"/>
                <a:cs typeface="Times New Roman"/>
              </a:rPr>
              <a:t>proksimale humerusfrakturer behandlet ved Ortopedisk  avdeling ved Haukeland Universitetssykehus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(HUS).</a:t>
            </a:r>
            <a:endParaRPr sz="14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975"/>
              </a:spcBef>
            </a:pPr>
            <a:r>
              <a:rPr dirty="0" sz="1400" spc="-5" b="1">
                <a:latin typeface="Times New Roman"/>
                <a:cs typeface="Times New Roman"/>
              </a:rPr>
              <a:t>Materiale </a:t>
            </a:r>
            <a:r>
              <a:rPr dirty="0" sz="1400" b="1">
                <a:latin typeface="Times New Roman"/>
                <a:cs typeface="Times New Roman"/>
              </a:rPr>
              <a:t>og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metode:</a:t>
            </a:r>
            <a:endParaRPr sz="1400">
              <a:latin typeface="Times New Roman"/>
              <a:cs typeface="Times New Roman"/>
            </a:endParaRPr>
          </a:p>
          <a:p>
            <a:pPr algn="just" marL="12700" marR="116839">
              <a:lnSpc>
                <a:spcPct val="110000"/>
              </a:lnSpc>
            </a:pPr>
            <a:r>
              <a:rPr dirty="0" sz="1400" spc="-5">
                <a:latin typeface="Times New Roman"/>
                <a:cs typeface="Times New Roman"/>
              </a:rPr>
              <a:t>Gjennomgang </a:t>
            </a:r>
            <a:r>
              <a:rPr dirty="0" sz="1400" spc="-10">
                <a:latin typeface="Times New Roman"/>
                <a:cs typeface="Times New Roman"/>
              </a:rPr>
              <a:t>av </a:t>
            </a:r>
            <a:r>
              <a:rPr dirty="0" sz="1400">
                <a:latin typeface="Times New Roman"/>
                <a:cs typeface="Times New Roman"/>
              </a:rPr>
              <a:t>alle </a:t>
            </a:r>
            <a:r>
              <a:rPr dirty="0" sz="1400" spc="-5">
                <a:latin typeface="Times New Roman"/>
                <a:cs typeface="Times New Roman"/>
              </a:rPr>
              <a:t>journaler </a:t>
            </a:r>
            <a:r>
              <a:rPr dirty="0" sz="1400">
                <a:latin typeface="Times New Roman"/>
                <a:cs typeface="Times New Roman"/>
              </a:rPr>
              <a:t>fra </a:t>
            </a:r>
            <a:r>
              <a:rPr dirty="0" sz="1400" spc="-5">
                <a:latin typeface="Times New Roman"/>
                <a:cs typeface="Times New Roman"/>
              </a:rPr>
              <a:t>1/1-2011 til </a:t>
            </a:r>
            <a:r>
              <a:rPr dirty="0" sz="1400">
                <a:latin typeface="Times New Roman"/>
                <a:cs typeface="Times New Roman"/>
              </a:rPr>
              <a:t>31/12-  </a:t>
            </a:r>
            <a:r>
              <a:rPr dirty="0" sz="1400" spc="-5">
                <a:latin typeface="Times New Roman"/>
                <a:cs typeface="Times New Roman"/>
              </a:rPr>
              <a:t>2020 </a:t>
            </a:r>
            <a:r>
              <a:rPr dirty="0" sz="1400">
                <a:latin typeface="Times New Roman"/>
                <a:cs typeface="Times New Roman"/>
              </a:rPr>
              <a:t>hos </a:t>
            </a:r>
            <a:r>
              <a:rPr dirty="0" sz="1400" spc="-5">
                <a:latin typeface="Times New Roman"/>
                <a:cs typeface="Times New Roman"/>
              </a:rPr>
              <a:t>pasienter med diagnosen </a:t>
            </a:r>
            <a:r>
              <a:rPr dirty="0" sz="1400">
                <a:latin typeface="Times New Roman"/>
                <a:cs typeface="Times New Roman"/>
              </a:rPr>
              <a:t>S42.2, under </a:t>
            </a:r>
            <a:r>
              <a:rPr dirty="0" sz="1400" spc="-5">
                <a:latin typeface="Times New Roman"/>
                <a:cs typeface="Times New Roman"/>
              </a:rPr>
              <a:t>18 </a:t>
            </a:r>
            <a:r>
              <a:rPr dirty="0" sz="1400">
                <a:latin typeface="Times New Roman"/>
                <a:cs typeface="Times New Roman"/>
              </a:rPr>
              <a:t>år  </a:t>
            </a:r>
            <a:r>
              <a:rPr dirty="0" sz="1400" spc="-5">
                <a:latin typeface="Times New Roman"/>
                <a:cs typeface="Times New Roman"/>
              </a:rPr>
              <a:t>ved skadetidspunkt. Det </a:t>
            </a:r>
            <a:r>
              <a:rPr dirty="0" sz="1400">
                <a:latin typeface="Times New Roman"/>
                <a:cs typeface="Times New Roman"/>
              </a:rPr>
              <a:t>er </a:t>
            </a:r>
            <a:r>
              <a:rPr dirty="0" sz="1400" spc="-5">
                <a:latin typeface="Times New Roman"/>
                <a:cs typeface="Times New Roman"/>
              </a:rPr>
              <a:t>samlet inn data</a:t>
            </a:r>
            <a:r>
              <a:rPr dirty="0" sz="1400">
                <a:latin typeface="Times New Roman"/>
                <a:cs typeface="Times New Roman"/>
              </a:rPr>
              <a:t> vedrørende</a:t>
            </a:r>
            <a:endParaRPr sz="1400">
              <a:latin typeface="Times New Roman"/>
              <a:cs typeface="Times New Roman"/>
            </a:endParaRPr>
          </a:p>
          <a:p>
            <a:pPr algn="just" marL="12700" marR="340995">
              <a:lnSpc>
                <a:spcPct val="1100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alder, </a:t>
            </a:r>
            <a:r>
              <a:rPr dirty="0" sz="1400" spc="-5">
                <a:latin typeface="Times New Roman"/>
                <a:cs typeface="Times New Roman"/>
              </a:rPr>
              <a:t>skademekanisme, frakturtype, behandling og  resultat ved avsluttende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kontroll.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400" spc="-5" b="1">
                <a:latin typeface="Times New Roman"/>
                <a:cs typeface="Times New Roman"/>
              </a:rPr>
              <a:t>Resultater: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1400">
                <a:latin typeface="Times New Roman"/>
                <a:cs typeface="Times New Roman"/>
              </a:rPr>
              <a:t>39 </a:t>
            </a:r>
            <a:r>
              <a:rPr dirty="0" sz="1400" spc="-5">
                <a:latin typeface="Times New Roman"/>
                <a:cs typeface="Times New Roman"/>
              </a:rPr>
              <a:t>tilfeller </a:t>
            </a:r>
            <a:r>
              <a:rPr dirty="0" sz="1400" spc="-10">
                <a:latin typeface="Times New Roman"/>
                <a:cs typeface="Times New Roman"/>
              </a:rPr>
              <a:t>av </a:t>
            </a:r>
            <a:r>
              <a:rPr dirty="0" sz="1400" spc="-5">
                <a:latin typeface="Times New Roman"/>
                <a:cs typeface="Times New Roman"/>
              </a:rPr>
              <a:t>proksimal humerusfraktur </a:t>
            </a:r>
            <a:r>
              <a:rPr dirty="0" sz="1400">
                <a:latin typeface="Times New Roman"/>
                <a:cs typeface="Times New Roman"/>
              </a:rPr>
              <a:t>ble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inkludert.</a:t>
            </a:r>
            <a:endParaRPr sz="1400">
              <a:latin typeface="Times New Roman"/>
              <a:cs typeface="Times New Roman"/>
            </a:endParaRPr>
          </a:p>
          <a:p>
            <a:pPr marL="12700" marR="5080">
              <a:lnSpc>
                <a:spcPct val="1102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32 </a:t>
            </a:r>
            <a:r>
              <a:rPr dirty="0" sz="1400" spc="-5">
                <a:latin typeface="Times New Roman"/>
                <a:cs typeface="Times New Roman"/>
              </a:rPr>
              <a:t>(82%) tilfeller forekom </a:t>
            </a:r>
            <a:r>
              <a:rPr dirty="0" sz="1400">
                <a:latin typeface="Times New Roman"/>
                <a:cs typeface="Times New Roman"/>
              </a:rPr>
              <a:t>etter </a:t>
            </a:r>
            <a:r>
              <a:rPr dirty="0" sz="1400" spc="-5">
                <a:latin typeface="Times New Roman"/>
                <a:cs typeface="Times New Roman"/>
              </a:rPr>
              <a:t>11 fylte år. </a:t>
            </a:r>
            <a:r>
              <a:rPr dirty="0" sz="1400">
                <a:latin typeface="Times New Roman"/>
                <a:cs typeface="Times New Roman"/>
              </a:rPr>
              <a:t>21 </a:t>
            </a:r>
            <a:r>
              <a:rPr dirty="0" sz="1400" spc="-5">
                <a:latin typeface="Times New Roman"/>
                <a:cs typeface="Times New Roman"/>
              </a:rPr>
              <a:t>(53,8%)  frakturer var </a:t>
            </a:r>
            <a:r>
              <a:rPr dirty="0" sz="1400">
                <a:latin typeface="Times New Roman"/>
                <a:cs typeface="Times New Roman"/>
              </a:rPr>
              <a:t>av type </a:t>
            </a:r>
            <a:r>
              <a:rPr dirty="0" sz="1400" spc="-5">
                <a:latin typeface="Times New Roman"/>
                <a:cs typeface="Times New Roman"/>
              </a:rPr>
              <a:t>Salter Harris </a:t>
            </a:r>
            <a:r>
              <a:rPr dirty="0" sz="1400">
                <a:latin typeface="Times New Roman"/>
                <a:cs typeface="Times New Roman"/>
              </a:rPr>
              <a:t>2, </a:t>
            </a:r>
            <a:r>
              <a:rPr dirty="0" sz="1400" spc="-5">
                <a:latin typeface="Times New Roman"/>
                <a:cs typeface="Times New Roman"/>
              </a:rPr>
              <a:t>14 (35,9%) </a:t>
            </a:r>
            <a:r>
              <a:rPr dirty="0" sz="1400">
                <a:latin typeface="Times New Roman"/>
                <a:cs typeface="Times New Roman"/>
              </a:rPr>
              <a:t>var  metafysære. 24 </a:t>
            </a:r>
            <a:r>
              <a:rPr dirty="0" sz="1400" spc="-5">
                <a:latin typeface="Times New Roman"/>
                <a:cs typeface="Times New Roman"/>
              </a:rPr>
              <a:t>(61,5%) </a:t>
            </a:r>
            <a:r>
              <a:rPr dirty="0" sz="1400" spc="-10">
                <a:latin typeface="Times New Roman"/>
                <a:cs typeface="Times New Roman"/>
              </a:rPr>
              <a:t>av </a:t>
            </a:r>
            <a:r>
              <a:rPr dirty="0" sz="1400">
                <a:latin typeface="Times New Roman"/>
                <a:cs typeface="Times New Roman"/>
              </a:rPr>
              <a:t>alle </a:t>
            </a:r>
            <a:r>
              <a:rPr dirty="0" sz="1400" spc="-5">
                <a:latin typeface="Times New Roman"/>
                <a:cs typeface="Times New Roman"/>
              </a:rPr>
              <a:t>tilfellene </a:t>
            </a:r>
            <a:r>
              <a:rPr dirty="0" sz="1400">
                <a:latin typeface="Times New Roman"/>
                <a:cs typeface="Times New Roman"/>
              </a:rPr>
              <a:t>ble </a:t>
            </a:r>
            <a:r>
              <a:rPr dirty="0" sz="1400" spc="-5">
                <a:latin typeface="Times New Roman"/>
                <a:cs typeface="Times New Roman"/>
              </a:rPr>
              <a:t>operert. </a:t>
            </a:r>
            <a:r>
              <a:rPr dirty="0" sz="1400" spc="5">
                <a:latin typeface="Times New Roman"/>
                <a:cs typeface="Times New Roman"/>
              </a:rPr>
              <a:t>16  </a:t>
            </a:r>
            <a:r>
              <a:rPr dirty="0" sz="1400">
                <a:latin typeface="Times New Roman"/>
                <a:cs typeface="Times New Roman"/>
              </a:rPr>
              <a:t>av </a:t>
            </a:r>
            <a:r>
              <a:rPr dirty="0" sz="1400" spc="-5">
                <a:latin typeface="Times New Roman"/>
                <a:cs typeface="Times New Roman"/>
              </a:rPr>
              <a:t>disse </a:t>
            </a:r>
            <a:r>
              <a:rPr dirty="0" sz="1400">
                <a:latin typeface="Times New Roman"/>
                <a:cs typeface="Times New Roman"/>
              </a:rPr>
              <a:t>var uten </a:t>
            </a:r>
            <a:r>
              <a:rPr dirty="0" sz="1400" spc="-5">
                <a:latin typeface="Times New Roman"/>
                <a:cs typeface="Times New Roman"/>
              </a:rPr>
              <a:t>benkontakt. 25 (64,1%) </a:t>
            </a:r>
            <a:r>
              <a:rPr dirty="0" sz="1400" spc="-10">
                <a:latin typeface="Times New Roman"/>
                <a:cs typeface="Times New Roman"/>
              </a:rPr>
              <a:t>av </a:t>
            </a:r>
            <a:r>
              <a:rPr dirty="0" sz="1400" spc="-5">
                <a:latin typeface="Times New Roman"/>
                <a:cs typeface="Times New Roman"/>
              </a:rPr>
              <a:t>pasientene  </a:t>
            </a:r>
            <a:r>
              <a:rPr dirty="0" sz="1400">
                <a:latin typeface="Times New Roman"/>
                <a:cs typeface="Times New Roman"/>
              </a:rPr>
              <a:t>oppnådde helt </a:t>
            </a:r>
            <a:r>
              <a:rPr dirty="0" sz="1400" spc="-5">
                <a:latin typeface="Times New Roman"/>
                <a:cs typeface="Times New Roman"/>
              </a:rPr>
              <a:t>normal skulderfunksjon, mens </a:t>
            </a:r>
            <a:r>
              <a:rPr dirty="0" sz="1400">
                <a:latin typeface="Times New Roman"/>
                <a:cs typeface="Times New Roman"/>
              </a:rPr>
              <a:t>11  (30,8%) </a:t>
            </a:r>
            <a:r>
              <a:rPr dirty="0" sz="1400" spc="-10">
                <a:latin typeface="Times New Roman"/>
                <a:cs typeface="Times New Roman"/>
              </a:rPr>
              <a:t>av </a:t>
            </a:r>
            <a:r>
              <a:rPr dirty="0" sz="1400" spc="-5">
                <a:latin typeface="Times New Roman"/>
                <a:cs typeface="Times New Roman"/>
              </a:rPr>
              <a:t>pasientene </a:t>
            </a:r>
            <a:r>
              <a:rPr dirty="0" sz="1400">
                <a:latin typeface="Times New Roman"/>
                <a:cs typeface="Times New Roman"/>
              </a:rPr>
              <a:t>oppnådde noe </a:t>
            </a:r>
            <a:r>
              <a:rPr dirty="0" sz="1400" spc="-5">
                <a:latin typeface="Times New Roman"/>
                <a:cs typeface="Times New Roman"/>
              </a:rPr>
              <a:t>redusert funksjon.  </a:t>
            </a:r>
            <a:r>
              <a:rPr dirty="0" sz="1400">
                <a:latin typeface="Times New Roman"/>
                <a:cs typeface="Times New Roman"/>
              </a:rPr>
              <a:t>2 </a:t>
            </a:r>
            <a:r>
              <a:rPr dirty="0" sz="1400" spc="-5">
                <a:latin typeface="Times New Roman"/>
                <a:cs typeface="Times New Roman"/>
              </a:rPr>
              <a:t>pasienter hadde behov for ekstra oppfølgning med  godt resultat, </a:t>
            </a:r>
            <a:r>
              <a:rPr dirty="0" sz="1400">
                <a:latin typeface="Times New Roman"/>
                <a:cs typeface="Times New Roman"/>
              </a:rPr>
              <a:t>1 pasient </a:t>
            </a:r>
            <a:r>
              <a:rPr dirty="0" sz="1400" spc="-5">
                <a:latin typeface="Times New Roman"/>
                <a:cs typeface="Times New Roman"/>
              </a:rPr>
              <a:t>følges fremdeles </a:t>
            </a:r>
            <a:r>
              <a:rPr dirty="0" sz="1400">
                <a:latin typeface="Times New Roman"/>
                <a:cs typeface="Times New Roman"/>
              </a:rPr>
              <a:t>opp </a:t>
            </a:r>
            <a:r>
              <a:rPr dirty="0" sz="1400" spc="-5">
                <a:latin typeface="Times New Roman"/>
                <a:cs typeface="Times New Roman"/>
              </a:rPr>
              <a:t>grunnet  dårlig resultat.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007354" y="2834863"/>
            <a:ext cx="3909060" cy="214058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1400" spc="-5" b="1">
                <a:latin typeface="Times New Roman"/>
                <a:cs typeface="Times New Roman"/>
              </a:rPr>
              <a:t>Konklusjon: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1400" spc="-5">
                <a:latin typeface="Times New Roman"/>
                <a:cs typeface="Times New Roman"/>
              </a:rPr>
              <a:t>Salter Harris </a:t>
            </a:r>
            <a:r>
              <a:rPr dirty="0" sz="1400">
                <a:latin typeface="Times New Roman"/>
                <a:cs typeface="Times New Roman"/>
              </a:rPr>
              <a:t>type 2 </a:t>
            </a:r>
            <a:r>
              <a:rPr dirty="0" sz="1400" spc="-5">
                <a:latin typeface="Times New Roman"/>
                <a:cs typeface="Times New Roman"/>
              </a:rPr>
              <a:t>og metafysær fraktur var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vanligste</a:t>
            </a:r>
            <a:endParaRPr sz="1400">
              <a:latin typeface="Times New Roman"/>
              <a:cs typeface="Times New Roman"/>
            </a:endParaRPr>
          </a:p>
          <a:p>
            <a:pPr marL="12700" marR="90170">
              <a:lnSpc>
                <a:spcPct val="1101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form </a:t>
            </a:r>
            <a:r>
              <a:rPr dirty="0" sz="1400" spc="-5">
                <a:latin typeface="Times New Roman"/>
                <a:cs typeface="Times New Roman"/>
              </a:rPr>
              <a:t>for proksimal humerusfraktur </a:t>
            </a:r>
            <a:r>
              <a:rPr dirty="0" sz="1400">
                <a:latin typeface="Times New Roman"/>
                <a:cs typeface="Times New Roman"/>
              </a:rPr>
              <a:t>hos </a:t>
            </a:r>
            <a:r>
              <a:rPr dirty="0" sz="1400" spc="-5">
                <a:latin typeface="Times New Roman"/>
                <a:cs typeface="Times New Roman"/>
              </a:rPr>
              <a:t>barn. 24  (61,5%) </a:t>
            </a:r>
            <a:r>
              <a:rPr dirty="0" sz="1400" spc="-10">
                <a:latin typeface="Times New Roman"/>
                <a:cs typeface="Times New Roman"/>
              </a:rPr>
              <a:t>av </a:t>
            </a:r>
            <a:r>
              <a:rPr dirty="0" sz="1400" spc="-5">
                <a:latin typeface="Times New Roman"/>
                <a:cs typeface="Times New Roman"/>
              </a:rPr>
              <a:t>disse </a:t>
            </a:r>
            <a:r>
              <a:rPr dirty="0" sz="1400" spc="5">
                <a:latin typeface="Times New Roman"/>
                <a:cs typeface="Times New Roman"/>
              </a:rPr>
              <a:t>ble </a:t>
            </a:r>
            <a:r>
              <a:rPr dirty="0" sz="1400" spc="-5">
                <a:latin typeface="Times New Roman"/>
                <a:cs typeface="Times New Roman"/>
              </a:rPr>
              <a:t>operert. 37 (92,5%) pasienter  </a:t>
            </a:r>
            <a:r>
              <a:rPr dirty="0" sz="1400">
                <a:latin typeface="Times New Roman"/>
                <a:cs typeface="Times New Roman"/>
              </a:rPr>
              <a:t>oppnådde </a:t>
            </a:r>
            <a:r>
              <a:rPr dirty="0" sz="1400" spc="-5">
                <a:latin typeface="Times New Roman"/>
                <a:cs typeface="Times New Roman"/>
              </a:rPr>
              <a:t>normal eller tilnærmet normal  skulderfunksjon </a:t>
            </a:r>
            <a:r>
              <a:rPr dirty="0" sz="1400">
                <a:latin typeface="Times New Roman"/>
                <a:cs typeface="Times New Roman"/>
              </a:rPr>
              <a:t>uten </a:t>
            </a:r>
            <a:r>
              <a:rPr dirty="0" sz="1400" spc="-5">
                <a:latin typeface="Times New Roman"/>
                <a:cs typeface="Times New Roman"/>
              </a:rPr>
              <a:t>behov for ekstra oppfølgning.  Inklusjon </a:t>
            </a:r>
            <a:r>
              <a:rPr dirty="0" sz="1400" spc="-10">
                <a:latin typeface="Times New Roman"/>
                <a:cs typeface="Times New Roman"/>
              </a:rPr>
              <a:t>av </a:t>
            </a:r>
            <a:r>
              <a:rPr dirty="0" sz="1400" spc="-5">
                <a:latin typeface="Times New Roman"/>
                <a:cs typeface="Times New Roman"/>
              </a:rPr>
              <a:t>pasienter ferdigbehandlet på Bergen  Skadepoliklinikk vil redusere grad </a:t>
            </a:r>
            <a:r>
              <a:rPr dirty="0" sz="1400" spc="-10">
                <a:latin typeface="Times New Roman"/>
                <a:cs typeface="Times New Roman"/>
              </a:rPr>
              <a:t>av </a:t>
            </a:r>
            <a:r>
              <a:rPr dirty="0" sz="1400" spc="-5">
                <a:latin typeface="Times New Roman"/>
                <a:cs typeface="Times New Roman"/>
              </a:rPr>
              <a:t>seleksjon, samt  </a:t>
            </a:r>
            <a:r>
              <a:rPr dirty="0" sz="1400">
                <a:latin typeface="Times New Roman"/>
                <a:cs typeface="Times New Roman"/>
              </a:rPr>
              <a:t>øke </a:t>
            </a:r>
            <a:r>
              <a:rPr dirty="0" sz="1400" spc="-5">
                <a:latin typeface="Times New Roman"/>
                <a:cs typeface="Times New Roman"/>
              </a:rPr>
              <a:t>datagrunnlaget </a:t>
            </a:r>
            <a:r>
              <a:rPr dirty="0" sz="1400" spc="-10">
                <a:latin typeface="Times New Roman"/>
                <a:cs typeface="Times New Roman"/>
              </a:rPr>
              <a:t>for </a:t>
            </a:r>
            <a:r>
              <a:rPr dirty="0" sz="1400">
                <a:latin typeface="Times New Roman"/>
                <a:cs typeface="Times New Roman"/>
              </a:rPr>
              <a:t>studien.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550536" y="2880360"/>
            <a:ext cx="3928515" cy="397636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550536" y="6990588"/>
            <a:ext cx="3964874" cy="242982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9941561" y="5092699"/>
            <a:ext cx="3989703" cy="469836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4663" y="742525"/>
            <a:ext cx="10692765" cy="1309370"/>
          </a:xfrm>
          <a:prstGeom prst="rect"/>
        </p:spPr>
        <p:txBody>
          <a:bodyPr wrap="square" lIns="0" tIns="1130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dirty="0" spc="-135"/>
              <a:t>Proksimale</a:t>
            </a:r>
            <a:r>
              <a:rPr dirty="0" spc="-280"/>
              <a:t> </a:t>
            </a:r>
            <a:r>
              <a:rPr dirty="0" spc="-140"/>
              <a:t>humerusfrakturer</a:t>
            </a:r>
            <a:r>
              <a:rPr dirty="0" spc="-280"/>
              <a:t> </a:t>
            </a:r>
            <a:r>
              <a:rPr dirty="0" spc="-105"/>
              <a:t>hos</a:t>
            </a:r>
            <a:r>
              <a:rPr dirty="0" spc="-290"/>
              <a:t> </a:t>
            </a:r>
            <a:r>
              <a:rPr dirty="0" spc="-114"/>
              <a:t>barn</a:t>
            </a:r>
            <a:r>
              <a:rPr dirty="0" spc="-285"/>
              <a:t> </a:t>
            </a:r>
            <a:r>
              <a:rPr dirty="0" spc="-100"/>
              <a:t>ved</a:t>
            </a:r>
            <a:r>
              <a:rPr dirty="0" spc="-285"/>
              <a:t> </a:t>
            </a:r>
            <a:r>
              <a:rPr dirty="0" spc="-100"/>
              <a:t>HUS</a:t>
            </a:r>
          </a:p>
          <a:p>
            <a:pPr marL="144780">
              <a:lnSpc>
                <a:spcPct val="100000"/>
              </a:lnSpc>
              <a:spcBef>
                <a:spcPts val="560"/>
              </a:spcBef>
            </a:pPr>
            <a:r>
              <a:rPr dirty="0" sz="3000" b="0">
                <a:latin typeface="Times New Roman"/>
                <a:cs typeface="Times New Roman"/>
              </a:rPr>
              <a:t>En </a:t>
            </a:r>
            <a:r>
              <a:rPr dirty="0" sz="3000" spc="-5" b="0">
                <a:latin typeface="Times New Roman"/>
                <a:cs typeface="Times New Roman"/>
              </a:rPr>
              <a:t>retrospektiv</a:t>
            </a:r>
            <a:r>
              <a:rPr dirty="0" sz="3000" spc="5" b="0">
                <a:latin typeface="Times New Roman"/>
                <a:cs typeface="Times New Roman"/>
              </a:rPr>
              <a:t> </a:t>
            </a:r>
            <a:r>
              <a:rPr dirty="0" sz="3000" spc="-5" b="0">
                <a:latin typeface="Times New Roman"/>
                <a:cs typeface="Times New Roman"/>
              </a:rPr>
              <a:t>kohortstudie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01250" y="9768512"/>
            <a:ext cx="3971492" cy="1831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127115" y="9423696"/>
            <a:ext cx="872977" cy="8750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3337539" y="288137"/>
            <a:ext cx="1695450" cy="734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11125" marR="5080" indent="-99060">
              <a:lnSpc>
                <a:spcPct val="1107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FFFFFF"/>
                </a:solidFill>
                <a:latin typeface="Times New Roman"/>
                <a:cs typeface="Times New Roman"/>
              </a:rPr>
              <a:t>Teis</a:t>
            </a:r>
            <a:r>
              <a:rPr dirty="0" sz="1400" spc="-4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FFFFFF"/>
                </a:solidFill>
                <a:latin typeface="Times New Roman"/>
                <a:cs typeface="Times New Roman"/>
              </a:rPr>
              <a:t>Haram</a:t>
            </a:r>
            <a:r>
              <a:rPr dirty="0" sz="1400" spc="-4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FFFFFF"/>
                </a:solidFill>
                <a:latin typeface="Times New Roman"/>
                <a:cs typeface="Times New Roman"/>
              </a:rPr>
              <a:t>Malterud </a:t>
            </a:r>
            <a:r>
              <a:rPr dirty="0" sz="140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Times New Roman"/>
                <a:cs typeface="Times New Roman"/>
              </a:rPr>
              <a:t>Universitetet</a:t>
            </a:r>
            <a:r>
              <a:rPr dirty="0" sz="1400" spc="-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dirty="0" sz="1400" spc="-2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Times New Roman"/>
                <a:cs typeface="Times New Roman"/>
              </a:rPr>
              <a:t>Bergen </a:t>
            </a:r>
            <a:r>
              <a:rPr dirty="0" sz="140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W</a:t>
            </a:r>
            <a:r>
              <a:rPr dirty="0" u="sng" sz="1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e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w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01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2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@u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ib</a:t>
            </a:r>
            <a:r>
              <a:rPr dirty="0" u="sng" sz="1400" spc="-1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.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no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386392" y="1484503"/>
            <a:ext cx="1645920" cy="73279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r" marL="62865" marR="5080" indent="-50800">
              <a:lnSpc>
                <a:spcPct val="110700"/>
              </a:lnSpc>
              <a:spcBef>
                <a:spcPts val="85"/>
              </a:spcBef>
            </a:pPr>
            <a:r>
              <a:rPr dirty="0" sz="1400" b="1">
                <a:solidFill>
                  <a:srgbClr val="FFFFFF"/>
                </a:solidFill>
                <a:latin typeface="Times New Roman"/>
                <a:cs typeface="Times New Roman"/>
              </a:rPr>
              <a:t>Simen</a:t>
            </a:r>
            <a:r>
              <a:rPr dirty="0" sz="1400" spc="-3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FFFFFF"/>
                </a:solidFill>
                <a:latin typeface="Times New Roman"/>
                <a:cs typeface="Times New Roman"/>
              </a:rPr>
              <a:t>Flock</a:t>
            </a:r>
            <a:r>
              <a:rPr dirty="0" sz="1400" spc="-3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10" b="1">
                <a:solidFill>
                  <a:srgbClr val="FFFFFF"/>
                </a:solidFill>
                <a:latin typeface="Times New Roman"/>
                <a:cs typeface="Times New Roman"/>
              </a:rPr>
              <a:t>Hogstad </a:t>
            </a:r>
            <a:r>
              <a:rPr dirty="0" sz="1400" spc="-1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Times New Roman"/>
                <a:cs typeface="Times New Roman"/>
              </a:rPr>
              <a:t>Universitetet</a:t>
            </a:r>
            <a:r>
              <a:rPr dirty="0" sz="1400" spc="-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dirty="0" sz="1400" spc="-2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Times New Roman"/>
                <a:cs typeface="Times New Roman"/>
              </a:rPr>
              <a:t>Bergen </a:t>
            </a:r>
            <a:r>
              <a:rPr dirty="0" sz="140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X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i</a:t>
            </a:r>
            <a:r>
              <a:rPr dirty="0" u="sng" sz="1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z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01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3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@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u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i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b</a:t>
            </a:r>
            <a:r>
              <a:rPr dirty="0" u="sng" sz="1400" spc="-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.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no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4663" y="742525"/>
            <a:ext cx="10692765" cy="1309370"/>
          </a:xfrm>
          <a:prstGeom prst="rect"/>
        </p:spPr>
        <p:txBody>
          <a:bodyPr wrap="square" lIns="0" tIns="1130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dirty="0" spc="-135"/>
              <a:t>Proksimale</a:t>
            </a:r>
            <a:r>
              <a:rPr dirty="0" spc="-280"/>
              <a:t> </a:t>
            </a:r>
            <a:r>
              <a:rPr dirty="0" spc="-140"/>
              <a:t>humerusfrakturer</a:t>
            </a:r>
            <a:r>
              <a:rPr dirty="0" spc="-280"/>
              <a:t> </a:t>
            </a:r>
            <a:r>
              <a:rPr dirty="0" spc="-105"/>
              <a:t>hos</a:t>
            </a:r>
            <a:r>
              <a:rPr dirty="0" spc="-290"/>
              <a:t> </a:t>
            </a:r>
            <a:r>
              <a:rPr dirty="0" spc="-114"/>
              <a:t>barn</a:t>
            </a:r>
            <a:r>
              <a:rPr dirty="0" spc="-285"/>
              <a:t> </a:t>
            </a:r>
            <a:r>
              <a:rPr dirty="0" spc="-100"/>
              <a:t>ved</a:t>
            </a:r>
            <a:r>
              <a:rPr dirty="0" spc="-285"/>
              <a:t> </a:t>
            </a:r>
            <a:r>
              <a:rPr dirty="0" spc="-100"/>
              <a:t>HUS</a:t>
            </a:r>
          </a:p>
          <a:p>
            <a:pPr marL="144780">
              <a:lnSpc>
                <a:spcPct val="100000"/>
              </a:lnSpc>
              <a:spcBef>
                <a:spcPts val="560"/>
              </a:spcBef>
            </a:pPr>
            <a:r>
              <a:rPr dirty="0" sz="3000" b="0">
                <a:latin typeface="Times New Roman"/>
                <a:cs typeface="Times New Roman"/>
              </a:rPr>
              <a:t>En </a:t>
            </a:r>
            <a:r>
              <a:rPr dirty="0" sz="3000" spc="-5" b="0">
                <a:latin typeface="Times New Roman"/>
                <a:cs typeface="Times New Roman"/>
              </a:rPr>
              <a:t>retrospektiv</a:t>
            </a:r>
            <a:r>
              <a:rPr dirty="0" sz="3000" spc="5" b="0">
                <a:latin typeface="Times New Roman"/>
                <a:cs typeface="Times New Roman"/>
              </a:rPr>
              <a:t> </a:t>
            </a:r>
            <a:r>
              <a:rPr dirty="0" sz="3000" spc="-5" b="0">
                <a:latin typeface="Times New Roman"/>
                <a:cs typeface="Times New Roman"/>
              </a:rPr>
              <a:t>kohortstudie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01250" y="9768512"/>
            <a:ext cx="3971492" cy="1831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127115" y="9423696"/>
            <a:ext cx="872977" cy="8750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3337539" y="288137"/>
            <a:ext cx="1695450" cy="734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11125" marR="5080" indent="-99060">
              <a:lnSpc>
                <a:spcPct val="1107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FFFFFF"/>
                </a:solidFill>
                <a:latin typeface="Times New Roman"/>
                <a:cs typeface="Times New Roman"/>
              </a:rPr>
              <a:t>Teis</a:t>
            </a:r>
            <a:r>
              <a:rPr dirty="0" sz="1400" spc="-4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FFFFFF"/>
                </a:solidFill>
                <a:latin typeface="Times New Roman"/>
                <a:cs typeface="Times New Roman"/>
              </a:rPr>
              <a:t>Haram</a:t>
            </a:r>
            <a:r>
              <a:rPr dirty="0" sz="1400" spc="-4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FFFFFF"/>
                </a:solidFill>
                <a:latin typeface="Times New Roman"/>
                <a:cs typeface="Times New Roman"/>
              </a:rPr>
              <a:t>Malterud </a:t>
            </a:r>
            <a:r>
              <a:rPr dirty="0" sz="140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Times New Roman"/>
                <a:cs typeface="Times New Roman"/>
              </a:rPr>
              <a:t>Universitetet</a:t>
            </a:r>
            <a:r>
              <a:rPr dirty="0" sz="1400" spc="-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dirty="0" sz="1400" spc="-2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Times New Roman"/>
                <a:cs typeface="Times New Roman"/>
              </a:rPr>
              <a:t>Bergen </a:t>
            </a:r>
            <a:r>
              <a:rPr dirty="0" sz="140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W</a:t>
            </a:r>
            <a:r>
              <a:rPr dirty="0" u="sng" sz="1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e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w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01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2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@u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ib</a:t>
            </a:r>
            <a:r>
              <a:rPr dirty="0" u="sng" sz="1400" spc="-1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.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4"/>
              </a:rPr>
              <a:t>no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386392" y="1484503"/>
            <a:ext cx="1645920" cy="73279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r" marL="62865" marR="5080" indent="-50800">
              <a:lnSpc>
                <a:spcPct val="110700"/>
              </a:lnSpc>
              <a:spcBef>
                <a:spcPts val="85"/>
              </a:spcBef>
            </a:pPr>
            <a:r>
              <a:rPr dirty="0" sz="1400" b="1">
                <a:solidFill>
                  <a:srgbClr val="FFFFFF"/>
                </a:solidFill>
                <a:latin typeface="Times New Roman"/>
                <a:cs typeface="Times New Roman"/>
              </a:rPr>
              <a:t>Simen</a:t>
            </a:r>
            <a:r>
              <a:rPr dirty="0" sz="1400" spc="-3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FFFFFF"/>
                </a:solidFill>
                <a:latin typeface="Times New Roman"/>
                <a:cs typeface="Times New Roman"/>
              </a:rPr>
              <a:t>Flock</a:t>
            </a:r>
            <a:r>
              <a:rPr dirty="0" sz="1400" spc="-3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10" b="1">
                <a:solidFill>
                  <a:srgbClr val="FFFFFF"/>
                </a:solidFill>
                <a:latin typeface="Times New Roman"/>
                <a:cs typeface="Times New Roman"/>
              </a:rPr>
              <a:t>Hogstad </a:t>
            </a:r>
            <a:r>
              <a:rPr dirty="0" sz="1400" spc="-1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Times New Roman"/>
                <a:cs typeface="Times New Roman"/>
              </a:rPr>
              <a:t>Universitetet</a:t>
            </a:r>
            <a:r>
              <a:rPr dirty="0" sz="1400" spc="-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dirty="0" sz="1400" spc="-2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Times New Roman"/>
                <a:cs typeface="Times New Roman"/>
              </a:rPr>
              <a:t>Bergen </a:t>
            </a:r>
            <a:r>
              <a:rPr dirty="0" sz="140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X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i</a:t>
            </a:r>
            <a:r>
              <a:rPr dirty="0" u="sng" sz="1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z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01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3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@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u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i</a:t>
            </a:r>
            <a:r>
              <a:rPr dirty="0" u="sng" sz="1400" spc="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b</a:t>
            </a:r>
            <a:r>
              <a:rPr dirty="0" u="sng" sz="1400" spc="-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.</a:t>
            </a:r>
            <a:r>
              <a:rPr dirty="0" u="sng" sz="14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  <a:hlinkClick r:id="rId5"/>
              </a:rPr>
              <a:t>no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Simen Flock Hogstad</dc:creator>
  <dcterms:created xsi:type="dcterms:W3CDTF">2024-11-27T14:06:07Z</dcterms:created>
  <dcterms:modified xsi:type="dcterms:W3CDTF">2024-11-27T14:06:07Z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2024-11-27T00:00:00Z</vt:filetime>
  </property>
  <property fmtid="{D5CDD505-2E9C-101B-9397-08002B2CF9AE}" pid="3" name="Creator">
    <vt:lpwstr>Acrobat PDFMaker 20 for Word</vt:lpwstr>
  </property>
  <property fmtid="{D5CDD505-2E9C-101B-9397-08002B2CF9AE}" pid="4" name="LastSaved">
    <vt:filetime>2024-11-27T00:00:00Z</vt:filetime>
  </property>
</Properties>
</file>