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42808525" cy="30279975"/>
  <p:notesSz cx="7099300" cy="10234613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33" userDrawn="1">
          <p15:clr>
            <a:srgbClr val="A4A3A4"/>
          </p15:clr>
        </p15:guide>
        <p15:guide id="3" orient="horz" pos="16976" userDrawn="1">
          <p15:clr>
            <a:srgbClr val="A4A3A4"/>
          </p15:clr>
        </p15:guide>
        <p15:guide id="4" pos="745">
          <p15:clr>
            <a:srgbClr val="A4A3A4"/>
          </p15:clr>
        </p15:guide>
        <p15:guide id="5" pos="19961">
          <p15:clr>
            <a:srgbClr val="A4A3A4"/>
          </p15:clr>
        </p15:guide>
        <p15:guide id="6" pos="26361">
          <p15:clr>
            <a:srgbClr val="A4A3A4"/>
          </p15:clr>
        </p15:guide>
        <p15:guide id="7" pos="13513">
          <p15:clr>
            <a:srgbClr val="A4A3A4"/>
          </p15:clr>
        </p15:guide>
        <p15:guide id="8" pos="7025">
          <p15:clr>
            <a:srgbClr val="A4A3A4"/>
          </p15:clr>
        </p15:guide>
        <p15:guide id="9" orient="horz" pos="95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9F1"/>
    <a:srgbClr val="FFAA79"/>
    <a:srgbClr val="761A19"/>
    <a:srgbClr val="34332B"/>
    <a:srgbClr val="0054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8" autoAdjust="0"/>
    <p:restoredTop sz="90193" autoAdjust="0"/>
  </p:normalViewPr>
  <p:slideViewPr>
    <p:cSldViewPr snapToGrid="0">
      <p:cViewPr varScale="1">
        <p:scale>
          <a:sx n="26" d="100"/>
          <a:sy n="26" d="100"/>
        </p:scale>
        <p:origin x="1980" y="198"/>
      </p:cViewPr>
      <p:guideLst>
        <p:guide orient="horz" pos="2733"/>
        <p:guide orient="horz" pos="16976"/>
        <p:guide pos="745"/>
        <p:guide pos="19961"/>
        <p:guide pos="26361"/>
        <p:guide pos="13513"/>
        <p:guide pos="7025"/>
        <p:guide orient="horz" pos="953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howGuides="1">
      <p:cViewPr varScale="1">
        <p:scale>
          <a:sx n="128" d="100"/>
          <a:sy n="128" d="100"/>
        </p:scale>
        <p:origin x="5824" y="1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irik Dalheim" userId="f4cbcee8-a52d-4439-92e4-0606293a6078" providerId="ADAL" clId="{AB837785-EA62-4215-A62D-72F9D1C1AA51}"/>
    <pc:docChg chg="custSel modSld">
      <pc:chgData name="Eirik Dalheim" userId="f4cbcee8-a52d-4439-92e4-0606293a6078" providerId="ADAL" clId="{AB837785-EA62-4215-A62D-72F9D1C1AA51}" dt="2024-12-13T08:23:06.776" v="0" actId="478"/>
      <pc:docMkLst>
        <pc:docMk/>
      </pc:docMkLst>
      <pc:sldChg chg="delSp mod delAnim">
        <pc:chgData name="Eirik Dalheim" userId="f4cbcee8-a52d-4439-92e4-0606293a6078" providerId="ADAL" clId="{AB837785-EA62-4215-A62D-72F9D1C1AA51}" dt="2024-12-13T08:23:06.776" v="0" actId="478"/>
        <pc:sldMkLst>
          <pc:docMk/>
          <pc:sldMk cId="0" sldId="260"/>
        </pc:sldMkLst>
        <pc:picChg chg="del">
          <ac:chgData name="Eirik Dalheim" userId="f4cbcee8-a52d-4439-92e4-0606293a6078" providerId="ADAL" clId="{AB837785-EA62-4215-A62D-72F9D1C1AA51}" dt="2024-12-13T08:23:06.776" v="0" actId="478"/>
          <ac:picMkLst>
            <pc:docMk/>
            <pc:sldMk cId="0" sldId="260"/>
            <ac:picMk id="12" creationId="{5628055C-064A-473A-662D-28BEBC9ABC69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>
            <a:extLst>
              <a:ext uri="{FF2B5EF4-FFF2-40B4-BE49-F238E27FC236}">
                <a16:creationId xmlns:a16="http://schemas.microsoft.com/office/drawing/2014/main" id="{433DE135-FF91-20A3-39DA-EB0E7A6160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C1BBF5B1-0403-D936-D364-2A45E951015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73EE47-8B60-024C-A3E9-9D47F69A0B3A}" type="datetimeFigureOut">
              <a:rPr lang="nb-NO" smtClean="0"/>
              <a:t>13.12.2024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E0D21D5C-4B77-F54E-E771-2DA77C15749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B06C2057-4DAF-3E94-8698-8590C1366EB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646A91-9FDA-7A49-918A-F3079B75495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76674613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3223" userDrawn="1">
          <p15:clr>
            <a:srgbClr val="F26B43"/>
          </p15:clr>
        </p15:guide>
        <p15:guide id="2" pos="2236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464" cy="51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324" y="0"/>
            <a:ext cx="3076464" cy="51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38200" y="768350"/>
            <a:ext cx="54229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779" y="4861365"/>
            <a:ext cx="5679742" cy="46058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noProof="0"/>
              <a:t>Klikk for å redigere tekststiler i malen</a:t>
            </a:r>
          </a:p>
          <a:p>
            <a:pPr lvl="1"/>
            <a:r>
              <a:rPr lang="nb-NO" noProof="0"/>
              <a:t>Andre nivå</a:t>
            </a:r>
          </a:p>
          <a:p>
            <a:pPr lvl="2"/>
            <a:r>
              <a:rPr lang="nb-NO" noProof="0"/>
              <a:t>Tredje nivå</a:t>
            </a:r>
          </a:p>
          <a:p>
            <a:pPr lvl="3"/>
            <a:r>
              <a:rPr lang="nb-NO" noProof="0"/>
              <a:t>Fjerde nivå</a:t>
            </a:r>
          </a:p>
          <a:p>
            <a:pPr lvl="4"/>
            <a:r>
              <a:rPr lang="nb-NO" noProof="0"/>
              <a:t>Femte nivå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194"/>
            <a:ext cx="3076464" cy="511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b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324" y="9721194"/>
            <a:ext cx="3076464" cy="511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b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fld id="{6131AE1E-E725-4449-B03D-B7F1AD5A21EF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959104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178457" indent="-68637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274549" indent="-54910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384368" indent="-54910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494187" indent="-54910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604007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713826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823646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933465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C788E0A-2390-493D-B96C-E13D0340CC64}" type="slidenum">
              <a:rPr lang="nb-NO" altLang="nb-NO" sz="1300"/>
              <a:pPr eaLnBrk="1" hangingPunct="1"/>
              <a:t>1</a:t>
            </a:fld>
            <a:endParaRPr lang="nb-NO" altLang="nb-NO" sz="13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GB" altLang="nb-NO" sz="9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osterm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22629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537" userDrawn="1">
          <p15:clr>
            <a:srgbClr val="FBAE40"/>
          </p15:clr>
        </p15:guide>
        <p15:guide id="2" pos="1348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7259CF00-97E2-1033-EB68-FC43F982B767}"/>
              </a:ext>
            </a:extLst>
          </p:cNvPr>
          <p:cNvSpPr/>
          <p:nvPr userDrawn="1"/>
        </p:nvSpPr>
        <p:spPr bwMode="auto">
          <a:xfrm>
            <a:off x="-1" y="5629275"/>
            <a:ext cx="42807600" cy="24660000"/>
          </a:xfrm>
          <a:prstGeom prst="rect">
            <a:avLst/>
          </a:prstGeom>
          <a:solidFill>
            <a:srgbClr val="FEF9F1"/>
          </a:solidFill>
          <a:ln>
            <a:noFill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83613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b-NO" sz="3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Freeform 2" descr="Red field, top">
            <a:extLst>
              <a:ext uri="{FF2B5EF4-FFF2-40B4-BE49-F238E27FC236}">
                <a16:creationId xmlns:a16="http://schemas.microsoft.com/office/drawing/2014/main" id="{09114A3E-ED0D-6852-61B1-87F4D60FBCC4}"/>
              </a:ext>
            </a:extLst>
          </p:cNvPr>
          <p:cNvSpPr>
            <a:spLocks noChangeAspect="1"/>
          </p:cNvSpPr>
          <p:nvPr userDrawn="1"/>
        </p:nvSpPr>
        <p:spPr bwMode="auto">
          <a:xfrm>
            <a:off x="0" y="1"/>
            <a:ext cx="42808525" cy="5600700"/>
          </a:xfrm>
          <a:custGeom>
            <a:avLst/>
            <a:gdLst>
              <a:gd name="T0" fmla="*/ 0 w 22394"/>
              <a:gd name="T1" fmla="*/ 4633 h 4633"/>
              <a:gd name="T2" fmla="*/ 22394 w 22394"/>
              <a:gd name="T3" fmla="*/ 4633 h 4633"/>
              <a:gd name="T4" fmla="*/ 22394 w 22394"/>
              <a:gd name="T5" fmla="*/ 0 h 4633"/>
              <a:gd name="T6" fmla="*/ 0 w 22394"/>
              <a:gd name="T7" fmla="*/ 0 h 4633"/>
              <a:gd name="T8" fmla="*/ 0 w 22394"/>
              <a:gd name="T9" fmla="*/ 4633 h 46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394" h="4633">
                <a:moveTo>
                  <a:pt x="0" y="4633"/>
                </a:moveTo>
                <a:lnTo>
                  <a:pt x="22394" y="4633"/>
                </a:lnTo>
                <a:lnTo>
                  <a:pt x="22394" y="0"/>
                </a:lnTo>
                <a:lnTo>
                  <a:pt x="0" y="0"/>
                </a:lnTo>
                <a:lnTo>
                  <a:pt x="0" y="4633"/>
                </a:lnTo>
              </a:path>
            </a:pathLst>
          </a:custGeom>
          <a:solidFill>
            <a:srgbClr val="761A19"/>
          </a:solidFill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pic>
        <p:nvPicPr>
          <p:cNvPr id="7" name="Picture 19">
            <a:extLst>
              <a:ext uri="{FF2B5EF4-FFF2-40B4-BE49-F238E27FC236}">
                <a16:creationId xmlns:a16="http://schemas.microsoft.com/office/drawing/2014/main" id="{CD4E24DF-9FF2-B992-1667-8D90A8F267A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67275" y="27323832"/>
            <a:ext cx="10790565" cy="2602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2pPr>
      <a:lvl3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3pPr>
      <a:lvl4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4pPr>
      <a:lvl5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5pPr>
      <a:lvl6pPr marL="4572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6pPr>
      <a:lvl7pPr marL="9144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7pPr>
      <a:lvl8pPr marL="13716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8pPr>
      <a:lvl9pPr marL="18288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9pPr>
    </p:titleStyle>
    <p:bodyStyle>
      <a:lvl1pPr marL="3136900" indent="-3136900" algn="l" defTabSz="8361363" rtl="0" eaLnBrk="0" fontAlgn="base" hangingPunct="0">
        <a:spcBef>
          <a:spcPct val="20000"/>
        </a:spcBef>
        <a:spcAft>
          <a:spcPct val="0"/>
        </a:spcAft>
        <a:buChar char="•"/>
        <a:defRPr sz="29300">
          <a:solidFill>
            <a:schemeClr val="tx1"/>
          </a:solidFill>
          <a:latin typeface="+mn-lt"/>
          <a:ea typeface="+mn-ea"/>
          <a:cs typeface="+mn-cs"/>
        </a:defRPr>
      </a:lvl1pPr>
      <a:lvl2pPr marL="6792913" indent="-2613025" algn="l" defTabSz="8361363" rtl="0" eaLnBrk="0" fontAlgn="base" hangingPunct="0">
        <a:spcBef>
          <a:spcPct val="20000"/>
        </a:spcBef>
        <a:spcAft>
          <a:spcPct val="0"/>
        </a:spcAft>
        <a:buChar char="–"/>
        <a:defRPr sz="25600">
          <a:solidFill>
            <a:schemeClr val="tx1"/>
          </a:solidFill>
          <a:latin typeface="+mn-lt"/>
        </a:defRPr>
      </a:lvl2pPr>
      <a:lvl3pPr marL="10452100" indent="-2090738" algn="l" defTabSz="8361363" rtl="0" eaLnBrk="0" fontAlgn="base" hangingPunct="0">
        <a:spcBef>
          <a:spcPct val="20000"/>
        </a:spcBef>
        <a:spcAft>
          <a:spcPct val="0"/>
        </a:spcAft>
        <a:buChar char="•"/>
        <a:defRPr sz="22100">
          <a:solidFill>
            <a:schemeClr val="tx1"/>
          </a:solidFill>
          <a:latin typeface="+mn-lt"/>
        </a:defRPr>
      </a:lvl3pPr>
      <a:lvl4pPr marL="14630400" indent="-2090738" algn="l" defTabSz="8361363" rtl="0" eaLnBrk="0" fontAlgn="base" hangingPunct="0">
        <a:spcBef>
          <a:spcPct val="20000"/>
        </a:spcBef>
        <a:spcAft>
          <a:spcPct val="0"/>
        </a:spcAft>
        <a:buChar char="–"/>
        <a:defRPr sz="18200">
          <a:solidFill>
            <a:schemeClr val="tx1"/>
          </a:solidFill>
          <a:latin typeface="+mn-lt"/>
        </a:defRPr>
      </a:lvl4pPr>
      <a:lvl5pPr marL="18810288" indent="-2089150" algn="l" defTabSz="8361363" rtl="0" eaLnBrk="0" fontAlgn="base" hangingPunct="0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5pPr>
      <a:lvl6pPr marL="192674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6pPr>
      <a:lvl7pPr marL="197246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7pPr>
      <a:lvl8pPr marL="201818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8pPr>
      <a:lvl9pPr marL="206390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537" userDrawn="1">
          <p15:clr>
            <a:srgbClr val="F26B43"/>
          </p15:clr>
        </p15:guide>
        <p15:guide id="2" pos="1348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geforeningen.no/foreningsledd/fagmed/norsk-gynekologisk-forening/veiledere/veileder-i-fodselshjelp/svangerskapsdiabetes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s://www.helsebiblioteket.no/innhold/artikler/pasientinformasjon/svangerskapsdiabet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" descr="Title field"/>
          <p:cNvSpPr txBox="1">
            <a:spLocks noChangeArrowheads="1"/>
          </p:cNvSpPr>
          <p:nvPr/>
        </p:nvSpPr>
        <p:spPr bwMode="auto">
          <a:xfrm>
            <a:off x="1182688" y="1128713"/>
            <a:ext cx="34201099" cy="2000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nb-NO" sz="124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Svangerskapsdiabetes</a:t>
            </a:r>
            <a:endParaRPr lang="nb-NO" altLang="nb-NO" sz="12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54" name="Subtitle" descr="Subtitle field"/>
          <p:cNvSpPr txBox="1">
            <a:spLocks noChangeArrowheads="1"/>
          </p:cNvSpPr>
          <p:nvPr/>
        </p:nvSpPr>
        <p:spPr bwMode="auto">
          <a:xfrm>
            <a:off x="1182688" y="3076575"/>
            <a:ext cx="32939355" cy="21062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nb-NO" sz="46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nb-NO" sz="4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iagnostiske kriterier og perinatale og maternale utfall i Norge og andre skandinaviske land.</a:t>
            </a:r>
            <a:endParaRPr lang="nb-NO" sz="4600" dirty="0">
              <a:solidFill>
                <a:schemeClr val="bg1"/>
              </a:solidFill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nb-NO" sz="4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Litteraturoppgave</a:t>
            </a:r>
            <a:endParaRPr lang="nb-NO" sz="4600" dirty="0">
              <a:solidFill>
                <a:schemeClr val="bg1"/>
              </a:solidFill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053" name="Name and info" descr="Field for name and email"/>
          <p:cNvSpPr txBox="1">
            <a:spLocks noChangeArrowheads="1"/>
          </p:cNvSpPr>
          <p:nvPr/>
        </p:nvSpPr>
        <p:spPr bwMode="auto">
          <a:xfrm>
            <a:off x="36479415" y="645274"/>
            <a:ext cx="5342956" cy="433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0000" rIns="18000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nb-NO" altLang="nb-NO" sz="4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Isabel Engelsen Fox</a:t>
            </a:r>
          </a:p>
          <a:p>
            <a:pPr algn="r" eaLnBrk="1" hangingPunct="1"/>
            <a:r>
              <a:rPr lang="nb-NO" altLang="nb-NO" sz="3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University</a:t>
            </a:r>
            <a:r>
              <a:rPr lang="nb-NO" altLang="nb-NO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altLang="nb-NO" sz="3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nb-NO" altLang="nb-NO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Bergen</a:t>
            </a:r>
          </a:p>
          <a:p>
            <a:pPr algn="r" eaLnBrk="1" hangingPunct="1"/>
            <a:r>
              <a:rPr lang="nb-NO" altLang="nb-NO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ifo032@uib.no</a:t>
            </a:r>
          </a:p>
          <a:p>
            <a:pPr algn="r" eaLnBrk="1" hangingPunct="1"/>
            <a:endParaRPr lang="nb-NO" altLang="nb-NO" sz="4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eaLnBrk="1" hangingPunct="1"/>
            <a:r>
              <a:rPr lang="nb-NO" altLang="nb-NO" sz="4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Tina Åsheim Stordahl</a:t>
            </a:r>
            <a:br>
              <a:rPr lang="nb-NO" altLang="nb-NO" sz="4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nb-NO" altLang="nb-NO" sz="3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University</a:t>
            </a:r>
            <a:r>
              <a:rPr lang="nb-NO" altLang="nb-NO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altLang="nb-NO" sz="3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nb-NO" altLang="nb-NO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Bergen</a:t>
            </a:r>
          </a:p>
          <a:p>
            <a:pPr algn="r" eaLnBrk="1" hangingPunct="1"/>
            <a:r>
              <a:rPr lang="nb-NO" altLang="nb-NO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pev009@uib.no</a:t>
            </a:r>
          </a:p>
        </p:txBody>
      </p:sp>
      <p:sp>
        <p:nvSpPr>
          <p:cNvPr id="2055" name="Text box 1" descr="Text field "/>
          <p:cNvSpPr txBox="1">
            <a:spLocks noChangeArrowheads="1"/>
          </p:cNvSpPr>
          <p:nvPr/>
        </p:nvSpPr>
        <p:spPr bwMode="auto">
          <a:xfrm>
            <a:off x="1182688" y="6229350"/>
            <a:ext cx="9969500" cy="2297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360000">
            <a:spAutoFit/>
          </a:bodyPr>
          <a:lstStyle>
            <a:lvl1pPr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nb-NO" sz="44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ABSTRACT</a:t>
            </a:r>
          </a:p>
          <a:p>
            <a:pPr defTabSz="914400" eaLnBrk="1" hangingPunct="1">
              <a:spcAft>
                <a:spcPct val="20000"/>
              </a:spcAft>
              <a:defRPr/>
            </a:pPr>
            <a:r>
              <a:rPr lang="nb-NO" sz="36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Hensikten med oppgaven er å undersøke om de nåværende kriteriene for svangerskapsdiabetes i Norge ivaretar helse til mor og barn, for å se om det er behov for endringer i diagnostisering av svangerskapsdiabetes.</a:t>
            </a:r>
          </a:p>
          <a:p>
            <a:pPr defTabSz="914400" eaLnBrk="1" hangingPunct="1">
              <a:spcAft>
                <a:spcPct val="20000"/>
              </a:spcAft>
              <a:defRPr/>
            </a:pPr>
            <a:endParaRPr lang="nb-NO" sz="3600" dirty="0"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defTabSz="914400" eaLnBrk="1" hangingPunct="1">
              <a:spcAft>
                <a:spcPct val="20000"/>
              </a:spcAft>
              <a:defRPr/>
            </a:pPr>
            <a:r>
              <a:rPr lang="nb-NO" sz="36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For å undersøke dette har vi sett på prevalens av intrauterin fosterdød, preeklampsi og andre hypertensive tilstander i svangerskap, induksjon, keisersnitt, operativ vaginal fødsel, makrosomi, redusert APGAR-score og behov for neonatal behandling hos gravide med svangerskapsdiabetes i Sverige og Danmark, diagnostisert ved ulike kriterier. </a:t>
            </a:r>
          </a:p>
          <a:p>
            <a:pPr defTabSz="914400" eaLnBrk="1" hangingPunct="1">
              <a:spcAft>
                <a:spcPct val="20000"/>
              </a:spcAft>
              <a:defRPr/>
            </a:pPr>
            <a:endParaRPr lang="nb-NO" sz="3600" dirty="0"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defTabSz="914400" eaLnBrk="1" hangingPunct="1">
              <a:spcAft>
                <a:spcPct val="20000"/>
              </a:spcAft>
              <a:defRPr/>
            </a:pPr>
            <a:r>
              <a:rPr lang="nb-NO" sz="36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Dette gir et sammenligningsgrunnlag for hvor gode norske diagnosekriterier for svangerskapsdiabetes er i forhold til land med lignende ressurser og forutsetninger.</a:t>
            </a:r>
            <a:endParaRPr lang="nb-NO" sz="36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nb-NO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BAKGRUNN</a:t>
            </a:r>
          </a:p>
          <a:p>
            <a:pPr eaLnBrk="1" hangingPunct="1">
              <a:spcBef>
                <a:spcPct val="50000"/>
              </a:spcBef>
            </a:pPr>
            <a:r>
              <a:rPr lang="nb-NO" sz="3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Svangerskapsdiabetes (GDM) er en av de vanligste metabolske svangerskapstilstandene, med en forekomst på cirka 5-10% hos gravide i Norge </a:t>
            </a:r>
            <a:r>
              <a:rPr lang="en-US" altLang="nb-NO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(1). </a:t>
            </a:r>
            <a:r>
              <a:rPr lang="nb-NO" sz="3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Tidlig oppdagelse, intervensjon og behandling er viktig for å optimalisere svangerskapsforholdene, og minimere risikoen for varige følger av svangerskapsdiabetes hos mor og barn</a:t>
            </a:r>
            <a:r>
              <a:rPr lang="nb-NO" sz="3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</a:p>
          <a:p>
            <a:pPr eaLnBrk="1" hangingPunct="1">
              <a:spcBef>
                <a:spcPct val="50000"/>
              </a:spcBef>
            </a:pPr>
            <a:endParaRPr lang="nb-NO" sz="3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nb-NO" sz="3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En forståelse av etiologien og medvirkende faktorer til utviklingen av svangerskapsdiabetes er viktig for å identifisere gravide med høyere risiko for komplikasjoner, samt utvikle oppfølgings- og behandlingsregimer på individplan av gravide med kompliserende faktorer. </a:t>
            </a:r>
          </a:p>
          <a:p>
            <a:pPr eaLnBrk="1" hangingPunct="1">
              <a:spcBef>
                <a:spcPct val="50000"/>
              </a:spcBef>
            </a:pPr>
            <a:endParaRPr lang="nb-NO" sz="3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defTabSz="914400" eaLnBrk="1" hangingPunct="1">
              <a:spcAft>
                <a:spcPct val="20000"/>
              </a:spcAft>
              <a:defRPr/>
            </a:pPr>
            <a:endParaRPr lang="nb-NO" sz="36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052" name="Text box 2" descr="Text field "/>
          <p:cNvSpPr txBox="1">
            <a:spLocks noChangeArrowheads="1"/>
          </p:cNvSpPr>
          <p:nvPr/>
        </p:nvSpPr>
        <p:spPr bwMode="auto">
          <a:xfrm>
            <a:off x="11431588" y="6229350"/>
            <a:ext cx="10324147" cy="181895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rIns="36000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b-NO" sz="3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Ved å forstå svangerskapsdiabetes bedre, og dermed få klarere retningslinjer for diagnostisering og oppfølging, kan vi oppnå bedre helse for mor og barn, samtidig som vi optimaliserer ressursbruken i helsevesenet. </a:t>
            </a:r>
            <a:endParaRPr lang="nb-NO" sz="36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nb-NO" sz="360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nb-NO" sz="360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nb-NO" sz="360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nb-NO" sz="360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nb-NO" sz="360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nb-NO" sz="360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nb-NO" sz="360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nb-NO" sz="360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nb-NO" sz="360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nb-NO" sz="4400" b="1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nb-NO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METODE</a:t>
            </a:r>
          </a:p>
          <a:p>
            <a:pPr eaLnBrk="1" hangingPunct="1">
              <a:spcBef>
                <a:spcPct val="50000"/>
              </a:spcBef>
            </a:pPr>
            <a:r>
              <a:rPr lang="nb-NO" sz="36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Vi har gjennomført et systematisk litteratursøk i </a:t>
            </a:r>
            <a:r>
              <a:rPr lang="nb-NO" sz="36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PubMed</a:t>
            </a:r>
            <a:r>
              <a:rPr lang="nb-NO" sz="36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. Metoden for å gjennomføre søket gjøres med utgangspunkt i PRISMA kriteriene. Vi kombinerte forhåndsutplukkede søkestrenger som inkluderte svangerskapsdiabetes, spesifiserte komplikasjoner og landene Sverige og Danmark for å finne studiene som ble inkludert i søket. </a:t>
            </a:r>
          </a:p>
          <a:p>
            <a:pPr eaLnBrk="1" hangingPunct="1">
              <a:spcBef>
                <a:spcPct val="50000"/>
              </a:spcBef>
            </a:pPr>
            <a:endParaRPr lang="nb-NO" sz="36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nb-NO" sz="36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061" name="Text Box 4" descr="Text field "/>
          <p:cNvSpPr txBox="1">
            <a:spLocks noChangeArrowheads="1"/>
          </p:cNvSpPr>
          <p:nvPr/>
        </p:nvSpPr>
        <p:spPr bwMode="auto">
          <a:xfrm>
            <a:off x="22848888" y="6024468"/>
            <a:ext cx="10236200" cy="92743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rIns="36000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nb-NO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FUNN</a:t>
            </a:r>
          </a:p>
          <a:p>
            <a:r>
              <a:rPr lang="nb-NO" sz="36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Litteratursøket i denne oppgaven resulterte i 155 artikler, der ti av disse ble endelig inkludert.</a:t>
            </a:r>
            <a:endParaRPr lang="nb-NO" sz="36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r>
              <a:rPr lang="nb-NO" sz="36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Fra gjennomgang av artiklene fra søket framkom komplikasjonene LGA og makrosomi, keisersnitt og svangerskapsindusert hypertensjon og preeklampsi oftest og i størst grad i sammenheng med svangerskapsdiabetes.</a:t>
            </a:r>
            <a:endParaRPr lang="nb-NO" sz="36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nb-NO" sz="4400" b="1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nb-NO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KONKLUSJON</a:t>
            </a:r>
          </a:p>
          <a:p>
            <a:pPr eaLnBrk="1" hangingPunct="1">
              <a:spcBef>
                <a:spcPct val="50000"/>
              </a:spcBef>
            </a:pPr>
            <a:r>
              <a:rPr lang="nb-NO" sz="36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Strengere kriterier for diagnostisering av svangerskapsdiabetes fører til reduksjon av komplikasjoner for kvinner med denne tilstanden. </a:t>
            </a:r>
            <a:endParaRPr lang="en-US" altLang="nb-NO" sz="3600" b="1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ts val="2000"/>
              </a:spcBef>
              <a:spcAft>
                <a:spcPts val="1000"/>
              </a:spcAft>
            </a:pPr>
            <a:endParaRPr lang="en-US" altLang="nb-NO" sz="2600" b="1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62" name="Exmple box" descr="Example box"/>
          <p:cNvSpPr txBox="1">
            <a:spLocks noChangeArrowheads="1"/>
          </p:cNvSpPr>
          <p:nvPr/>
        </p:nvSpPr>
        <p:spPr bwMode="auto">
          <a:xfrm>
            <a:off x="11375868" y="9725018"/>
            <a:ext cx="10192384" cy="2013877"/>
          </a:xfrm>
          <a:prstGeom prst="rect">
            <a:avLst/>
          </a:prstGeom>
          <a:noFill/>
          <a:ln w="25400" algn="ctr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80000" tIns="82800" rIns="180000" bIns="82800">
            <a:spAutoFit/>
          </a:bodyPr>
          <a:lstStyle>
            <a:lvl1pPr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altLang="nb-NO" sz="3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Cut</a:t>
            </a:r>
            <a:r>
              <a:rPr kumimoji="0" lang="nb-NO" altLang="nb-NO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nb-NO" altLang="nb-NO" sz="3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off</a:t>
            </a:r>
            <a:r>
              <a:rPr kumimoji="0" lang="nb-NO" altLang="nb-NO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verdier* ved ulike diagnostiske kriterier for svangerskapsdiabetes (5, 11, 14</a:t>
            </a:r>
            <a:r>
              <a:rPr kumimoji="0" lang="nb-NO" altLang="nb-NO" sz="3000" b="0" i="0" u="none" strike="noStrike" kern="1200" cap="none" spc="0" normalizeH="0" baseline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,</a:t>
            </a:r>
            <a:r>
              <a:rPr kumimoji="0" lang="nb-NO" altLang="nb-NO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15)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b-NO" altLang="nb-NO" sz="30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*: Én verdi er tilstrekkelig for å sette diagnosen svangerskapsdiabetes for hver rad med diagnosekriterier</a:t>
            </a:r>
            <a:r>
              <a:rPr lang="en-GB" altLang="nb-NO" sz="30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kumimoji="0" lang="en-GB" altLang="nb-NO" sz="30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85000"/>
                  <a:lumOff val="1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066" name="Acknowledgements" descr="Field for acknowledgements"/>
          <p:cNvSpPr txBox="1">
            <a:spLocks noChangeArrowheads="1"/>
          </p:cNvSpPr>
          <p:nvPr/>
        </p:nvSpPr>
        <p:spPr bwMode="auto">
          <a:xfrm>
            <a:off x="31516001" y="18001105"/>
            <a:ext cx="10109836" cy="9022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rIns="360000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2000"/>
              </a:spcBef>
              <a:spcAft>
                <a:spcPts val="1000"/>
              </a:spcAft>
            </a:pPr>
            <a:r>
              <a:rPr lang="en-US" altLang="nb-NO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REFERANSER</a:t>
            </a:r>
          </a:p>
          <a:p>
            <a:r>
              <a:rPr lang="nb-NO" sz="2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1. Friis CM, </a:t>
            </a:r>
            <a:r>
              <a:rPr lang="nb-NO" sz="2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Roum</a:t>
            </a:r>
            <a:r>
              <a:rPr lang="nb-NO" sz="2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EMS, Holm HO, Toft JH, Roland MCP, Thordarson HB. Svangerskapsdiabetes [Kliniske retningslinjer]. Den norske legeforening: Norsk gynekologisk forening; 2020 [</a:t>
            </a:r>
            <a:r>
              <a:rPr lang="nb-NO" sz="2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cited</a:t>
            </a:r>
            <a:r>
              <a:rPr lang="nb-NO" sz="2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2024 18. mars]. </a:t>
            </a:r>
            <a:r>
              <a:rPr lang="nb-NO" sz="2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Available</a:t>
            </a:r>
            <a:r>
              <a:rPr lang="nb-NO" sz="2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from: </a:t>
            </a:r>
            <a:r>
              <a:rPr lang="nb-NO" sz="2200" u="sng" dirty="0">
                <a:effectLst/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https://www.legeforeningen.no/foreningsledd/fagmed/norsk-gynekologisk-forening/veiledere/veileder-i-fodselshjelp/svangerskapsdiabetes/#Svangerskapsdiabetes%20+%20pasientinfo%20PDF</a:t>
            </a:r>
            <a:r>
              <a:rPr lang="nb-NO" sz="2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nb-NO" sz="2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5. </a:t>
            </a:r>
            <a:r>
              <a:rPr lang="nb-NO" sz="2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helsebiblioteket.no</a:t>
            </a:r>
            <a:r>
              <a:rPr lang="nb-NO" sz="2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Svangerskapsdiabetes [Oppslagsverk]. </a:t>
            </a:r>
            <a:r>
              <a:rPr lang="nb-NO" sz="2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Helsebiblioteket.no</a:t>
            </a:r>
            <a:r>
              <a:rPr lang="nb-NO" sz="2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 Helsebiblioteket; 2020 [</a:t>
            </a:r>
            <a:r>
              <a:rPr lang="nb-NO" sz="2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updated</a:t>
            </a:r>
            <a:r>
              <a:rPr lang="nb-NO" sz="2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29. september 2020; </a:t>
            </a:r>
            <a:r>
              <a:rPr lang="nb-NO" sz="2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cited</a:t>
            </a:r>
            <a:r>
              <a:rPr lang="nb-NO" sz="2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2024 30. august]. </a:t>
            </a:r>
            <a:r>
              <a:rPr lang="nb-NO" sz="2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Available</a:t>
            </a:r>
            <a:r>
              <a:rPr lang="nb-NO" sz="2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from: </a:t>
            </a:r>
            <a:r>
              <a:rPr lang="nb-NO" sz="2200" u="sng" dirty="0">
                <a:effectLst/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https://www.helsebiblioteket.no/innhold/artikler/pasientinformasjon/svangerskapsdiabetes</a:t>
            </a:r>
            <a:endParaRPr lang="nb-NO" sz="22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nb-NO" sz="2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11. </a:t>
            </a:r>
            <a:r>
              <a:rPr lang="nb-NO" sz="2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Agarwal</a:t>
            </a:r>
            <a:r>
              <a:rPr lang="nb-NO" sz="2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MM. </a:t>
            </a:r>
            <a:r>
              <a:rPr lang="nb-NO" sz="2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Gestational</a:t>
            </a:r>
            <a:r>
              <a:rPr lang="nb-NO" sz="2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diabetes </a:t>
            </a:r>
            <a:r>
              <a:rPr lang="nb-NO" sz="2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mellitus</a:t>
            </a:r>
            <a:r>
              <a:rPr lang="nb-NO" sz="2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 An </a:t>
            </a:r>
            <a:r>
              <a:rPr lang="nb-NO" sz="2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update</a:t>
            </a:r>
            <a:r>
              <a:rPr lang="nb-NO" sz="2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2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on</a:t>
            </a:r>
            <a:r>
              <a:rPr lang="nb-NO" sz="2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2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nb-NO" sz="2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2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current</a:t>
            </a:r>
            <a:r>
              <a:rPr lang="nb-NO" sz="2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2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international</a:t>
            </a:r>
            <a:r>
              <a:rPr lang="nb-NO" sz="2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2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diagnostic</a:t>
            </a:r>
            <a:r>
              <a:rPr lang="nb-NO" sz="2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2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criteria</a:t>
            </a:r>
            <a:r>
              <a:rPr lang="nb-NO" sz="2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World J Diabetes. 2015;6(6):782-91.</a:t>
            </a:r>
          </a:p>
          <a:p>
            <a:r>
              <a:rPr lang="nb-NO" sz="2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14. </a:t>
            </a:r>
            <a:r>
              <a:rPr lang="nb-NO" sz="2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Hyperglycemia</a:t>
            </a:r>
            <a:r>
              <a:rPr lang="nb-NO" sz="2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nb-NO" sz="2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Adverse</a:t>
            </a:r>
            <a:r>
              <a:rPr lang="nb-NO" sz="2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2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Pregnancy</a:t>
            </a:r>
            <a:r>
              <a:rPr lang="nb-NO" sz="2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2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Outcome</a:t>
            </a:r>
            <a:r>
              <a:rPr lang="nb-NO" sz="2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(HAPO) </a:t>
            </a:r>
            <a:r>
              <a:rPr lang="nb-NO" sz="2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Study</a:t>
            </a:r>
            <a:r>
              <a:rPr lang="nb-NO" sz="2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nb-NO" sz="2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associations</a:t>
            </a:r>
            <a:r>
              <a:rPr lang="nb-NO" sz="2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2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with</a:t>
            </a:r>
            <a:r>
              <a:rPr lang="nb-NO" sz="2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neonatal </a:t>
            </a:r>
            <a:r>
              <a:rPr lang="nb-NO" sz="2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anthropometrics</a:t>
            </a:r>
            <a:r>
              <a:rPr lang="nb-NO" sz="2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Diabetes. 2009;58(2):453-9.</a:t>
            </a:r>
          </a:p>
          <a:p>
            <a:r>
              <a:rPr lang="nb-NO" sz="2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15. </a:t>
            </a:r>
            <a:r>
              <a:rPr lang="nb-NO" sz="2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Metzger</a:t>
            </a:r>
            <a:r>
              <a:rPr lang="nb-NO" sz="2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BE, Gabbe SG, Persson B, Buchanan TA, </a:t>
            </a:r>
            <a:r>
              <a:rPr lang="nb-NO" sz="2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Catalano</a:t>
            </a:r>
            <a:r>
              <a:rPr lang="nb-NO" sz="2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PA, Damm P, et al. International </a:t>
            </a:r>
            <a:r>
              <a:rPr lang="nb-NO" sz="2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association</a:t>
            </a:r>
            <a:r>
              <a:rPr lang="nb-NO" sz="2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2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nb-NO" sz="2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diabetes and </a:t>
            </a:r>
            <a:r>
              <a:rPr lang="nb-NO" sz="2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pregnancy</a:t>
            </a:r>
            <a:r>
              <a:rPr lang="nb-NO" sz="2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2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study</a:t>
            </a:r>
            <a:r>
              <a:rPr lang="nb-NO" sz="2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2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groups</a:t>
            </a:r>
            <a:r>
              <a:rPr lang="nb-NO" sz="2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2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recommendations</a:t>
            </a:r>
            <a:r>
              <a:rPr lang="nb-NO" sz="2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2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on</a:t>
            </a:r>
            <a:r>
              <a:rPr lang="nb-NO" sz="2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2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nb-NO" sz="2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2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diagnosis</a:t>
            </a:r>
            <a:r>
              <a:rPr lang="nb-NO" sz="2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nb-NO" sz="2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classification</a:t>
            </a:r>
            <a:r>
              <a:rPr lang="nb-NO" sz="2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2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nb-NO" sz="2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2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hyperglycemia</a:t>
            </a:r>
            <a:r>
              <a:rPr lang="nb-NO" sz="2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nb-NO" sz="2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pregnancy</a:t>
            </a:r>
            <a:r>
              <a:rPr lang="nb-NO" sz="2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Diabetes Care. 2010;33(3):676-82.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nb-NO" altLang="nb-NO" sz="2800" b="1" dirty="0">
              <a:solidFill>
                <a:srgbClr val="000000">
                  <a:lumMod val="85000"/>
                  <a:lumOff val="15000"/>
                </a:srgb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altLang="nb-NO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ANERKJENNELSER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nb-NO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Takk</a:t>
            </a:r>
            <a:r>
              <a:rPr kumimoji="0" lang="en-GB" altLang="nb-NO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altLang="nb-NO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til</a:t>
            </a:r>
            <a:r>
              <a:rPr kumimoji="0" lang="en-GB" altLang="nb-NO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altLang="nb-NO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veileder</a:t>
            </a:r>
            <a:r>
              <a:rPr kumimoji="0" lang="en-GB" altLang="nb-NO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Francisco Gómez Real, </a:t>
            </a:r>
            <a:r>
              <a:rPr kumimoji="0" lang="en-GB" altLang="nb-NO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biveileder</a:t>
            </a:r>
            <a:r>
              <a:rPr kumimoji="0" lang="en-GB" altLang="nb-NO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Marianne </a:t>
            </a:r>
            <a:r>
              <a:rPr kumimoji="0" lang="en-GB" altLang="nb-NO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Lønnebotn</a:t>
            </a:r>
            <a:r>
              <a:rPr kumimoji="0" lang="en-GB" altLang="nb-NO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altLang="nb-NO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og</a:t>
            </a:r>
            <a:r>
              <a:rPr kumimoji="0" lang="en-GB" altLang="nb-NO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Christine </a:t>
            </a:r>
            <a:r>
              <a:rPr kumimoji="0" lang="en-GB" altLang="nb-NO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Tarlebø</a:t>
            </a:r>
            <a:r>
              <a:rPr kumimoji="0" lang="en-GB" altLang="nb-NO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altLang="nb-NO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Mjøs</a:t>
            </a:r>
            <a:r>
              <a:rPr kumimoji="0" lang="en-GB" altLang="nb-NO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altLang="nb-NO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ved</a:t>
            </a:r>
            <a:r>
              <a:rPr kumimoji="0" lang="en-GB" altLang="nb-NO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altLang="nb-NO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biblioteket</a:t>
            </a:r>
            <a:r>
              <a:rPr kumimoji="0" lang="en-GB" altLang="nb-NO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for </a:t>
            </a:r>
            <a:r>
              <a:rPr kumimoji="0" lang="en-GB" altLang="nb-NO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medisin</a:t>
            </a:r>
            <a:r>
              <a:rPr kumimoji="0" lang="en-GB" altLang="nb-NO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altLang="nb-NO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ved</a:t>
            </a:r>
            <a:r>
              <a:rPr kumimoji="0" lang="en-GB" altLang="nb-NO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UIB for et </a:t>
            </a:r>
            <a:r>
              <a:rPr kumimoji="0" lang="en-GB" altLang="nb-NO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godt</a:t>
            </a:r>
            <a:r>
              <a:rPr kumimoji="0" lang="en-GB" altLang="nb-NO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altLang="nb-NO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samarbeid</a:t>
            </a:r>
            <a:r>
              <a:rPr kumimoji="0" lang="en-GB" altLang="nb-NO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. 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0ACCB98-09F8-F975-A5CD-B2C59F5F6D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42808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altLang="nb-NO" sz="1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Cut off verdier* ved ulike diagnostiske kriterier for svangerskapsdiabetes (4, 10, 16, 18)</a:t>
            </a:r>
            <a:r>
              <a:rPr kumimoji="0" lang="nb-NO" altLang="nb-NO" sz="3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nb-NO" altLang="nb-NO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" name="Bilde 8" descr="Et bilde som inneholder tekst, skjermbilde, Font, nummer&#10;&#10;Automatisk generert beskrivelse">
            <a:extLst>
              <a:ext uri="{FF2B5EF4-FFF2-40B4-BE49-F238E27FC236}">
                <a16:creationId xmlns:a16="http://schemas.microsoft.com/office/drawing/2014/main" id="{8A5D4F3F-9224-96F6-599C-A5BD9AFDCE1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5868" y="11909846"/>
            <a:ext cx="10116793" cy="5245744"/>
          </a:xfrm>
          <a:prstGeom prst="rect">
            <a:avLst/>
          </a:prstGeom>
        </p:spPr>
      </p:pic>
      <p:pic>
        <p:nvPicPr>
          <p:cNvPr id="10" name="Bilde 9" descr="Et bilde som inneholder tekst, skjermbilde, Font, nummer&#10;&#10;Automatisk generert beskrivelse">
            <a:extLst>
              <a:ext uri="{FF2B5EF4-FFF2-40B4-BE49-F238E27FC236}">
                <a16:creationId xmlns:a16="http://schemas.microsoft.com/office/drawing/2014/main" id="{C437B2EE-D6E8-C8A7-E9C7-582F0B49152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5868" y="23497482"/>
            <a:ext cx="7923212" cy="5090063"/>
          </a:xfrm>
          <a:prstGeom prst="rect">
            <a:avLst/>
          </a:prstGeom>
        </p:spPr>
      </p:pic>
      <p:sp>
        <p:nvSpPr>
          <p:cNvPr id="11" name="Exmple box" descr="Example box">
            <a:extLst>
              <a:ext uri="{FF2B5EF4-FFF2-40B4-BE49-F238E27FC236}">
                <a16:creationId xmlns:a16="http://schemas.microsoft.com/office/drawing/2014/main" id="{E1C1CEB7-EFB4-33CC-1749-33BCDCBBA9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75868" y="22868600"/>
            <a:ext cx="9248932" cy="628882"/>
          </a:xfrm>
          <a:prstGeom prst="rect">
            <a:avLst/>
          </a:prstGeom>
          <a:noFill/>
          <a:ln w="25400" algn="ctr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80000" tIns="82800" rIns="180000" bIns="82800">
            <a:spAutoFit/>
          </a:bodyPr>
          <a:lstStyle>
            <a:lvl1pPr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altLang="nb-NO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Flowchart for seleksjonsprosess av studier til litteratursøk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 utforming">
  <a:themeElements>
    <a:clrScheme name="UiB-Farger-2015-matt">
      <a:dk1>
        <a:sysClr val="windowText" lastClr="000000"/>
      </a:dk1>
      <a:lt1>
        <a:srgbClr val="FFFFFF"/>
      </a:lt1>
      <a:dk2>
        <a:srgbClr val="847268"/>
      </a:dk2>
      <a:lt2>
        <a:srgbClr val="D0CAC2"/>
      </a:lt2>
      <a:accent1>
        <a:srgbClr val="DB3F3D"/>
      </a:accent1>
      <a:accent2>
        <a:srgbClr val="1A2640"/>
      </a:accent2>
      <a:accent3>
        <a:srgbClr val="CDAB3F"/>
      </a:accent3>
      <a:accent4>
        <a:srgbClr val="4EA0B7"/>
      </a:accent4>
      <a:accent5>
        <a:srgbClr val="789A5B"/>
      </a:accent5>
      <a:accent6>
        <a:srgbClr val="705686"/>
      </a:accent6>
      <a:hlink>
        <a:srgbClr val="009FEE"/>
      </a:hlink>
      <a:folHlink>
        <a:srgbClr val="522D89"/>
      </a:folHlink>
    </a:clrScheme>
    <a:fontScheme name="Standard utform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38100" cap="flat" cmpd="sng" algn="ctr">
              <a:solidFill>
                <a:srgbClr val="005473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83613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38100" cap="flat" cmpd="sng" algn="ctr">
              <a:solidFill>
                <a:srgbClr val="005473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83613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 utform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4267</TotalTime>
  <Words>689</Words>
  <Application>Microsoft Office PowerPoint</Application>
  <PresentationFormat>Egendefinert</PresentationFormat>
  <Paragraphs>52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4" baseType="lpstr">
      <vt:lpstr>Arial</vt:lpstr>
      <vt:lpstr>Calibri</vt:lpstr>
      <vt:lpstr>Standard utforming</vt:lpstr>
      <vt:lpstr>PowerPoint-presentasjon</vt:lpstr>
    </vt:vector>
  </TitlesOfParts>
  <Company>IT-avd, UiB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Helge Grønhaug</dc:creator>
  <cp:lastModifiedBy>Eirik Dalheim</cp:lastModifiedBy>
  <cp:revision>154</cp:revision>
  <cp:lastPrinted>2016-05-27T08:05:21Z</cp:lastPrinted>
  <dcterms:created xsi:type="dcterms:W3CDTF">2006-11-02T13:18:58Z</dcterms:created>
  <dcterms:modified xsi:type="dcterms:W3CDTF">2024-12-13T08:23:08Z</dcterms:modified>
</cp:coreProperties>
</file>