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1A19"/>
    <a:srgbClr val="FFFFFF"/>
    <a:srgbClr val="FEF9F1"/>
    <a:srgbClr val="FFAA7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0" autoAdjust="0"/>
    <p:restoredTop sz="90129" autoAdjust="0"/>
  </p:normalViewPr>
  <p:slideViewPr>
    <p:cSldViewPr snapToGrid="0">
      <p:cViewPr varScale="1">
        <p:scale>
          <a:sx n="38" d="100"/>
          <a:sy n="38" d="100"/>
        </p:scale>
        <p:origin x="2248" y="248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15.11.2024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7947" y="27323832"/>
            <a:ext cx="10364421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1" fontAlgn="base" hangingPunct="1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1" fontAlgn="base" hangingPunct="1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1" fontAlgn="base" hangingPunct="1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1" fontAlgn="base" hangingPunct="1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1" fontAlgn="base" hangingPunct="1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eaLnBrk="1" fontAlgn="base" hangingPunct="1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eaLnBrk="1" fontAlgn="base" hangingPunct="1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eaLnBrk="1" fontAlgn="base" hangingPunct="1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eaLnBrk="1" fontAlgn="base" hangingPunct="1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1" fontAlgn="base" hangingPunct="1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1" fontAlgn="base" hangingPunct="1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1" fontAlgn="base" hangingPunct="1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1" fontAlgn="base" hangingPunct="1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1" fontAlgn="base" hangingPunct="1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eaLnBrk="1" fontAlgn="base" hangingPunct="1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eaLnBrk="1" fontAlgn="base" hangingPunct="1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eaLnBrk="1" fontAlgn="base" hangingPunct="1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eaLnBrk="1" fontAlgn="base" hangingPunct="1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271382"/>
            <a:ext cx="34201099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8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Suicidality and use of psychotropic medications in patients with Schizophrenia: A prospective cohort study</a:t>
            </a:r>
            <a:endParaRPr lang="nb-NO" altLang="nb-NO" sz="8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5124539" y="3123267"/>
            <a:ext cx="6701534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0" rIns="18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Mina Thue Augustsson</a:t>
            </a:r>
            <a:br>
              <a:rPr lang="nb-NO" altLang="nb-NO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Bergen</a:t>
            </a:r>
          </a:p>
          <a:p>
            <a:pPr algn="r" eaLnBrk="1" hangingPunct="1"/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Mina.augustsson@student.uib.no</a:t>
            </a:r>
            <a:endParaRPr lang="nb-NO" altLang="nb-NO"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1723472" y="6327218"/>
            <a:ext cx="13680000" cy="5928455"/>
          </a:xfrm>
          <a:prstGeom prst="rect">
            <a:avLst/>
          </a:prstGeom>
          <a:noFill/>
          <a:ln w="76200" algn="ctr">
            <a:solidFill>
              <a:srgbClr val="761A1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251999" tIns="251999" rIns="251999" bIns="251999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nb-NO" sz="4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lifetime prevalence of suicide is around 5% in patients with schizophrenia.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nb-NO" sz="4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Non-adherence to antipsychotic medication is an important risk factor, but prospective studies investigating joint effects of antipsychotic drugs, antidepressants, and benzodiazepines on suicidality are limited. </a:t>
            </a:r>
          </a:p>
        </p:txBody>
      </p:sp>
      <p:sp>
        <p:nvSpPr>
          <p:cNvPr id="2063" name="Text Box 5" descr="Text field "/>
          <p:cNvSpPr txBox="1">
            <a:spLocks noChangeArrowheads="1"/>
          </p:cNvSpPr>
          <p:nvPr/>
        </p:nvSpPr>
        <p:spPr bwMode="auto">
          <a:xfrm>
            <a:off x="16138983" y="16228719"/>
            <a:ext cx="16271423" cy="11203200"/>
          </a:xfrm>
          <a:prstGeom prst="rect">
            <a:avLst/>
          </a:prstGeom>
          <a:noFill/>
          <a:ln w="76200" algn="ctr">
            <a:solidFill>
              <a:srgbClr val="761A1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251999" tIns="251999" rIns="251999" bIns="251999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In all, 32 (4.6%) suicide events were recorded during the follow-up, of which 9 (28%) were completed suicides and 23 (72%) were attempted suicides.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A total of 59 (8.5%) patients were readmitted with suicidal plans during the follow-up.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4400" b="0" i="0" u="sng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Compared to non-use: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nb-NO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Antipsychotic use was associated with a 70% reduced risk of attempted/completed suicide and a 69% reduced risk of readmission with suicidal plans.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nb-NO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Prescribed benzodiazepine use was associated with a 126% increased risk of readmission with suicidal plans.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nb-NO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Antidepressant use was not significantly associated with the risk of attempted/completed suicide or readmission with suicidal plans.</a:t>
            </a:r>
          </a:p>
        </p:txBody>
      </p:sp>
      <p:sp>
        <p:nvSpPr>
          <p:cNvPr id="2064" name="Text Box 6" descr="Text field "/>
          <p:cNvSpPr txBox="1">
            <a:spLocks noChangeArrowheads="1"/>
          </p:cNvSpPr>
          <p:nvPr/>
        </p:nvSpPr>
        <p:spPr bwMode="auto">
          <a:xfrm>
            <a:off x="33145915" y="16228716"/>
            <a:ext cx="7848000" cy="11203200"/>
          </a:xfrm>
          <a:prstGeom prst="rect">
            <a:avLst/>
          </a:prstGeom>
          <a:noFill/>
          <a:ln w="76200">
            <a:solidFill>
              <a:srgbClr val="761A1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0" tIns="360000" rIns="360000" b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50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4800" b="1" i="0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Adherence to antipsychotic </a:t>
            </a:r>
            <a:r>
              <a:rPr kumimoji="0" lang="en-US" altLang="nb-NO" sz="48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medication is strongly associated with </a:t>
            </a:r>
            <a:r>
              <a:rPr kumimoji="0" lang="en-US" altLang="nb-NO" sz="4800" b="1" i="0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reduced suicidal risk </a:t>
            </a:r>
            <a:r>
              <a:rPr kumimoji="0" lang="en-US" altLang="nb-NO" sz="48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in schizophrenia.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endParaRPr kumimoji="0" lang="en-US" altLang="nb-NO" sz="4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48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kumimoji="0" lang="en-US" altLang="nb-NO" sz="4800" b="1" i="0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use of prescribed benzodiazepines </a:t>
            </a:r>
            <a:r>
              <a:rPr kumimoji="0" lang="en-US" altLang="nb-NO" sz="48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was identified as a significant </a:t>
            </a:r>
            <a:r>
              <a:rPr kumimoji="0" lang="en-US" altLang="nb-NO" sz="4800" b="1" i="0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risk factor for being readmitted with suicidal plans.</a:t>
            </a:r>
          </a:p>
        </p:txBody>
      </p:sp>
      <p:sp>
        <p:nvSpPr>
          <p:cNvPr id="2065" name="References" descr="Field for references"/>
          <p:cNvSpPr txBox="1">
            <a:spLocks noChangeArrowheads="1"/>
          </p:cNvSpPr>
          <p:nvPr/>
        </p:nvSpPr>
        <p:spPr bwMode="auto">
          <a:xfrm>
            <a:off x="16201235" y="28078777"/>
            <a:ext cx="2264992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3000" b="1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REFERENCES: </a:t>
            </a:r>
            <a:r>
              <a:rPr kumimoji="0" lang="en-US" altLang="nb-NO" sz="300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The work presented in this poster is due to be published as a research article in the international journal Psychological Medicine</a:t>
            </a:r>
            <a:endParaRPr kumimoji="0" lang="en-US" altLang="nb-NO" sz="3000" b="1" i="0" u="none" strike="noStrike" kern="1200" cap="none" spc="0" normalizeH="0" baseline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>
            <a:off x="16201235" y="28640503"/>
            <a:ext cx="134510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3000" b="1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ACKNOWLEDGEMENTS</a:t>
            </a:r>
            <a:r>
              <a:rPr kumimoji="0" lang="en-US" altLang="nb-NO" sz="300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 Bergen Psychosis Research group </a:t>
            </a:r>
          </a:p>
        </p:txBody>
      </p:sp>
      <p:sp>
        <p:nvSpPr>
          <p:cNvPr id="5" name="Text box 1" descr="Text field ">
            <a:extLst>
              <a:ext uri="{FF2B5EF4-FFF2-40B4-BE49-F238E27FC236}">
                <a16:creationId xmlns:a16="http://schemas.microsoft.com/office/drawing/2014/main" id="{A4E5E038-61D3-9B05-EDEE-1928BFC21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4318374"/>
            <a:ext cx="33158112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3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M. Fagerbakke </a:t>
            </a:r>
            <a:r>
              <a:rPr kumimoji="0" lang="en-GB" altLang="nb-NO" sz="38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Strømme</a:t>
            </a:r>
            <a:r>
              <a:rPr kumimoji="0" lang="en-GB" altLang="nb-NO" sz="3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kumimoji="0" lang="en-GB" altLang="nb-NO" sz="380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M. Thue Augustsson</a:t>
            </a:r>
            <a:r>
              <a:rPr kumimoji="0" lang="en-GB" altLang="nb-NO" sz="3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; C. Bartz-Johannessen; </a:t>
            </a:r>
            <a:r>
              <a:rPr kumimoji="0" lang="en-GB" altLang="nb-NO" sz="38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A.Stautland</a:t>
            </a:r>
            <a:r>
              <a:rPr kumimoji="0" lang="en-GB" altLang="nb-NO" sz="3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; A. </a:t>
            </a:r>
            <a:r>
              <a:rPr kumimoji="0" lang="en-GB" altLang="nb-NO" sz="38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Mykletun</a:t>
            </a:r>
            <a:r>
              <a:rPr kumimoji="0" lang="en-GB" altLang="nb-NO" sz="3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; R. </a:t>
            </a:r>
            <a:r>
              <a:rPr kumimoji="0" lang="en-GB" altLang="nb-NO" sz="38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Kroken</a:t>
            </a:r>
            <a:r>
              <a:rPr kumimoji="0" lang="en-GB" altLang="nb-NO" sz="3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; L. </a:t>
            </a:r>
            <a:r>
              <a:rPr kumimoji="0" lang="en-GB" altLang="nb-NO" sz="38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Mehlum</a:t>
            </a:r>
            <a:r>
              <a:rPr kumimoji="0" lang="en-GB" altLang="nb-NO" sz="3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; E. </a:t>
            </a:r>
            <a:r>
              <a:rPr kumimoji="0" lang="en-GB" altLang="nb-NO" sz="38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Kjelby</a:t>
            </a:r>
            <a:r>
              <a:rPr kumimoji="0" lang="en-GB" altLang="nb-NO" sz="3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; E. Johnsen</a:t>
            </a:r>
            <a:endParaRPr kumimoji="0" lang="en-GB" altLang="nb-NO" sz="44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2" descr="Text field ">
            <a:extLst>
              <a:ext uri="{FF2B5EF4-FFF2-40B4-BE49-F238E27FC236}">
                <a16:creationId xmlns:a16="http://schemas.microsoft.com/office/drawing/2014/main" id="{3C26D0F0-3A3D-DA6D-6DA2-E6196A51F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473" y="12780000"/>
            <a:ext cx="13680000" cy="2801855"/>
          </a:xfrm>
          <a:prstGeom prst="rect">
            <a:avLst/>
          </a:prstGeom>
          <a:noFill/>
          <a:ln w="76200" algn="ctr">
            <a:solidFill>
              <a:srgbClr val="761A1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251999" tIns="251999" rIns="251999" bIns="251999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nb-NO" sz="4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investigate how use and non-use of psychotropic medications are associated with suicidality in schizophrenia.</a:t>
            </a:r>
          </a:p>
        </p:txBody>
      </p:sp>
      <p:sp>
        <p:nvSpPr>
          <p:cNvPr id="7" name="Text box 2" descr="Text field ">
            <a:extLst>
              <a:ext uri="{FF2B5EF4-FFF2-40B4-BE49-F238E27FC236}">
                <a16:creationId xmlns:a16="http://schemas.microsoft.com/office/drawing/2014/main" id="{4EF6A69D-2AE7-D310-33EF-66B853394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473" y="16200000"/>
            <a:ext cx="13680000" cy="11204155"/>
          </a:xfrm>
          <a:prstGeom prst="rect">
            <a:avLst/>
          </a:prstGeom>
          <a:noFill/>
          <a:ln w="76200" algn="ctr">
            <a:solidFill>
              <a:srgbClr val="761A1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251999" tIns="251999" rIns="251999" bIns="251999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nb-NO" sz="4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cohort of 696 patients with schizophrenia who were admitted to the psychiatric acute unit at </a:t>
            </a:r>
            <a:r>
              <a:rPr lang="en-US" altLang="nb-NO" sz="4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Haukeland</a:t>
            </a:r>
            <a:r>
              <a:rPr lang="en-US" altLang="nb-NO" sz="4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University Hospital, Bergen, Norway, was followed for up to 10 years post-discharge.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nb-NO" sz="4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every following readmission, suicidal attempts and suicidal plans were registered. Information on completed suicides were obtained from the Norwegian Cause of Death registry.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nb-NO" sz="4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Periods of use versus non-use of antipsychotics, antidepressants and benzodiazepines were recorded as time-dependent variables in each patient and compared using Cox multiple regression analyses. Adjustments were made for age, gender, depression, agitation, and use of alcohol and illicit substances.</a:t>
            </a:r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81FD4798-63A2-DB1C-F8F3-24A5E8F467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89706" y="6470729"/>
            <a:ext cx="18164589" cy="9111126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FC19CEE1-FF99-7480-513D-D2DFE6DC6AFC}"/>
              </a:ext>
            </a:extLst>
          </p:cNvPr>
          <p:cNvSpPr/>
          <p:nvPr/>
        </p:nvSpPr>
        <p:spPr>
          <a:xfrm>
            <a:off x="16201235" y="8884801"/>
            <a:ext cx="58465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Figure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: Associations between psychotropic drug use and suicidality: Adjusted hazard ratios (AHR) from Cox multiple regression models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oster liggende A0 engelsk logo" id="{8FB9D32F-C3A3-5D4A-A847-77C6AE97A6A5}" vid="{C555CDEE-FC78-8A4C-9578-FCA0F1276608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CB35EE0607AB4599D90E9CAB2B0041" ma:contentTypeVersion="3" ma:contentTypeDescription="Create a new document." ma:contentTypeScope="" ma:versionID="7c50a7872435348e53457e734a6caacb">
  <xsd:schema xmlns:xsd="http://www.w3.org/2001/XMLSchema" xmlns:xs="http://www.w3.org/2001/XMLSchema" xmlns:p="http://schemas.microsoft.com/office/2006/metadata/properties" xmlns:ns2="de91e3f8-883b-4e6b-a903-7d79585d2ace" targetNamespace="http://schemas.microsoft.com/office/2006/metadata/properties" ma:root="true" ma:fieldsID="f4c26875c32918164cd4231295d470b3" ns2:_="">
    <xsd:import namespace="de91e3f8-883b-4e6b-a903-7d79585d2a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91e3f8-883b-4e6b-a903-7d79585d2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D9B591-1730-4302-99C3-BD48678930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A1A79F-6CF0-4192-89BF-A7FC1A742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91e3f8-883b-4e6b-a903-7d79585d2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F44192-07E6-4D9C-9A5F-6064FD91F1C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 utforming</Template>
  <TotalTime>147</TotalTime>
  <Words>442</Words>
  <Application>Microsoft Macintosh PowerPoint</Application>
  <PresentationFormat>Egendefinert</PresentationFormat>
  <Paragraphs>28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 utforming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Mina Thue Augustsson</dc:creator>
  <cp:lastModifiedBy>Mina Thue Augustsson</cp:lastModifiedBy>
  <cp:revision>16</cp:revision>
  <cp:lastPrinted>2016-05-27T08:05:21Z</cp:lastPrinted>
  <dcterms:created xsi:type="dcterms:W3CDTF">2024-11-11T16:20:21Z</dcterms:created>
  <dcterms:modified xsi:type="dcterms:W3CDTF">2024-11-15T17:41:14Z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0x01010066CB35EE0607AB4599D90E9CAB2B0041</vt:lpwstr>
  </property>
</Properties>
</file>