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4224000"/>
  <p:notesSz cx="20104100" cy="1422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9440"/>
            <a:ext cx="17088486" cy="298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5440"/>
            <a:ext cx="14072870" cy="355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644083"/>
            <a:ext cx="20104100" cy="11577320"/>
          </a:xfrm>
          <a:custGeom>
            <a:avLst/>
            <a:gdLst/>
            <a:ahLst/>
            <a:cxnLst/>
            <a:rect l="l" t="t" r="r" b="b"/>
            <a:pathLst>
              <a:path w="20104100" h="11577319">
                <a:moveTo>
                  <a:pt x="20104099" y="11577302"/>
                </a:moveTo>
                <a:lnTo>
                  <a:pt x="20104099" y="0"/>
                </a:lnTo>
                <a:lnTo>
                  <a:pt x="0" y="0"/>
                </a:lnTo>
                <a:lnTo>
                  <a:pt x="0" y="11577302"/>
                </a:lnTo>
                <a:lnTo>
                  <a:pt x="20104099" y="11577302"/>
                </a:lnTo>
                <a:close/>
              </a:path>
            </a:pathLst>
          </a:custGeom>
          <a:solidFill>
            <a:srgbClr val="FDF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586539" y="13039242"/>
            <a:ext cx="809858" cy="81406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3442029" y="13364292"/>
            <a:ext cx="165639" cy="16444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3667694" y="13367526"/>
            <a:ext cx="107187" cy="15797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3915367" y="13364292"/>
            <a:ext cx="1079588" cy="1644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1582476" y="13360520"/>
            <a:ext cx="1737360" cy="16875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0" y="0"/>
            <a:ext cx="20104100" cy="2662555"/>
          </a:xfrm>
          <a:custGeom>
            <a:avLst/>
            <a:gdLst/>
            <a:ahLst/>
            <a:cxnLst/>
            <a:rect l="l" t="t" r="r" b="b"/>
            <a:pathLst>
              <a:path w="20104100" h="2662555">
                <a:moveTo>
                  <a:pt x="0" y="2661936"/>
                </a:moveTo>
                <a:lnTo>
                  <a:pt x="20104099" y="2661936"/>
                </a:lnTo>
                <a:lnTo>
                  <a:pt x="20104099" y="0"/>
                </a:lnTo>
                <a:lnTo>
                  <a:pt x="0" y="0"/>
                </a:lnTo>
                <a:lnTo>
                  <a:pt x="0" y="2661936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k object 23"/>
          <p:cNvSpPr/>
          <p:nvPr/>
        </p:nvSpPr>
        <p:spPr>
          <a:xfrm>
            <a:off x="0" y="0"/>
            <a:ext cx="20104100" cy="2662555"/>
          </a:xfrm>
          <a:custGeom>
            <a:avLst/>
            <a:gdLst/>
            <a:ahLst/>
            <a:cxnLst/>
            <a:rect l="l" t="t" r="r" b="b"/>
            <a:pathLst>
              <a:path w="20104100" h="2662555">
                <a:moveTo>
                  <a:pt x="0" y="2661936"/>
                </a:moveTo>
                <a:lnTo>
                  <a:pt x="20104100" y="2661936"/>
                </a:lnTo>
                <a:lnTo>
                  <a:pt x="20104100" y="0"/>
                </a:lnTo>
                <a:lnTo>
                  <a:pt x="0" y="0"/>
                </a:lnTo>
                <a:lnTo>
                  <a:pt x="0" y="2661936"/>
                </a:lnTo>
                <a:close/>
              </a:path>
            </a:pathLst>
          </a:custGeom>
          <a:ln w="8947">
            <a:solidFill>
              <a:srgbClr val="9DC3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1413" y="336713"/>
            <a:ext cx="19001272" cy="1495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1520"/>
            <a:ext cx="18093690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3228320"/>
            <a:ext cx="6433312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wup010@uib.no" TargetMode="External"/><Relationship Id="rId3" Type="http://schemas.openxmlformats.org/officeDocument/2006/relationships/hyperlink" Target="mailto:llu016@uib.no" TargetMode="External"/><Relationship Id="rId4" Type="http://schemas.openxmlformats.org/officeDocument/2006/relationships/image" Target="../media/image6.jpg"/><Relationship Id="rId5" Type="http://schemas.openxmlformats.org/officeDocument/2006/relationships/image" Target="../media/image7.jpg"/><Relationship Id="rId6" Type="http://schemas.openxmlformats.org/officeDocument/2006/relationships/image" Target="../media/image8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1413" y="336713"/>
            <a:ext cx="14460219" cy="14954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 marR="5080">
              <a:lnSpc>
                <a:spcPct val="100299"/>
              </a:lnSpc>
              <a:spcBef>
                <a:spcPts val="110"/>
              </a:spcBef>
            </a:pPr>
            <a:r>
              <a:rPr dirty="0" spc="15"/>
              <a:t>Abdominal </a:t>
            </a:r>
            <a:r>
              <a:rPr dirty="0" spc="5"/>
              <a:t>metabolic </a:t>
            </a:r>
            <a:r>
              <a:rPr dirty="0" spc="10"/>
              <a:t>adiposity </a:t>
            </a:r>
            <a:r>
              <a:rPr dirty="0" spc="-15"/>
              <a:t>markers for </a:t>
            </a:r>
            <a:r>
              <a:rPr dirty="0" spc="5"/>
              <a:t>prediction </a:t>
            </a:r>
            <a:r>
              <a:rPr dirty="0" spc="10"/>
              <a:t>of  </a:t>
            </a:r>
            <a:r>
              <a:rPr dirty="0" spc="5"/>
              <a:t>aggressive </a:t>
            </a:r>
            <a:r>
              <a:rPr dirty="0" spc="10"/>
              <a:t>disease </a:t>
            </a:r>
            <a:r>
              <a:rPr dirty="0" spc="15"/>
              <a:t>in </a:t>
            </a:r>
            <a:r>
              <a:rPr dirty="0" spc="10"/>
              <a:t>endometrial</a:t>
            </a:r>
            <a:r>
              <a:rPr dirty="0" spc="-40"/>
              <a:t> </a:t>
            </a:r>
            <a:r>
              <a:rPr dirty="0" spc="5"/>
              <a:t>cancer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682666" y="421681"/>
            <a:ext cx="1790064" cy="8610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r" marL="12700" marR="5080" indent="873125">
              <a:lnSpc>
                <a:spcPct val="100000"/>
              </a:lnSpc>
              <a:spcBef>
                <a:spcPts val="130"/>
              </a:spcBef>
            </a:pPr>
            <a:r>
              <a:rPr dirty="0" sz="2050" b="1">
                <a:solidFill>
                  <a:srgbClr val="FFFFFF"/>
                </a:solidFill>
                <a:latin typeface="Calibri"/>
                <a:cs typeface="Calibri"/>
              </a:rPr>
              <a:t>Jill</a:t>
            </a:r>
            <a:r>
              <a:rPr dirty="0" sz="2050" spc="-7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-5" b="1">
                <a:solidFill>
                  <a:srgbClr val="FFFFFF"/>
                </a:solidFill>
                <a:latin typeface="Calibri"/>
                <a:cs typeface="Calibri"/>
              </a:rPr>
              <a:t>Lavik </a:t>
            </a:r>
            <a:r>
              <a:rPr dirty="0" sz="205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University</a:t>
            </a:r>
            <a:r>
              <a:rPr dirty="0" sz="1700" spc="-7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5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dirty="0" sz="1700" spc="-6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Bergen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2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w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u</a:t>
            </a:r>
            <a:r>
              <a:rPr dirty="0" sz="1700" spc="2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p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01</a:t>
            </a:r>
            <a:r>
              <a:rPr dirty="0" sz="1700" spc="1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0</a:t>
            </a:r>
            <a:r>
              <a:rPr dirty="0" sz="1700" spc="-4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@</a:t>
            </a:r>
            <a:r>
              <a:rPr dirty="0" sz="1700" spc="2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u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i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b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.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n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o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555796" y="1567385"/>
            <a:ext cx="1918970" cy="8610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r" marL="139065" marR="5080" indent="-127000">
              <a:lnSpc>
                <a:spcPct val="100000"/>
              </a:lnSpc>
              <a:spcBef>
                <a:spcPts val="130"/>
              </a:spcBef>
            </a:pPr>
            <a:r>
              <a:rPr dirty="0" sz="2050" b="1">
                <a:solidFill>
                  <a:srgbClr val="FFFFFF"/>
                </a:solidFill>
                <a:latin typeface="Calibri"/>
                <a:cs typeface="Calibri"/>
              </a:rPr>
              <a:t>Liv</a:t>
            </a:r>
            <a:r>
              <a:rPr dirty="0" sz="2050" spc="-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b="1">
                <a:solidFill>
                  <a:srgbClr val="FFFFFF"/>
                </a:solidFill>
                <a:latin typeface="Calibri"/>
                <a:cs typeface="Calibri"/>
              </a:rPr>
              <a:t>Pauline</a:t>
            </a:r>
            <a:r>
              <a:rPr dirty="0" sz="2050" spc="-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5" b="1">
                <a:solidFill>
                  <a:srgbClr val="FFFFFF"/>
                </a:solidFill>
                <a:latin typeface="Calibri"/>
                <a:cs typeface="Calibri"/>
              </a:rPr>
              <a:t>Lunde </a:t>
            </a:r>
            <a:r>
              <a:rPr dirty="0" sz="205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University</a:t>
            </a:r>
            <a:r>
              <a:rPr dirty="0" sz="1700" spc="-7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5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dirty="0" sz="1700" spc="-6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Bergen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ll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u0</a:t>
            </a:r>
            <a:r>
              <a:rPr dirty="0" sz="1700" spc="1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1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6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@ui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b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.</a:t>
            </a:r>
            <a:r>
              <a:rPr dirty="0" sz="1700" spc="1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n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o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1413" y="2922092"/>
            <a:ext cx="4688205" cy="92659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75565">
              <a:lnSpc>
                <a:spcPct val="100000"/>
              </a:lnSpc>
              <a:spcBef>
                <a:spcPts val="114"/>
              </a:spcBef>
            </a:pPr>
            <a:r>
              <a:rPr dirty="0" sz="1850" spc="5" b="1">
                <a:latin typeface="Calibri"/>
                <a:cs typeface="Calibri"/>
              </a:rPr>
              <a:t>Background</a:t>
            </a:r>
            <a:endParaRPr sz="1850">
              <a:latin typeface="Calibri"/>
              <a:cs typeface="Calibri"/>
            </a:endParaRPr>
          </a:p>
          <a:p>
            <a:pPr marL="75565" marR="19685">
              <a:lnSpc>
                <a:spcPct val="101600"/>
              </a:lnSpc>
            </a:pPr>
            <a:r>
              <a:rPr dirty="0" sz="1850" spc="5">
                <a:latin typeface="Calibri"/>
                <a:cs typeface="Calibri"/>
              </a:rPr>
              <a:t>Endometrial cancer </a:t>
            </a:r>
            <a:r>
              <a:rPr dirty="0" sz="1850">
                <a:latin typeface="Calibri"/>
                <a:cs typeface="Calibri"/>
              </a:rPr>
              <a:t>is </a:t>
            </a:r>
            <a:r>
              <a:rPr dirty="0" sz="1850" spc="5">
                <a:latin typeface="Calibri"/>
                <a:cs typeface="Calibri"/>
              </a:rPr>
              <a:t>one of the most </a:t>
            </a:r>
            <a:r>
              <a:rPr dirty="0" sz="1850" spc="10">
                <a:latin typeface="Calibri"/>
                <a:cs typeface="Calibri"/>
              </a:rPr>
              <a:t>common  </a:t>
            </a:r>
            <a:r>
              <a:rPr dirty="0" sz="1850">
                <a:latin typeface="Calibri"/>
                <a:cs typeface="Calibri"/>
              </a:rPr>
              <a:t>cancers in </a:t>
            </a:r>
            <a:r>
              <a:rPr dirty="0" sz="1850" spc="10">
                <a:latin typeface="Calibri"/>
                <a:cs typeface="Calibri"/>
              </a:rPr>
              <a:t>women </a:t>
            </a:r>
            <a:r>
              <a:rPr dirty="0" sz="1850">
                <a:latin typeface="Calibri"/>
                <a:cs typeface="Calibri"/>
              </a:rPr>
              <a:t>in </a:t>
            </a:r>
            <a:r>
              <a:rPr dirty="0" sz="1850" spc="5">
                <a:latin typeface="Calibri"/>
                <a:cs typeface="Calibri"/>
              </a:rPr>
              <a:t>Norway</a:t>
            </a:r>
            <a:r>
              <a:rPr dirty="0" sz="1850" spc="10">
                <a:latin typeface="Calibri"/>
                <a:cs typeface="Calibri"/>
              </a:rPr>
              <a:t> </a:t>
            </a:r>
            <a:r>
              <a:rPr dirty="0" sz="1850" spc="15">
                <a:latin typeface="Calibri"/>
                <a:cs typeface="Calibri"/>
              </a:rPr>
              <a:t>and</a:t>
            </a:r>
            <a:endParaRPr sz="1850">
              <a:latin typeface="Calibri"/>
              <a:cs typeface="Calibri"/>
            </a:endParaRPr>
          </a:p>
          <a:p>
            <a:pPr marL="75565" marR="90170">
              <a:lnSpc>
                <a:spcPts val="2260"/>
              </a:lnSpc>
              <a:spcBef>
                <a:spcPts val="80"/>
              </a:spcBef>
            </a:pPr>
            <a:r>
              <a:rPr dirty="0" sz="1850">
                <a:latin typeface="Calibri"/>
                <a:cs typeface="Calibri"/>
              </a:rPr>
              <a:t>obesity is </a:t>
            </a:r>
            <a:r>
              <a:rPr dirty="0" sz="1850" spc="5">
                <a:latin typeface="Calibri"/>
                <a:cs typeface="Calibri"/>
              </a:rPr>
              <a:t>a </a:t>
            </a:r>
            <a:r>
              <a:rPr dirty="0" sz="1850">
                <a:latin typeface="Calibri"/>
                <a:cs typeface="Calibri"/>
              </a:rPr>
              <a:t>well-established </a:t>
            </a:r>
            <a:r>
              <a:rPr dirty="0" sz="1850" spc="5">
                <a:latin typeface="Calibri"/>
                <a:cs typeface="Calibri"/>
              </a:rPr>
              <a:t>risk </a:t>
            </a:r>
            <a:r>
              <a:rPr dirty="0" sz="1850" spc="-5">
                <a:latin typeface="Calibri"/>
                <a:cs typeface="Calibri"/>
              </a:rPr>
              <a:t>factor </a:t>
            </a:r>
            <a:r>
              <a:rPr dirty="0" sz="1850">
                <a:latin typeface="Calibri"/>
                <a:cs typeface="Calibri"/>
              </a:rPr>
              <a:t>for  </a:t>
            </a:r>
            <a:r>
              <a:rPr dirty="0" sz="1850" spc="5">
                <a:latin typeface="Calibri"/>
                <a:cs typeface="Calibri"/>
              </a:rPr>
              <a:t>endometrial </a:t>
            </a:r>
            <a:r>
              <a:rPr dirty="0" sz="1850">
                <a:latin typeface="Calibri"/>
                <a:cs typeface="Calibri"/>
              </a:rPr>
              <a:t>cancer </a:t>
            </a:r>
            <a:r>
              <a:rPr dirty="0" sz="1850" spc="5">
                <a:latin typeface="Calibri"/>
                <a:cs typeface="Calibri"/>
              </a:rPr>
              <a:t>development. One  mechanism suggested </a:t>
            </a:r>
            <a:r>
              <a:rPr dirty="0" sz="1850" spc="-10">
                <a:latin typeface="Calibri"/>
                <a:cs typeface="Calibri"/>
              </a:rPr>
              <a:t>to </a:t>
            </a:r>
            <a:r>
              <a:rPr dirty="0" sz="1850">
                <a:latin typeface="Calibri"/>
                <a:cs typeface="Calibri"/>
              </a:rPr>
              <a:t>link </a:t>
            </a:r>
            <a:r>
              <a:rPr dirty="0" sz="1850" spc="5">
                <a:latin typeface="Calibri"/>
                <a:cs typeface="Calibri"/>
              </a:rPr>
              <a:t>obesity </a:t>
            </a:r>
            <a:r>
              <a:rPr dirty="0" sz="1850" spc="-10">
                <a:latin typeface="Calibri"/>
                <a:cs typeface="Calibri"/>
              </a:rPr>
              <a:t>to  </a:t>
            </a:r>
            <a:r>
              <a:rPr dirty="0" sz="1850" spc="5">
                <a:latin typeface="Calibri"/>
                <a:cs typeface="Calibri"/>
              </a:rPr>
              <a:t>tumorigenesis </a:t>
            </a:r>
            <a:r>
              <a:rPr dirty="0" sz="1850" spc="15">
                <a:latin typeface="Calibri"/>
                <a:cs typeface="Calibri"/>
              </a:rPr>
              <a:t>and </a:t>
            </a:r>
            <a:r>
              <a:rPr dirty="0" sz="1850">
                <a:latin typeface="Calibri"/>
                <a:cs typeface="Calibri"/>
              </a:rPr>
              <a:t>disease progression, is  secretion </a:t>
            </a:r>
            <a:r>
              <a:rPr dirty="0" sz="1850" spc="5">
                <a:latin typeface="Calibri"/>
                <a:cs typeface="Calibri"/>
              </a:rPr>
              <a:t>of pro-inflammatory </a:t>
            </a:r>
            <a:r>
              <a:rPr dirty="0" sz="1850">
                <a:latin typeface="Calibri"/>
                <a:cs typeface="Calibri"/>
              </a:rPr>
              <a:t>cytokines </a:t>
            </a:r>
            <a:r>
              <a:rPr dirty="0" sz="1850" spc="-5">
                <a:latin typeface="Calibri"/>
                <a:cs typeface="Calibri"/>
              </a:rPr>
              <a:t>from  </a:t>
            </a:r>
            <a:r>
              <a:rPr dirty="0" sz="1850" spc="5">
                <a:latin typeface="Calibri"/>
                <a:cs typeface="Calibri"/>
              </a:rPr>
              <a:t>inflamed </a:t>
            </a:r>
            <a:r>
              <a:rPr dirty="0" sz="1850">
                <a:latin typeface="Calibri"/>
                <a:cs typeface="Calibri"/>
              </a:rPr>
              <a:t>visceral </a:t>
            </a:r>
            <a:r>
              <a:rPr dirty="0" sz="1850" spc="5">
                <a:latin typeface="Calibri"/>
                <a:cs typeface="Calibri"/>
              </a:rPr>
              <a:t>adipose </a:t>
            </a:r>
            <a:r>
              <a:rPr dirty="0" sz="1850">
                <a:latin typeface="Calibri"/>
                <a:cs typeface="Calibri"/>
              </a:rPr>
              <a:t>tissue </a:t>
            </a:r>
            <a:r>
              <a:rPr dirty="0" sz="1850" spc="-30">
                <a:latin typeface="Calibri"/>
                <a:cs typeface="Calibri"/>
              </a:rPr>
              <a:t>(VAT). </a:t>
            </a:r>
            <a:r>
              <a:rPr dirty="0" sz="1850" spc="5">
                <a:latin typeface="Calibri"/>
                <a:cs typeface="Calibri"/>
              </a:rPr>
              <a:t>The  </a:t>
            </a:r>
            <a:r>
              <a:rPr dirty="0" sz="1850">
                <a:latin typeface="Calibri"/>
                <a:cs typeface="Calibri"/>
              </a:rPr>
              <a:t>metabolic </a:t>
            </a:r>
            <a:r>
              <a:rPr dirty="0" sz="1850" spc="5">
                <a:latin typeface="Calibri"/>
                <a:cs typeface="Calibri"/>
              </a:rPr>
              <a:t>activity </a:t>
            </a:r>
            <a:r>
              <a:rPr dirty="0" sz="1850">
                <a:latin typeface="Calibri"/>
                <a:cs typeface="Calibri"/>
              </a:rPr>
              <a:t>in </a:t>
            </a:r>
            <a:r>
              <a:rPr dirty="0" sz="1850" spc="-95">
                <a:latin typeface="Calibri"/>
                <a:cs typeface="Calibri"/>
              </a:rPr>
              <a:t>VAT, </a:t>
            </a:r>
            <a:r>
              <a:rPr dirty="0" sz="1850" spc="5">
                <a:latin typeface="Calibri"/>
                <a:cs typeface="Calibri"/>
              </a:rPr>
              <a:t>can be</a:t>
            </a:r>
            <a:r>
              <a:rPr dirty="0" sz="1850" spc="13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non-invasively</a:t>
            </a:r>
            <a:endParaRPr sz="1850">
              <a:latin typeface="Calibri"/>
              <a:cs typeface="Calibri"/>
            </a:endParaRPr>
          </a:p>
          <a:p>
            <a:pPr marL="75565">
              <a:lnSpc>
                <a:spcPts val="2145"/>
              </a:lnSpc>
            </a:pPr>
            <a:r>
              <a:rPr dirty="0" sz="1850">
                <a:latin typeface="Calibri"/>
                <a:cs typeface="Calibri"/>
              </a:rPr>
              <a:t>quantified </a:t>
            </a:r>
            <a:r>
              <a:rPr dirty="0" sz="1850" spc="5">
                <a:latin typeface="Calibri"/>
                <a:cs typeface="Calibri"/>
              </a:rPr>
              <a:t>by </a:t>
            </a:r>
            <a:r>
              <a:rPr dirty="0" sz="1850" spc="-5">
                <a:latin typeface="Calibri"/>
                <a:cs typeface="Calibri"/>
              </a:rPr>
              <a:t>standardized </a:t>
            </a:r>
            <a:r>
              <a:rPr dirty="0" sz="1850" spc="-10">
                <a:latin typeface="Calibri"/>
                <a:cs typeface="Calibri"/>
              </a:rPr>
              <a:t>uptake </a:t>
            </a:r>
            <a:r>
              <a:rPr dirty="0" sz="1850" spc="5">
                <a:latin typeface="Calibri"/>
                <a:cs typeface="Calibri"/>
              </a:rPr>
              <a:t>values</a:t>
            </a:r>
            <a:r>
              <a:rPr dirty="0" sz="1850" spc="3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(SUV),</a:t>
            </a:r>
            <a:endParaRPr sz="1850">
              <a:latin typeface="Calibri"/>
              <a:cs typeface="Calibri"/>
            </a:endParaRPr>
          </a:p>
          <a:p>
            <a:pPr marL="75565" marR="9525">
              <a:lnSpc>
                <a:spcPts val="2260"/>
              </a:lnSpc>
              <a:spcBef>
                <a:spcPts val="75"/>
              </a:spcBef>
            </a:pPr>
            <a:r>
              <a:rPr dirty="0" sz="1850">
                <a:latin typeface="Calibri"/>
                <a:cs typeface="Calibri"/>
              </a:rPr>
              <a:t>from region </a:t>
            </a:r>
            <a:r>
              <a:rPr dirty="0" sz="1850" spc="5">
                <a:latin typeface="Calibri"/>
                <a:cs typeface="Calibri"/>
              </a:rPr>
              <a:t>of </a:t>
            </a:r>
            <a:r>
              <a:rPr dirty="0" sz="1850" spc="-5">
                <a:latin typeface="Calibri"/>
                <a:cs typeface="Calibri"/>
              </a:rPr>
              <a:t>interests </a:t>
            </a:r>
            <a:r>
              <a:rPr dirty="0" sz="1850" spc="5">
                <a:latin typeface="Calibri"/>
                <a:cs typeface="Calibri"/>
              </a:rPr>
              <a:t>placed </a:t>
            </a:r>
            <a:r>
              <a:rPr dirty="0" sz="1850">
                <a:latin typeface="Calibri"/>
                <a:cs typeface="Calibri"/>
              </a:rPr>
              <a:t>in visceral </a:t>
            </a:r>
            <a:r>
              <a:rPr dirty="0" sz="1850" spc="5">
                <a:latin typeface="Calibri"/>
                <a:cs typeface="Calibri"/>
              </a:rPr>
              <a:t>tissue  on [18F]-fluoro-deoxy-glucose </a:t>
            </a:r>
            <a:r>
              <a:rPr dirty="0" sz="1850">
                <a:latin typeface="Calibri"/>
                <a:cs typeface="Calibri"/>
              </a:rPr>
              <a:t>positron  </a:t>
            </a:r>
            <a:r>
              <a:rPr dirty="0" sz="1850" spc="5">
                <a:latin typeface="Calibri"/>
                <a:cs typeface="Calibri"/>
              </a:rPr>
              <a:t>emission</a:t>
            </a:r>
            <a:endParaRPr sz="1850">
              <a:latin typeface="Calibri"/>
              <a:cs typeface="Calibri"/>
            </a:endParaRPr>
          </a:p>
          <a:p>
            <a:pPr marL="75565">
              <a:lnSpc>
                <a:spcPts val="2165"/>
              </a:lnSpc>
            </a:pPr>
            <a:r>
              <a:rPr dirty="0" sz="1850">
                <a:latin typeface="Calibri"/>
                <a:cs typeface="Calibri"/>
              </a:rPr>
              <a:t>tomography/computed tomography </a:t>
            </a:r>
            <a:r>
              <a:rPr dirty="0" sz="1850" spc="5">
                <a:latin typeface="Calibri"/>
                <a:cs typeface="Calibri"/>
              </a:rPr>
              <a:t>([18F]FDG</a:t>
            </a:r>
            <a:endParaRPr sz="1850">
              <a:latin typeface="Calibri"/>
              <a:cs typeface="Calibri"/>
            </a:endParaRPr>
          </a:p>
          <a:p>
            <a:pPr marL="75565" marR="299085">
              <a:lnSpc>
                <a:spcPts val="2260"/>
              </a:lnSpc>
              <a:spcBef>
                <a:spcPts val="75"/>
              </a:spcBef>
            </a:pPr>
            <a:r>
              <a:rPr dirty="0" sz="1850" spc="-5">
                <a:latin typeface="Calibri"/>
                <a:cs typeface="Calibri"/>
              </a:rPr>
              <a:t>PET/CT) </a:t>
            </a:r>
            <a:r>
              <a:rPr dirty="0" sz="1850" spc="5">
                <a:latin typeface="Calibri"/>
                <a:cs typeface="Calibri"/>
              </a:rPr>
              <a:t>images. But the </a:t>
            </a:r>
            <a:r>
              <a:rPr dirty="0" sz="1850">
                <a:latin typeface="Calibri"/>
                <a:cs typeface="Calibri"/>
              </a:rPr>
              <a:t>potential </a:t>
            </a:r>
            <a:r>
              <a:rPr dirty="0" sz="1850" spc="5">
                <a:latin typeface="Calibri"/>
                <a:cs typeface="Calibri"/>
              </a:rPr>
              <a:t>role </a:t>
            </a:r>
            <a:r>
              <a:rPr dirty="0" sz="1850" spc="-60">
                <a:latin typeface="Calibri"/>
                <a:cs typeface="Calibri"/>
              </a:rPr>
              <a:t>VAT  </a:t>
            </a:r>
            <a:r>
              <a:rPr dirty="0" sz="1850" spc="5">
                <a:latin typeface="Calibri"/>
                <a:cs typeface="Calibri"/>
              </a:rPr>
              <a:t>metabolism </a:t>
            </a:r>
            <a:r>
              <a:rPr dirty="0" sz="1850" spc="-5">
                <a:latin typeface="Calibri"/>
                <a:cs typeface="Calibri"/>
              </a:rPr>
              <a:t>plays </a:t>
            </a:r>
            <a:r>
              <a:rPr dirty="0" sz="1850">
                <a:latin typeface="Calibri"/>
                <a:cs typeface="Calibri"/>
              </a:rPr>
              <a:t>in </a:t>
            </a:r>
            <a:r>
              <a:rPr dirty="0" sz="1850" spc="5">
                <a:latin typeface="Calibri"/>
                <a:cs typeface="Calibri"/>
              </a:rPr>
              <a:t>tumorigenesis, </a:t>
            </a:r>
            <a:r>
              <a:rPr dirty="0" sz="1850" spc="10">
                <a:latin typeface="Calibri"/>
                <a:cs typeface="Calibri"/>
              </a:rPr>
              <a:t>tumor  </a:t>
            </a:r>
            <a:r>
              <a:rPr dirty="0" sz="1850">
                <a:latin typeface="Calibri"/>
                <a:cs typeface="Calibri"/>
              </a:rPr>
              <a:t>progression and patient </a:t>
            </a:r>
            <a:r>
              <a:rPr dirty="0" sz="1850" spc="5">
                <a:latin typeface="Calibri"/>
                <a:cs typeface="Calibri"/>
              </a:rPr>
              <a:t>outcome </a:t>
            </a:r>
            <a:r>
              <a:rPr dirty="0" sz="1850">
                <a:latin typeface="Calibri"/>
                <a:cs typeface="Calibri"/>
              </a:rPr>
              <a:t>is </a:t>
            </a:r>
            <a:r>
              <a:rPr dirty="0" sz="1850" spc="5">
                <a:latin typeface="Calibri"/>
                <a:cs typeface="Calibri"/>
              </a:rPr>
              <a:t>only </a:t>
            </a:r>
            <a:r>
              <a:rPr dirty="0" sz="1850" spc="-10">
                <a:latin typeface="Calibri"/>
                <a:cs typeface="Calibri"/>
              </a:rPr>
              <a:t>to </a:t>
            </a:r>
            <a:r>
              <a:rPr dirty="0" sz="1850" spc="5">
                <a:latin typeface="Calibri"/>
                <a:cs typeface="Calibri"/>
              </a:rPr>
              <a:t>a  minimal </a:t>
            </a:r>
            <a:r>
              <a:rPr dirty="0" sz="1850">
                <a:latin typeface="Calibri"/>
                <a:cs typeface="Calibri"/>
              </a:rPr>
              <a:t>extent </a:t>
            </a:r>
            <a:r>
              <a:rPr dirty="0" sz="1850" spc="-5">
                <a:latin typeface="Calibri"/>
                <a:cs typeface="Calibri"/>
              </a:rPr>
              <a:t>investigated </a:t>
            </a:r>
            <a:r>
              <a:rPr dirty="0" sz="1850">
                <a:latin typeface="Calibri"/>
                <a:cs typeface="Calibri"/>
              </a:rPr>
              <a:t>in </a:t>
            </a:r>
            <a:r>
              <a:rPr dirty="0" sz="1850" spc="5">
                <a:latin typeface="Calibri"/>
                <a:cs typeface="Calibri"/>
              </a:rPr>
              <a:t>endometrial  </a:t>
            </a:r>
            <a:r>
              <a:rPr dirty="0" sz="1850" spc="-20">
                <a:latin typeface="Calibri"/>
                <a:cs typeface="Calibri"/>
              </a:rPr>
              <a:t>cancer,</a:t>
            </a:r>
            <a:r>
              <a:rPr dirty="0" sz="1850" spc="-10">
                <a:latin typeface="Calibri"/>
                <a:cs typeface="Calibri"/>
              </a:rPr>
              <a:t> previously.</a:t>
            </a:r>
            <a:endParaRPr sz="1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850" spc="10" b="1">
                <a:solidFill>
                  <a:srgbClr val="252525"/>
                </a:solidFill>
                <a:latin typeface="Calibri"/>
                <a:cs typeface="Calibri"/>
              </a:rPr>
              <a:t>Aims</a:t>
            </a:r>
            <a:endParaRPr sz="1850">
              <a:latin typeface="Calibri"/>
              <a:cs typeface="Calibri"/>
            </a:endParaRPr>
          </a:p>
          <a:p>
            <a:pPr marL="12700" marR="140970">
              <a:lnSpc>
                <a:spcPct val="101600"/>
              </a:lnSpc>
            </a:pP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The aim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of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the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study was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hence to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develop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 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standardized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and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reproducible </a:t>
            </a: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method </a:t>
            </a:r>
            <a:r>
              <a:rPr dirty="0" sz="1850" spc="-15">
                <a:solidFill>
                  <a:srgbClr val="1B1B1B"/>
                </a:solidFill>
                <a:latin typeface="Calibri"/>
                <a:cs typeface="Calibri"/>
              </a:rPr>
              <a:t>for 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quantification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of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metabolic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activity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in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adipose  abdominal tissue compartments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(visceral </a:t>
            </a:r>
            <a:r>
              <a:rPr dirty="0" sz="1850" spc="-35">
                <a:solidFill>
                  <a:srgbClr val="1B1B1B"/>
                </a:solidFill>
                <a:latin typeface="Calibri"/>
                <a:cs typeface="Calibri"/>
              </a:rPr>
              <a:t>(VAT) 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and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subcutaneous adipose tissue </a:t>
            </a:r>
            <a:r>
              <a:rPr dirty="0" sz="1850" spc="-15">
                <a:solidFill>
                  <a:srgbClr val="1B1B1B"/>
                </a:solidFill>
                <a:latin typeface="Calibri"/>
                <a:cs typeface="Calibri"/>
              </a:rPr>
              <a:t>(SAT)),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using 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clinically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acquired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pre-operative </a:t>
            </a:r>
            <a:r>
              <a:rPr dirty="0" sz="1850" spc="5">
                <a:latin typeface="Calibri"/>
                <a:cs typeface="Calibri"/>
              </a:rPr>
              <a:t>[18F]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FDG  </a:t>
            </a:r>
            <a:r>
              <a:rPr dirty="0" sz="1850" spc="-10">
                <a:solidFill>
                  <a:srgbClr val="1B1B1B"/>
                </a:solidFill>
                <a:latin typeface="Calibri"/>
                <a:cs typeface="Calibri"/>
              </a:rPr>
              <a:t>PET/CT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examinations.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The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study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further aimed  </a:t>
            </a:r>
            <a:r>
              <a:rPr dirty="0" sz="1850" spc="-10">
                <a:solidFill>
                  <a:srgbClr val="1B1B1B"/>
                </a:solidFill>
                <a:latin typeface="Calibri"/>
                <a:cs typeface="Calibri"/>
              </a:rPr>
              <a:t>to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explore these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metabolic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adipose tissue 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markers </a:t>
            </a:r>
            <a:r>
              <a:rPr dirty="0" sz="1850" spc="15">
                <a:solidFill>
                  <a:srgbClr val="1B1B1B"/>
                </a:solidFill>
                <a:latin typeface="Calibri"/>
                <a:cs typeface="Calibri"/>
              </a:rPr>
              <a:t>in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relation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to aggressive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disease 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features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and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abdominal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fat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distribution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(from  </a:t>
            </a: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CT)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in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endometrial</a:t>
            </a:r>
            <a:r>
              <a:rPr dirty="0" sz="1850" spc="-15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850" spc="-20">
                <a:solidFill>
                  <a:srgbClr val="1B1B1B"/>
                </a:solidFill>
                <a:latin typeface="Calibri"/>
                <a:cs typeface="Calibri"/>
              </a:rPr>
              <a:t>cancer.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20503" y="2929054"/>
            <a:ext cx="5630545" cy="1305560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sz="1850" spc="10" b="1">
                <a:solidFill>
                  <a:srgbClr val="252525"/>
                </a:solidFill>
                <a:latin typeface="Calibri"/>
                <a:cs typeface="Calibri"/>
              </a:rPr>
              <a:t>Method</a:t>
            </a:r>
            <a:endParaRPr sz="1850">
              <a:latin typeface="Calibri"/>
              <a:cs typeface="Calibri"/>
            </a:endParaRPr>
          </a:p>
          <a:p>
            <a:pPr marL="12700" marR="573405">
              <a:lnSpc>
                <a:spcPct val="101600"/>
              </a:lnSpc>
              <a:spcBef>
                <a:spcPts val="530"/>
              </a:spcBef>
            </a:pP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Regions of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interest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were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placed </a:t>
            </a:r>
            <a:r>
              <a:rPr dirty="0" sz="1850" spc="-10">
                <a:solidFill>
                  <a:srgbClr val="1B1B1B"/>
                </a:solidFill>
                <a:latin typeface="Calibri"/>
                <a:cs typeface="Calibri"/>
              </a:rPr>
              <a:t>by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two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independent 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readers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on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preoperative </a:t>
            </a:r>
            <a:r>
              <a:rPr dirty="0" sz="1850" spc="-10">
                <a:solidFill>
                  <a:srgbClr val="1B1B1B"/>
                </a:solidFill>
                <a:latin typeface="Calibri"/>
                <a:cs typeface="Calibri"/>
              </a:rPr>
              <a:t>PET/CT</a:t>
            </a:r>
            <a:endParaRPr sz="1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images </a:t>
            </a:r>
            <a:r>
              <a:rPr dirty="0" sz="1850" spc="15">
                <a:solidFill>
                  <a:srgbClr val="1B1B1B"/>
                </a:solidFill>
                <a:latin typeface="Calibri"/>
                <a:cs typeface="Calibri"/>
              </a:rPr>
              <a:t>in </a:t>
            </a:r>
            <a:r>
              <a:rPr dirty="0" sz="1850" spc="-75">
                <a:solidFill>
                  <a:srgbClr val="1B1B1B"/>
                </a:solidFill>
                <a:latin typeface="Calibri"/>
                <a:cs typeface="Calibri"/>
              </a:rPr>
              <a:t>VAT </a:t>
            </a: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and </a:t>
            </a:r>
            <a:r>
              <a:rPr dirty="0" sz="1850" spc="-55">
                <a:solidFill>
                  <a:srgbClr val="1B1B1B"/>
                </a:solidFill>
                <a:latin typeface="Calibri"/>
                <a:cs typeface="Calibri"/>
              </a:rPr>
              <a:t>SAT </a:t>
            </a: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to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measure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maximal </a:t>
            </a:r>
            <a:r>
              <a:rPr dirty="0" sz="1850" spc="15">
                <a:solidFill>
                  <a:srgbClr val="1B1B1B"/>
                </a:solidFill>
                <a:latin typeface="Calibri"/>
                <a:cs typeface="Calibri"/>
              </a:rPr>
              <a:t>SUV</a:t>
            </a:r>
            <a:r>
              <a:rPr dirty="0" sz="1850" spc="120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850" spc="-40">
                <a:solidFill>
                  <a:srgbClr val="1B1B1B"/>
                </a:solidFill>
                <a:latin typeface="Calibri"/>
                <a:cs typeface="Calibri"/>
              </a:rPr>
              <a:t>(VAT/SAT-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12863" y="4340355"/>
            <a:ext cx="3582670" cy="2190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3202305" algn="l"/>
              </a:tabLst>
            </a:pPr>
            <a:r>
              <a:rPr dirty="0" sz="1250" spc="-20">
                <a:solidFill>
                  <a:srgbClr val="1B1B1B"/>
                </a:solidFill>
                <a:latin typeface="Calibri"/>
                <a:cs typeface="Calibri"/>
              </a:rPr>
              <a:t>m</a:t>
            </a:r>
            <a:r>
              <a:rPr dirty="0" sz="1250" spc="-5">
                <a:solidFill>
                  <a:srgbClr val="1B1B1B"/>
                </a:solidFill>
                <a:latin typeface="Calibri"/>
                <a:cs typeface="Calibri"/>
              </a:rPr>
              <a:t>a</a:t>
            </a:r>
            <a:r>
              <a:rPr dirty="0" sz="1250" spc="5">
                <a:solidFill>
                  <a:srgbClr val="1B1B1B"/>
                </a:solidFill>
                <a:latin typeface="Calibri"/>
                <a:cs typeface="Calibri"/>
              </a:rPr>
              <a:t>x</a:t>
            </a:r>
            <a:r>
              <a:rPr dirty="0" sz="1250">
                <a:solidFill>
                  <a:srgbClr val="1B1B1B"/>
                </a:solidFill>
                <a:latin typeface="Calibri"/>
                <a:cs typeface="Calibri"/>
              </a:rPr>
              <a:t>	</a:t>
            </a:r>
            <a:r>
              <a:rPr dirty="0" sz="1250" spc="-20">
                <a:solidFill>
                  <a:srgbClr val="1B1B1B"/>
                </a:solidFill>
                <a:latin typeface="Calibri"/>
                <a:cs typeface="Calibri"/>
              </a:rPr>
              <a:t>m</a:t>
            </a:r>
            <a:r>
              <a:rPr dirty="0" sz="1250" spc="5">
                <a:solidFill>
                  <a:srgbClr val="1B1B1B"/>
                </a:solidFill>
                <a:latin typeface="Calibri"/>
                <a:cs typeface="Calibri"/>
              </a:rPr>
              <a:t>e</a:t>
            </a:r>
            <a:r>
              <a:rPr dirty="0" sz="1250" spc="-5">
                <a:solidFill>
                  <a:srgbClr val="1B1B1B"/>
                </a:solidFill>
                <a:latin typeface="Calibri"/>
                <a:cs typeface="Calibri"/>
              </a:rPr>
              <a:t>a</a:t>
            </a:r>
            <a:r>
              <a:rPr dirty="0" sz="1250" spc="5">
                <a:solidFill>
                  <a:srgbClr val="1B1B1B"/>
                </a:solidFill>
                <a:latin typeface="Calibri"/>
                <a:cs typeface="Calibri"/>
              </a:rPr>
              <a:t>n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20503" y="4210622"/>
            <a:ext cx="5099685" cy="3105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675005" algn="l"/>
                <a:tab pos="3960495" algn="l"/>
              </a:tabLst>
            </a:pP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SUV	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) </a:t>
            </a: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and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mean</a:t>
            </a:r>
            <a:r>
              <a:rPr dirty="0" sz="1850" spc="20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850" spc="15">
                <a:solidFill>
                  <a:srgbClr val="1B1B1B"/>
                </a:solidFill>
                <a:latin typeface="Calibri"/>
                <a:cs typeface="Calibri"/>
              </a:rPr>
              <a:t>SUV</a:t>
            </a: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850" spc="-30">
                <a:solidFill>
                  <a:srgbClr val="1B1B1B"/>
                </a:solidFill>
                <a:latin typeface="Calibri"/>
                <a:cs typeface="Calibri"/>
              </a:rPr>
              <a:t>(VAT/SAT-SUV	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). </a:t>
            </a: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The</a:t>
            </a:r>
            <a:r>
              <a:rPr dirty="0" sz="1850" spc="-55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study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20503" y="4496779"/>
            <a:ext cx="5559425" cy="260159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499109">
              <a:lnSpc>
                <a:spcPct val="101600"/>
              </a:lnSpc>
              <a:spcBef>
                <a:spcPts val="80"/>
              </a:spcBef>
            </a:pP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cohort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consisted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of </a:t>
            </a: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274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endometrial cancer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patients 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diagnosed</a:t>
            </a:r>
            <a:endParaRPr sz="1850">
              <a:latin typeface="Calibri"/>
              <a:cs typeface="Calibri"/>
            </a:endParaRPr>
          </a:p>
          <a:p>
            <a:pPr marL="12700" marR="5080">
              <a:lnSpc>
                <a:spcPct val="101600"/>
              </a:lnSpc>
            </a:pP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and treated in </a:t>
            </a:r>
            <a:r>
              <a:rPr dirty="0" sz="1850" spc="-15">
                <a:solidFill>
                  <a:srgbClr val="1B1B1B"/>
                </a:solidFill>
                <a:latin typeface="Calibri"/>
                <a:cs typeface="Calibri"/>
              </a:rPr>
              <a:t>Norway.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Interobserver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agreement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was 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assessed using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intraclass correlation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coefficient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(ICC). </a:t>
            </a: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The 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metabolic </a:t>
            </a:r>
            <a:r>
              <a:rPr dirty="0" sz="1850" spc="-75">
                <a:solidFill>
                  <a:srgbClr val="1B1B1B"/>
                </a:solidFill>
                <a:latin typeface="Calibri"/>
                <a:cs typeface="Calibri"/>
              </a:rPr>
              <a:t>VAT </a:t>
            </a: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and </a:t>
            </a:r>
            <a:r>
              <a:rPr dirty="0" sz="1850" spc="-55">
                <a:solidFill>
                  <a:srgbClr val="1B1B1B"/>
                </a:solidFill>
                <a:latin typeface="Calibri"/>
                <a:cs typeface="Calibri"/>
              </a:rPr>
              <a:t>SAT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activity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was compared </a:t>
            </a:r>
            <a:r>
              <a:rPr dirty="0" sz="1850" spc="15">
                <a:solidFill>
                  <a:srgbClr val="1B1B1B"/>
                </a:solidFill>
                <a:latin typeface="Calibri"/>
                <a:cs typeface="Calibri"/>
              </a:rPr>
              <a:t>with 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established markers </a:t>
            </a:r>
            <a:r>
              <a:rPr dirty="0" sz="1850" spc="20">
                <a:solidFill>
                  <a:srgbClr val="1B1B1B"/>
                </a:solidFill>
                <a:latin typeface="Calibri"/>
                <a:cs typeface="Calibri"/>
              </a:rPr>
              <a:t>of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aggressive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disease in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endometrial  </a:t>
            </a:r>
            <a:r>
              <a:rPr dirty="0" sz="1850" spc="-25">
                <a:solidFill>
                  <a:srgbClr val="1B1B1B"/>
                </a:solidFill>
                <a:latin typeface="Calibri"/>
                <a:cs typeface="Calibri"/>
              </a:rPr>
              <a:t>cancer. </a:t>
            </a:r>
            <a:r>
              <a:rPr dirty="0" sz="1850" spc="-15">
                <a:solidFill>
                  <a:srgbClr val="1B1B1B"/>
                </a:solidFill>
                <a:latin typeface="Calibri"/>
                <a:cs typeface="Calibri"/>
              </a:rPr>
              <a:t>Further,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metabolic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activity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was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compared with  adipose tissue </a:t>
            </a: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volume based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on measurements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from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the  corresponding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preoperative CT</a:t>
            </a:r>
            <a:r>
              <a:rPr dirty="0" sz="1850" spc="20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images.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749281" y="10213877"/>
            <a:ext cx="4397375" cy="329247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90"/>
              </a:spcBef>
            </a:pPr>
            <a:r>
              <a:rPr dirty="0" sz="1850" spc="5" b="1">
                <a:solidFill>
                  <a:srgbClr val="252525"/>
                </a:solidFill>
                <a:latin typeface="Calibri"/>
                <a:cs typeface="Calibri"/>
              </a:rPr>
              <a:t>Results</a:t>
            </a:r>
            <a:endParaRPr sz="1850">
              <a:latin typeface="Calibri"/>
              <a:cs typeface="Calibri"/>
            </a:endParaRPr>
          </a:p>
          <a:p>
            <a:pPr marL="38100" marR="30480">
              <a:lnSpc>
                <a:spcPct val="101600"/>
              </a:lnSpc>
              <a:spcBef>
                <a:spcPts val="455"/>
              </a:spcBef>
            </a:pP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High </a:t>
            </a:r>
            <a:r>
              <a:rPr dirty="0" sz="1850" spc="-20">
                <a:solidFill>
                  <a:srgbClr val="1B1B1B"/>
                </a:solidFill>
                <a:latin typeface="Calibri"/>
                <a:cs typeface="Calibri"/>
              </a:rPr>
              <a:t>VAT-SUV</a:t>
            </a:r>
            <a:r>
              <a:rPr dirty="0" baseline="-17777" sz="1875" spc="-30">
                <a:solidFill>
                  <a:srgbClr val="1B1B1B"/>
                </a:solidFill>
                <a:latin typeface="Calibri"/>
                <a:cs typeface="Calibri"/>
              </a:rPr>
              <a:t>mean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was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associated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with </a:t>
            </a: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lymph 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node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metastases </a:t>
            </a:r>
            <a:r>
              <a:rPr dirty="0" sz="1850" spc="15">
                <a:solidFill>
                  <a:srgbClr val="1B1B1B"/>
                </a:solidFill>
                <a:latin typeface="Calibri"/>
                <a:cs typeface="Calibri"/>
              </a:rPr>
              <a:t>and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advanced  International Federation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of Gynecology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and  Obstetrics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(FIGO)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stage</a:t>
            </a:r>
            <a:r>
              <a:rPr dirty="0" sz="1850" spc="-10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(III-IV).</a:t>
            </a:r>
            <a:endParaRPr sz="1850">
              <a:latin typeface="Calibri"/>
              <a:cs typeface="Calibri"/>
            </a:endParaRPr>
          </a:p>
          <a:p>
            <a:pPr marL="38100" marR="100965">
              <a:lnSpc>
                <a:spcPct val="101600"/>
              </a:lnSpc>
            </a:pP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Measurements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of metabolic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visceral activity 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yielded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moderate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interobserver agreement 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(ICC 0.63)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for </a:t>
            </a:r>
            <a:r>
              <a:rPr dirty="0" sz="1850" spc="-15">
                <a:solidFill>
                  <a:srgbClr val="1B1B1B"/>
                </a:solidFill>
                <a:latin typeface="Calibri"/>
                <a:cs typeface="Calibri"/>
              </a:rPr>
              <a:t>VAT-SUV</a:t>
            </a:r>
            <a:r>
              <a:rPr dirty="0" baseline="-17777" sz="1875" spc="-22">
                <a:solidFill>
                  <a:srgbClr val="1B1B1B"/>
                </a:solidFill>
                <a:latin typeface="Calibri"/>
                <a:cs typeface="Calibri"/>
              </a:rPr>
              <a:t>mean</a:t>
            </a:r>
            <a:r>
              <a:rPr dirty="0" sz="1850" spc="-15">
                <a:solidFill>
                  <a:srgbClr val="1B1B1B"/>
                </a:solidFill>
                <a:latin typeface="Calibri"/>
                <a:cs typeface="Calibri"/>
              </a:rPr>
              <a:t>. </a:t>
            </a:r>
            <a:r>
              <a:rPr dirty="0" sz="1850" spc="20">
                <a:solidFill>
                  <a:srgbClr val="1B1B1B"/>
                </a:solidFill>
                <a:latin typeface="Calibri"/>
                <a:cs typeface="Calibri"/>
              </a:rPr>
              <a:t>No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significant 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associations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were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observed between 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metabolic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activity and the visceral-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or 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subcutaneous adipose</a:t>
            </a:r>
            <a:r>
              <a:rPr dirty="0" sz="1850" spc="-10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volumes.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550874" y="10213877"/>
            <a:ext cx="3907790" cy="271970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850" spc="10" b="1">
                <a:solidFill>
                  <a:srgbClr val="252525"/>
                </a:solidFill>
                <a:latin typeface="Calibri"/>
                <a:cs typeface="Calibri"/>
              </a:rPr>
              <a:t>Conclusion</a:t>
            </a:r>
            <a:endParaRPr sz="1850">
              <a:latin typeface="Calibri"/>
              <a:cs typeface="Calibri"/>
            </a:endParaRPr>
          </a:p>
          <a:p>
            <a:pPr marL="12700" marR="5080">
              <a:lnSpc>
                <a:spcPct val="101600"/>
              </a:lnSpc>
              <a:spcBef>
                <a:spcPts val="455"/>
              </a:spcBef>
            </a:pPr>
            <a:r>
              <a:rPr dirty="0" sz="1850" spc="-20">
                <a:solidFill>
                  <a:srgbClr val="1B1B1B"/>
                </a:solidFill>
                <a:latin typeface="Calibri"/>
                <a:cs typeface="Calibri"/>
              </a:rPr>
              <a:t>We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found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significant association 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between increased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metabolic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activity in 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visceral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fat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and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aggressive disease 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features. </a:t>
            </a:r>
            <a:r>
              <a:rPr dirty="0" sz="1850" spc="-20">
                <a:solidFill>
                  <a:srgbClr val="1B1B1B"/>
                </a:solidFill>
                <a:latin typeface="Calibri"/>
                <a:cs typeface="Calibri"/>
              </a:rPr>
              <a:t>However,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further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studies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are  needed </a:t>
            </a:r>
            <a:r>
              <a:rPr dirty="0" sz="1850" spc="-10">
                <a:solidFill>
                  <a:srgbClr val="1B1B1B"/>
                </a:solidFill>
                <a:latin typeface="Calibri"/>
                <a:cs typeface="Calibri"/>
              </a:rPr>
              <a:t>before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concluding on the </a:t>
            </a:r>
            <a:r>
              <a:rPr dirty="0" sz="1850" spc="-5">
                <a:solidFill>
                  <a:srgbClr val="1B1B1B"/>
                </a:solidFill>
                <a:latin typeface="Calibri"/>
                <a:cs typeface="Calibri"/>
              </a:rPr>
              <a:t>role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of  metabolic adipose tissue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activity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in 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endometrial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cancer 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development </a:t>
            </a:r>
            <a:r>
              <a:rPr dirty="0" sz="1850" spc="10">
                <a:solidFill>
                  <a:srgbClr val="1B1B1B"/>
                </a:solidFill>
                <a:latin typeface="Calibri"/>
                <a:cs typeface="Calibri"/>
              </a:rPr>
              <a:t>and  </a:t>
            </a:r>
            <a:r>
              <a:rPr dirty="0" sz="1850">
                <a:solidFill>
                  <a:srgbClr val="1B1B1B"/>
                </a:solidFill>
                <a:latin typeface="Calibri"/>
                <a:cs typeface="Calibri"/>
              </a:rPr>
              <a:t>patient</a:t>
            </a:r>
            <a:r>
              <a:rPr dirty="0" sz="1850" spc="5">
                <a:solidFill>
                  <a:srgbClr val="1B1B1B"/>
                </a:solidFill>
                <a:latin typeface="Calibri"/>
                <a:cs typeface="Calibri"/>
              </a:rPr>
              <a:t> outcome.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02643" y="13255260"/>
            <a:ext cx="4773930" cy="42608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00" b="1">
                <a:solidFill>
                  <a:srgbClr val="252525"/>
                </a:solidFill>
                <a:latin typeface="Calibri"/>
                <a:cs typeface="Calibri"/>
              </a:rPr>
              <a:t>ACKNOWLEDGEMENTS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300" b="1">
                <a:solidFill>
                  <a:srgbClr val="252525"/>
                </a:solidFill>
                <a:latin typeface="Calibri"/>
                <a:cs typeface="Calibri"/>
              </a:rPr>
              <a:t>Thanks to our supervisors Ingfrid </a:t>
            </a:r>
            <a:r>
              <a:rPr dirty="0" sz="1300" spc="5" b="1">
                <a:solidFill>
                  <a:srgbClr val="252525"/>
                </a:solidFill>
                <a:latin typeface="Calibri"/>
                <a:cs typeface="Calibri"/>
              </a:rPr>
              <a:t>S. </a:t>
            </a:r>
            <a:r>
              <a:rPr dirty="0" sz="1300" b="1">
                <a:solidFill>
                  <a:srgbClr val="252525"/>
                </a:solidFill>
                <a:latin typeface="Calibri"/>
                <a:cs typeface="Calibri"/>
              </a:rPr>
              <a:t>Haldorsen </a:t>
            </a:r>
            <a:r>
              <a:rPr dirty="0" sz="1300" spc="-5" b="1">
                <a:solidFill>
                  <a:srgbClr val="252525"/>
                </a:solidFill>
                <a:latin typeface="Calibri"/>
                <a:cs typeface="Calibri"/>
              </a:rPr>
              <a:t>and Kristine </a:t>
            </a:r>
            <a:r>
              <a:rPr dirty="0" sz="1300" spc="15" b="1">
                <a:solidFill>
                  <a:srgbClr val="252525"/>
                </a:solidFill>
                <a:latin typeface="Calibri"/>
                <a:cs typeface="Calibri"/>
              </a:rPr>
              <a:t>E.</a:t>
            </a:r>
            <a:r>
              <a:rPr dirty="0" sz="1300" spc="13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252525"/>
                </a:solidFill>
                <a:latin typeface="Calibri"/>
                <a:cs typeface="Calibri"/>
              </a:rPr>
              <a:t>Fasmer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78507" y="7471352"/>
            <a:ext cx="4885108" cy="483178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2015935" y="6303698"/>
            <a:ext cx="7090564" cy="361933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2015935" y="2966137"/>
            <a:ext cx="7090564" cy="298856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2024-11-27T14:02:29Z</dcterms:created>
  <dcterms:modified xsi:type="dcterms:W3CDTF">2024-11-27T14:02:29Z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2024-11-11T00:00:00Z</vt:filetime>
  </property>
  <property fmtid="{D5CDD505-2E9C-101B-9397-08002B2CF9AE}" pid="3" name="LastSaved">
    <vt:filetime>2024-11-27T00:00:00Z</vt:filetime>
  </property>
</Properties>
</file>