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083"/>
            <a:ext cx="20104100" cy="11577320"/>
          </a:xfrm>
          <a:custGeom>
            <a:avLst/>
            <a:gdLst/>
            <a:ahLst/>
            <a:cxnLst/>
            <a:rect l="l" t="t" r="r" b="b"/>
            <a:pathLst>
              <a:path w="20104100" h="11577319">
                <a:moveTo>
                  <a:pt x="20104099" y="11577302"/>
                </a:moveTo>
                <a:lnTo>
                  <a:pt x="20104099" y="0"/>
                </a:lnTo>
                <a:lnTo>
                  <a:pt x="0" y="0"/>
                </a:lnTo>
                <a:lnTo>
                  <a:pt x="0" y="11577302"/>
                </a:lnTo>
                <a:lnTo>
                  <a:pt x="20104099" y="11577302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621"/>
                </a:moveTo>
                <a:lnTo>
                  <a:pt x="20104099" y="2630621"/>
                </a:lnTo>
                <a:lnTo>
                  <a:pt x="20104099" y="0"/>
                </a:lnTo>
                <a:lnTo>
                  <a:pt x="0" y="0"/>
                </a:lnTo>
                <a:lnTo>
                  <a:pt x="0" y="2630621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86539" y="13039242"/>
            <a:ext cx="809858" cy="8140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442029" y="13364292"/>
            <a:ext cx="165639" cy="16444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667694" y="13367526"/>
            <a:ext cx="107187" cy="1579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915367" y="13364292"/>
            <a:ext cx="1079588" cy="1644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582476" y="13360520"/>
            <a:ext cx="1737360" cy="16875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1740" y="186103"/>
            <a:ext cx="19720618" cy="16027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hu015@uib.no" TargetMode="External"/><Relationship Id="rId3" Type="http://schemas.openxmlformats.org/officeDocument/2006/relationships/hyperlink" Target="mailto:phu007@uib.no" TargetMode="External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jpg"/><Relationship Id="rId7" Type="http://schemas.openxmlformats.org/officeDocument/2006/relationships/image" Target="../media/image9.jpg"/><Relationship Id="rId8" Type="http://schemas.openxmlformats.org/officeDocument/2006/relationships/image" Target="../media/image10.jp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40" y="186103"/>
            <a:ext cx="14021435" cy="160274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105"/>
              </a:spcBef>
            </a:pPr>
            <a:r>
              <a:rPr dirty="0" spc="5"/>
              <a:t>Plasma </a:t>
            </a:r>
            <a:r>
              <a:rPr dirty="0"/>
              <a:t>short-chain </a:t>
            </a:r>
            <a:r>
              <a:rPr dirty="0" spc="5"/>
              <a:t>fatty acids and host </a:t>
            </a:r>
            <a:r>
              <a:rPr dirty="0"/>
              <a:t>resistance to  </a:t>
            </a:r>
            <a:r>
              <a:rPr dirty="0" spc="5"/>
              <a:t>enterotoxigenic Escherichia coli</a:t>
            </a:r>
            <a:r>
              <a:rPr dirty="0"/>
              <a:t> </a:t>
            </a:r>
            <a:r>
              <a:rPr dirty="0" spc="5"/>
              <a:t>proliferation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740" y="1980829"/>
            <a:ext cx="8853170" cy="3530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150" spc="-10" b="1">
                <a:solidFill>
                  <a:srgbClr val="FFFFFF"/>
                </a:solidFill>
                <a:latin typeface="Calibri"/>
                <a:cs typeface="Calibri"/>
              </a:rPr>
              <a:t>statistical </a:t>
            </a:r>
            <a:r>
              <a:rPr dirty="0" sz="2150" b="1">
                <a:solidFill>
                  <a:srgbClr val="FFFFFF"/>
                </a:solidFill>
                <a:latin typeface="Calibri"/>
                <a:cs typeface="Calibri"/>
              </a:rPr>
              <a:t>analysis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150" b="1">
                <a:solidFill>
                  <a:srgbClr val="FFFFFF"/>
                </a:solidFill>
                <a:latin typeface="Calibri"/>
                <a:cs typeface="Calibri"/>
              </a:rPr>
              <a:t>plasma </a:t>
            </a:r>
            <a:r>
              <a:rPr dirty="0" sz="2150" spc="-30" b="1">
                <a:solidFill>
                  <a:srgbClr val="FFFFFF"/>
                </a:solidFill>
                <a:latin typeface="Calibri"/>
                <a:cs typeface="Calibri"/>
              </a:rPr>
              <a:t>SCFA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in relation </a:t>
            </a:r>
            <a:r>
              <a:rPr dirty="0" sz="2150" spc="-25" b="1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experimental ETEC</a:t>
            </a:r>
            <a:r>
              <a:rPr dirty="0" sz="2150" spc="114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infection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21928" y="757660"/>
            <a:ext cx="2870200" cy="1495425"/>
          </a:xfrm>
          <a:prstGeom prst="rect">
            <a:avLst/>
          </a:prstGeom>
        </p:spPr>
        <p:txBody>
          <a:bodyPr wrap="square" lIns="0" tIns="77470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610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Hanna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Stangeland</a:t>
            </a:r>
            <a:r>
              <a:rPr dirty="0" sz="2050" spc="-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Huseby</a:t>
            </a:r>
            <a:endParaRPr sz="2050">
              <a:latin typeface="Calibri"/>
              <a:cs typeface="Calibri"/>
            </a:endParaRPr>
          </a:p>
          <a:p>
            <a:pPr algn="ctr" marL="207645">
              <a:lnSpc>
                <a:spcPts val="165"/>
              </a:lnSpc>
              <a:spcBef>
                <a:spcPts val="90"/>
              </a:spcBef>
            </a:pPr>
            <a:r>
              <a:rPr dirty="0" sz="350" spc="-5">
                <a:latin typeface="Calibri"/>
                <a:cs typeface="Calibri"/>
                <a:hlinkClick r:id="rId2"/>
              </a:rPr>
              <a:t>hhu015@uib.no</a:t>
            </a:r>
            <a:endParaRPr sz="350">
              <a:latin typeface="Calibri"/>
              <a:cs typeface="Calibri"/>
            </a:endParaRPr>
          </a:p>
          <a:p>
            <a:pPr algn="r" marR="53340">
              <a:lnSpc>
                <a:spcPts val="1785"/>
              </a:lnSpc>
            </a:pPr>
            <a:r>
              <a:rPr dirty="0" u="heavy" sz="1700" spc="-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hhu</a:t>
            </a:r>
            <a:r>
              <a:rPr dirty="0" u="heavy" sz="1700" spc="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0</a:t>
            </a:r>
            <a:r>
              <a:rPr dirty="0" u="heavy" sz="1700" spc="-20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15</a:t>
            </a:r>
            <a:r>
              <a:rPr dirty="0" u="heavy" sz="1700" spc="-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@</a:t>
            </a:r>
            <a:r>
              <a:rPr dirty="0" u="heavy" sz="1700" spc="-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u</a:t>
            </a:r>
            <a:r>
              <a:rPr dirty="0" u="heavy" sz="1700" spc="-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i</a:t>
            </a:r>
            <a:r>
              <a:rPr dirty="0" u="heavy" sz="1700" spc="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b</a:t>
            </a:r>
            <a:r>
              <a:rPr dirty="0" u="heavy" sz="1700" spc="-10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.</a:t>
            </a:r>
            <a:r>
              <a:rPr dirty="0" u="heavy" sz="1700" spc="-20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n</a:t>
            </a:r>
            <a:r>
              <a:rPr dirty="0" u="heavy" sz="1700" spc="-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2"/>
              </a:rPr>
              <a:t>o</a:t>
            </a:r>
            <a:endParaRPr sz="1700">
              <a:latin typeface="Calibri"/>
              <a:cs typeface="Calibri"/>
            </a:endParaRPr>
          </a:p>
          <a:p>
            <a:pPr algn="r" marR="6985">
              <a:lnSpc>
                <a:spcPct val="100000"/>
              </a:lnSpc>
              <a:spcBef>
                <a:spcPts val="10"/>
              </a:spcBef>
            </a:pP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Pauline</a:t>
            </a:r>
            <a:r>
              <a:rPr dirty="0" sz="2050" spc="-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Huang</a:t>
            </a:r>
            <a:endParaRPr sz="2050">
              <a:latin typeface="Calibri"/>
              <a:cs typeface="Calibri"/>
            </a:endParaRPr>
          </a:p>
          <a:p>
            <a:pPr algn="ctr" marL="207645">
              <a:lnSpc>
                <a:spcPts val="165"/>
              </a:lnSpc>
              <a:spcBef>
                <a:spcPts val="85"/>
              </a:spcBef>
            </a:pPr>
            <a:r>
              <a:rPr dirty="0" sz="350" spc="-5">
                <a:latin typeface="Calibri"/>
                <a:cs typeface="Calibri"/>
                <a:hlinkClick r:id="rId3"/>
              </a:rPr>
              <a:t>phu007@uib.no</a:t>
            </a:r>
            <a:endParaRPr sz="350">
              <a:latin typeface="Calibri"/>
              <a:cs typeface="Calibri"/>
            </a:endParaRPr>
          </a:p>
          <a:p>
            <a:pPr algn="r" marR="53340">
              <a:lnSpc>
                <a:spcPts val="1785"/>
              </a:lnSpc>
            </a:pPr>
            <a:r>
              <a:rPr dirty="0" u="heavy" sz="1700" spc="-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phu</a:t>
            </a:r>
            <a:r>
              <a:rPr dirty="0" u="heavy" sz="1700" spc="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0</a:t>
            </a:r>
            <a:r>
              <a:rPr dirty="0" u="heavy" sz="1700" spc="-20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07</a:t>
            </a:r>
            <a:r>
              <a:rPr dirty="0" u="heavy" sz="1700" spc="-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@</a:t>
            </a:r>
            <a:r>
              <a:rPr dirty="0" u="heavy" sz="1700" spc="-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u</a:t>
            </a:r>
            <a:r>
              <a:rPr dirty="0" u="heavy" sz="1700" spc="-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i</a:t>
            </a:r>
            <a:r>
              <a:rPr dirty="0" u="heavy" sz="1700" spc="1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b</a:t>
            </a:r>
            <a:r>
              <a:rPr dirty="0" u="heavy" sz="1700" spc="-10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.</a:t>
            </a:r>
            <a:r>
              <a:rPr dirty="0" u="heavy" sz="1700" spc="-20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n</a:t>
            </a:r>
            <a:r>
              <a:rPr dirty="0" u="heavy" sz="1700" spc="-5">
                <a:solidFill>
                  <a:srgbClr val="009FED"/>
                </a:solidFill>
                <a:uFill>
                  <a:solidFill>
                    <a:srgbClr val="009FED"/>
                  </a:solidFill>
                </a:uFill>
                <a:latin typeface="Calibri"/>
                <a:cs typeface="Calibri"/>
                <a:hlinkClick r:id="rId3"/>
              </a:rPr>
              <a:t>o</a:t>
            </a:r>
            <a:endParaRPr sz="17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University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700" spc="-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740" y="2630831"/>
            <a:ext cx="4781550" cy="7734300"/>
          </a:xfrm>
          <a:prstGeom prst="rect">
            <a:avLst/>
          </a:prstGeom>
        </p:spPr>
        <p:txBody>
          <a:bodyPr wrap="square" lIns="0" tIns="196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ABSTRACT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850" spc="5" b="1">
                <a:latin typeface="Calibri"/>
                <a:cs typeface="Calibri"/>
              </a:rPr>
              <a:t>Introduction</a:t>
            </a:r>
            <a:endParaRPr sz="1850">
              <a:latin typeface="Calibri"/>
              <a:cs typeface="Calibri"/>
            </a:endParaRPr>
          </a:p>
          <a:p>
            <a:pPr marL="12700" marR="59690">
              <a:lnSpc>
                <a:spcPts val="3560"/>
              </a:lnSpc>
              <a:spcBef>
                <a:spcPts val="305"/>
              </a:spcBef>
            </a:pPr>
            <a:r>
              <a:rPr dirty="0" sz="1950" spc="-5">
                <a:latin typeface="Calibri"/>
                <a:cs typeface="Calibri"/>
              </a:rPr>
              <a:t>Enterotoxigenic </a:t>
            </a:r>
            <a:r>
              <a:rPr dirty="0" sz="1950" spc="5" i="1">
                <a:latin typeface="Calibri"/>
                <a:cs typeface="Calibri"/>
              </a:rPr>
              <a:t>Escherichia coli </a:t>
            </a:r>
            <a:r>
              <a:rPr dirty="0" sz="1950">
                <a:latin typeface="Calibri"/>
                <a:cs typeface="Calibri"/>
              </a:rPr>
              <a:t>(ETEC)  infection continues </a:t>
            </a:r>
            <a:r>
              <a:rPr dirty="0" sz="1950" spc="10">
                <a:latin typeface="Calibri"/>
                <a:cs typeface="Calibri"/>
              </a:rPr>
              <a:t>to </a:t>
            </a:r>
            <a:r>
              <a:rPr dirty="0" sz="1950">
                <a:latin typeface="Calibri"/>
                <a:cs typeface="Calibri"/>
              </a:rPr>
              <a:t>be </a:t>
            </a:r>
            <a:r>
              <a:rPr dirty="0" sz="1950" spc="10">
                <a:latin typeface="Calibri"/>
                <a:cs typeface="Calibri"/>
              </a:rPr>
              <a:t>a major </a:t>
            </a:r>
            <a:r>
              <a:rPr dirty="0" sz="1950">
                <a:latin typeface="Calibri"/>
                <a:cs typeface="Calibri"/>
              </a:rPr>
              <a:t>concern</a:t>
            </a:r>
            <a:r>
              <a:rPr dirty="0" sz="1950" spc="-20">
                <a:latin typeface="Calibri"/>
                <a:cs typeface="Calibri"/>
              </a:rPr>
              <a:t> </a:t>
            </a:r>
            <a:r>
              <a:rPr dirty="0" sz="1950" spc="-5">
                <a:latin typeface="Calibri"/>
                <a:cs typeface="Calibri"/>
              </a:rPr>
              <a:t>for</a:t>
            </a:r>
            <a:endParaRPr sz="1950">
              <a:latin typeface="Calibri"/>
              <a:cs typeface="Calibri"/>
            </a:endParaRPr>
          </a:p>
          <a:p>
            <a:pPr marL="12700" marR="59690">
              <a:lnSpc>
                <a:spcPts val="3520"/>
              </a:lnSpc>
              <a:spcBef>
                <a:spcPts val="30"/>
              </a:spcBef>
            </a:pPr>
            <a:r>
              <a:rPr dirty="0" sz="1950" spc="5">
                <a:latin typeface="Calibri"/>
                <a:cs typeface="Calibri"/>
              </a:rPr>
              <a:t>children in low-income </a:t>
            </a:r>
            <a:r>
              <a:rPr dirty="0" sz="1950">
                <a:latin typeface="Calibri"/>
                <a:cs typeface="Calibri"/>
              </a:rPr>
              <a:t>countries </a:t>
            </a:r>
            <a:r>
              <a:rPr dirty="0" sz="1950" spc="5">
                <a:latin typeface="Calibri"/>
                <a:cs typeface="Calibri"/>
              </a:rPr>
              <a:t>and </a:t>
            </a:r>
            <a:r>
              <a:rPr dirty="0" sz="1950" spc="-10">
                <a:latin typeface="Calibri"/>
                <a:cs typeface="Calibri"/>
              </a:rPr>
              <a:t>travelers  to </a:t>
            </a:r>
            <a:r>
              <a:rPr dirty="0" sz="1950" spc="10">
                <a:latin typeface="Calibri"/>
                <a:cs typeface="Calibri"/>
              </a:rPr>
              <a:t>endemic </a:t>
            </a:r>
            <a:r>
              <a:rPr dirty="0" sz="1950" spc="-5">
                <a:latin typeface="Calibri"/>
                <a:cs typeface="Calibri"/>
              </a:rPr>
              <a:t>areas. </a:t>
            </a:r>
            <a:r>
              <a:rPr dirty="0" sz="1950" spc="5">
                <a:latin typeface="Calibri"/>
                <a:cs typeface="Calibri"/>
              </a:rPr>
              <a:t>Without </a:t>
            </a:r>
            <a:r>
              <a:rPr dirty="0" sz="1950" spc="10">
                <a:latin typeface="Calibri"/>
                <a:cs typeface="Calibri"/>
              </a:rPr>
              <a:t>a</a:t>
            </a:r>
            <a:r>
              <a:rPr dirty="0" sz="1950" spc="-5">
                <a:latin typeface="Calibri"/>
                <a:cs typeface="Calibri"/>
              </a:rPr>
              <a:t> </a:t>
            </a:r>
            <a:r>
              <a:rPr dirty="0" sz="1950" spc="5">
                <a:latin typeface="Calibri"/>
                <a:cs typeface="Calibri"/>
              </a:rPr>
              <a:t>licensed</a:t>
            </a:r>
            <a:endParaRPr sz="1950">
              <a:latin typeface="Calibri"/>
              <a:cs typeface="Calibri"/>
            </a:endParaRPr>
          </a:p>
          <a:p>
            <a:pPr marL="12700" marR="171450">
              <a:lnSpc>
                <a:spcPts val="3560"/>
              </a:lnSpc>
              <a:spcBef>
                <a:spcPts val="15"/>
              </a:spcBef>
            </a:pPr>
            <a:r>
              <a:rPr dirty="0" sz="1950">
                <a:latin typeface="Calibri"/>
                <a:cs typeface="Calibri"/>
              </a:rPr>
              <a:t>prophylactic </a:t>
            </a:r>
            <a:r>
              <a:rPr dirty="0" sz="1950" spc="5">
                <a:latin typeface="Calibri"/>
                <a:cs typeface="Calibri"/>
              </a:rPr>
              <a:t>agent </a:t>
            </a:r>
            <a:r>
              <a:rPr dirty="0" sz="1950">
                <a:latin typeface="Calibri"/>
                <a:cs typeface="Calibri"/>
              </a:rPr>
              <a:t>available, </a:t>
            </a:r>
            <a:r>
              <a:rPr dirty="0" sz="1950" spc="5">
                <a:latin typeface="Calibri"/>
                <a:cs typeface="Calibri"/>
              </a:rPr>
              <a:t>managing </a:t>
            </a:r>
            <a:r>
              <a:rPr dirty="0" sz="1950" spc="15">
                <a:latin typeface="Calibri"/>
                <a:cs typeface="Calibri"/>
              </a:rPr>
              <a:t>and  </a:t>
            </a:r>
            <a:r>
              <a:rPr dirty="0" sz="1950">
                <a:latin typeface="Calibri"/>
                <a:cs typeface="Calibri"/>
              </a:rPr>
              <a:t>preventing </a:t>
            </a:r>
            <a:r>
              <a:rPr dirty="0" sz="1950" spc="5">
                <a:latin typeface="Calibri"/>
                <a:cs typeface="Calibri"/>
              </a:rPr>
              <a:t>the </a:t>
            </a:r>
            <a:r>
              <a:rPr dirty="0" sz="1950">
                <a:latin typeface="Calibri"/>
                <a:cs typeface="Calibri"/>
              </a:rPr>
              <a:t>infection remains </a:t>
            </a:r>
            <a:r>
              <a:rPr dirty="0" sz="1950" spc="5">
                <a:latin typeface="Calibri"/>
                <a:cs typeface="Calibri"/>
              </a:rPr>
              <a:t>challenging.  </a:t>
            </a:r>
            <a:r>
              <a:rPr dirty="0" sz="1950">
                <a:latin typeface="Calibri"/>
                <a:cs typeface="Calibri"/>
              </a:rPr>
              <a:t>Previous </a:t>
            </a:r>
            <a:r>
              <a:rPr dirty="0" sz="1950" spc="5">
                <a:latin typeface="Calibri"/>
                <a:cs typeface="Calibri"/>
              </a:rPr>
              <a:t>studies </a:t>
            </a:r>
            <a:r>
              <a:rPr dirty="0" sz="1950" spc="-5">
                <a:latin typeface="Calibri"/>
                <a:cs typeface="Calibri"/>
              </a:rPr>
              <a:t>have </a:t>
            </a:r>
            <a:r>
              <a:rPr dirty="0" sz="1950">
                <a:latin typeface="Calibri"/>
                <a:cs typeface="Calibri"/>
              </a:rPr>
              <a:t>highlighted </a:t>
            </a:r>
            <a:r>
              <a:rPr dirty="0" sz="1950" spc="15">
                <a:latin typeface="Calibri"/>
                <a:cs typeface="Calibri"/>
              </a:rPr>
              <a:t>the  </a:t>
            </a:r>
            <a:r>
              <a:rPr dirty="0" sz="1950" spc="5">
                <a:latin typeface="Calibri"/>
                <a:cs typeface="Calibri"/>
              </a:rPr>
              <a:t>importance </a:t>
            </a:r>
            <a:r>
              <a:rPr dirty="0" sz="1950" spc="-5">
                <a:latin typeface="Calibri"/>
                <a:cs typeface="Calibri"/>
              </a:rPr>
              <a:t>of </a:t>
            </a:r>
            <a:r>
              <a:rPr dirty="0" sz="1950" spc="5">
                <a:latin typeface="Calibri"/>
                <a:cs typeface="Calibri"/>
              </a:rPr>
              <a:t>short-chain </a:t>
            </a:r>
            <a:r>
              <a:rPr dirty="0" sz="1950" spc="-10">
                <a:latin typeface="Calibri"/>
                <a:cs typeface="Calibri"/>
              </a:rPr>
              <a:t>fatty </a:t>
            </a:r>
            <a:r>
              <a:rPr dirty="0" sz="1950" spc="5">
                <a:latin typeface="Calibri"/>
                <a:cs typeface="Calibri"/>
              </a:rPr>
              <a:t>acids’</a:t>
            </a:r>
            <a:r>
              <a:rPr dirty="0" sz="1950" spc="40">
                <a:latin typeface="Calibri"/>
                <a:cs typeface="Calibri"/>
              </a:rPr>
              <a:t> </a:t>
            </a:r>
            <a:r>
              <a:rPr dirty="0" sz="1950" spc="-15">
                <a:latin typeface="Calibri"/>
                <a:cs typeface="Calibri"/>
              </a:rPr>
              <a:t>(SCFA)</a:t>
            </a: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dirty="0" sz="1950" spc="-5">
                <a:latin typeface="Calibri"/>
                <a:cs typeface="Calibri"/>
              </a:rPr>
              <a:t>role </a:t>
            </a:r>
            <a:r>
              <a:rPr dirty="0" sz="1950" spc="5">
                <a:latin typeface="Calibri"/>
                <a:cs typeface="Calibri"/>
              </a:rPr>
              <a:t>in potentially </a:t>
            </a:r>
            <a:r>
              <a:rPr dirty="0" sz="1950">
                <a:latin typeface="Calibri"/>
                <a:cs typeface="Calibri"/>
              </a:rPr>
              <a:t>treating </a:t>
            </a:r>
            <a:r>
              <a:rPr dirty="0" sz="1950" spc="5">
                <a:latin typeface="Calibri"/>
                <a:cs typeface="Calibri"/>
              </a:rPr>
              <a:t>diarrhea. </a:t>
            </a:r>
            <a:r>
              <a:rPr dirty="0" sz="1950">
                <a:latin typeface="Calibri"/>
                <a:cs typeface="Calibri"/>
              </a:rPr>
              <a:t>The </a:t>
            </a:r>
            <a:r>
              <a:rPr dirty="0" sz="1950" spc="10">
                <a:latin typeface="Calibri"/>
                <a:cs typeface="Calibri"/>
              </a:rPr>
              <a:t>aim</a:t>
            </a:r>
            <a:r>
              <a:rPr dirty="0" sz="1950" spc="-25">
                <a:latin typeface="Calibri"/>
                <a:cs typeface="Calibri"/>
              </a:rPr>
              <a:t> </a:t>
            </a:r>
            <a:r>
              <a:rPr dirty="0" sz="1950" spc="-5">
                <a:latin typeface="Calibri"/>
                <a:cs typeface="Calibri"/>
              </a:rPr>
              <a:t>of</a:t>
            </a:r>
            <a:endParaRPr sz="1950">
              <a:latin typeface="Calibri"/>
              <a:cs typeface="Calibri"/>
            </a:endParaRPr>
          </a:p>
          <a:p>
            <a:pPr marL="12700" marR="62230">
              <a:lnSpc>
                <a:spcPct val="151800"/>
              </a:lnSpc>
              <a:spcBef>
                <a:spcPts val="10"/>
              </a:spcBef>
            </a:pPr>
            <a:r>
              <a:rPr dirty="0" sz="1950" spc="5">
                <a:latin typeface="Calibri"/>
                <a:cs typeface="Calibri"/>
              </a:rPr>
              <a:t>the </a:t>
            </a:r>
            <a:r>
              <a:rPr dirty="0" sz="1950">
                <a:latin typeface="Calibri"/>
                <a:cs typeface="Calibri"/>
              </a:rPr>
              <a:t>study </a:t>
            </a:r>
            <a:r>
              <a:rPr dirty="0" sz="1950" spc="-5">
                <a:latin typeface="Calibri"/>
                <a:cs typeface="Calibri"/>
              </a:rPr>
              <a:t>was </a:t>
            </a:r>
            <a:r>
              <a:rPr dirty="0" sz="1950" spc="-10">
                <a:latin typeface="Calibri"/>
                <a:cs typeface="Calibri"/>
              </a:rPr>
              <a:t>to </a:t>
            </a:r>
            <a:r>
              <a:rPr dirty="0" sz="1950">
                <a:latin typeface="Calibri"/>
                <a:cs typeface="Calibri"/>
              </a:rPr>
              <a:t>assess </a:t>
            </a:r>
            <a:r>
              <a:rPr dirty="0" sz="1950" spc="5">
                <a:latin typeface="Calibri"/>
                <a:cs typeface="Calibri"/>
              </a:rPr>
              <a:t>changes in plasma  </a:t>
            </a:r>
            <a:r>
              <a:rPr dirty="0" sz="1950" spc="-20">
                <a:latin typeface="Calibri"/>
                <a:cs typeface="Calibri"/>
              </a:rPr>
              <a:t>SCFA </a:t>
            </a:r>
            <a:r>
              <a:rPr dirty="0" sz="1950">
                <a:latin typeface="Calibri"/>
                <a:cs typeface="Calibri"/>
              </a:rPr>
              <a:t>levels </a:t>
            </a:r>
            <a:r>
              <a:rPr dirty="0" sz="1950" spc="5">
                <a:latin typeface="Calibri"/>
                <a:cs typeface="Calibri"/>
              </a:rPr>
              <a:t>in healthy individuals during ETEC  </a:t>
            </a:r>
            <a:r>
              <a:rPr dirty="0" sz="1950">
                <a:latin typeface="Calibri"/>
                <a:cs typeface="Calibri"/>
              </a:rPr>
              <a:t>infection </a:t>
            </a:r>
            <a:r>
              <a:rPr dirty="0" sz="1950" spc="5">
                <a:latin typeface="Calibri"/>
                <a:cs typeface="Calibri"/>
              </a:rPr>
              <a:t>and </a:t>
            </a:r>
            <a:r>
              <a:rPr dirty="0" sz="1950" spc="-5">
                <a:latin typeface="Calibri"/>
                <a:cs typeface="Calibri"/>
              </a:rPr>
              <a:t>investigate </a:t>
            </a:r>
            <a:r>
              <a:rPr dirty="0" sz="1950" spc="5">
                <a:latin typeface="Calibri"/>
                <a:cs typeface="Calibri"/>
              </a:rPr>
              <a:t>whether these  changes had </a:t>
            </a:r>
            <a:r>
              <a:rPr dirty="0" sz="1950" spc="10">
                <a:latin typeface="Calibri"/>
                <a:cs typeface="Calibri"/>
              </a:rPr>
              <a:t>a </a:t>
            </a:r>
            <a:r>
              <a:rPr dirty="0" sz="1950">
                <a:latin typeface="Calibri"/>
                <a:cs typeface="Calibri"/>
              </a:rPr>
              <a:t>correlation </a:t>
            </a:r>
            <a:r>
              <a:rPr dirty="0" sz="1950" spc="10">
                <a:latin typeface="Calibri"/>
                <a:cs typeface="Calibri"/>
              </a:rPr>
              <a:t>with </a:t>
            </a:r>
            <a:r>
              <a:rPr dirty="0" sz="1950">
                <a:latin typeface="Calibri"/>
                <a:cs typeface="Calibri"/>
              </a:rPr>
              <a:t>host resistance  </a:t>
            </a:r>
            <a:r>
              <a:rPr dirty="0" sz="1950" spc="-10">
                <a:latin typeface="Calibri"/>
                <a:cs typeface="Calibri"/>
              </a:rPr>
              <a:t>to </a:t>
            </a:r>
            <a:r>
              <a:rPr dirty="0" sz="1950" spc="5">
                <a:latin typeface="Calibri"/>
                <a:cs typeface="Calibri"/>
              </a:rPr>
              <a:t>ETEC </a:t>
            </a:r>
            <a:r>
              <a:rPr dirty="0" sz="1950" spc="-5">
                <a:latin typeface="Calibri"/>
                <a:cs typeface="Calibri"/>
              </a:rPr>
              <a:t>proliferation </a:t>
            </a:r>
            <a:r>
              <a:rPr dirty="0" sz="1950" spc="5">
                <a:latin typeface="Calibri"/>
                <a:cs typeface="Calibri"/>
              </a:rPr>
              <a:t>in </a:t>
            </a:r>
            <a:r>
              <a:rPr dirty="0" sz="1950">
                <a:latin typeface="Calibri"/>
                <a:cs typeface="Calibri"/>
              </a:rPr>
              <a:t>experimental ETEC  infection.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56210" y="2672083"/>
            <a:ext cx="4810760" cy="1743710"/>
          </a:xfrm>
          <a:prstGeom prst="rect">
            <a:avLst/>
          </a:prstGeom>
        </p:spPr>
        <p:txBody>
          <a:bodyPr wrap="square" lIns="0" tIns="1593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dirty="0" sz="1850" spc="5" b="1">
                <a:latin typeface="Calibri"/>
                <a:cs typeface="Calibri"/>
              </a:rPr>
              <a:t>Materials </a:t>
            </a:r>
            <a:r>
              <a:rPr dirty="0" sz="1850" spc="10" b="1">
                <a:latin typeface="Calibri"/>
                <a:cs typeface="Calibri"/>
              </a:rPr>
              <a:t>and</a:t>
            </a:r>
            <a:r>
              <a:rPr dirty="0" sz="1850" spc="5" b="1">
                <a:latin typeface="Calibri"/>
                <a:cs typeface="Calibri"/>
              </a:rPr>
              <a:t> methods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52400"/>
              </a:lnSpc>
            </a:pPr>
            <a:r>
              <a:rPr dirty="0" sz="1850" spc="10">
                <a:latin typeface="Calibri"/>
                <a:cs typeface="Calibri"/>
              </a:rPr>
              <a:t>Plasma samples </a:t>
            </a:r>
            <a:r>
              <a:rPr dirty="0" sz="1850">
                <a:latin typeface="Calibri"/>
                <a:cs typeface="Calibri"/>
              </a:rPr>
              <a:t>collected from </a:t>
            </a:r>
            <a:r>
              <a:rPr dirty="0" sz="1850" spc="5">
                <a:latin typeface="Calibri"/>
                <a:cs typeface="Calibri"/>
              </a:rPr>
              <a:t>21 </a:t>
            </a:r>
            <a:r>
              <a:rPr dirty="0" sz="1850" spc="-5">
                <a:latin typeface="Calibri"/>
                <a:cs typeface="Calibri"/>
              </a:rPr>
              <a:t>volunteers  </a:t>
            </a:r>
            <a:r>
              <a:rPr dirty="0" sz="1850" spc="5">
                <a:latin typeface="Calibri"/>
                <a:cs typeface="Calibri"/>
              </a:rPr>
              <a:t>provided </a:t>
            </a:r>
            <a:r>
              <a:rPr dirty="0" sz="1850">
                <a:latin typeface="Calibri"/>
                <a:cs typeface="Calibri"/>
              </a:rPr>
              <a:t>an </a:t>
            </a:r>
            <a:r>
              <a:rPr dirty="0" sz="1850" spc="5">
                <a:latin typeface="Calibri"/>
                <a:cs typeface="Calibri"/>
              </a:rPr>
              <a:t>opportunity </a:t>
            </a:r>
            <a:r>
              <a:rPr dirty="0" sz="1850" spc="-10">
                <a:latin typeface="Calibri"/>
                <a:cs typeface="Calibri"/>
              </a:rPr>
              <a:t>to investigate </a:t>
            </a:r>
            <a:r>
              <a:rPr dirty="0" sz="1850" spc="5">
                <a:latin typeface="Calibri"/>
                <a:cs typeface="Calibri"/>
              </a:rPr>
              <a:t>changes </a:t>
            </a:r>
            <a:r>
              <a:rPr dirty="0" sz="1850">
                <a:latin typeface="Calibri"/>
                <a:cs typeface="Calibri"/>
              </a:rPr>
              <a:t>in 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>
                <a:latin typeface="Calibri"/>
                <a:cs typeface="Calibri"/>
              </a:rPr>
              <a:t>levels </a:t>
            </a:r>
            <a:r>
              <a:rPr dirty="0" sz="1850" spc="5">
                <a:latin typeface="Calibri"/>
                <a:cs typeface="Calibri"/>
              </a:rPr>
              <a:t>of eight </a:t>
            </a:r>
            <a:r>
              <a:rPr dirty="0" sz="1850" spc="-20">
                <a:latin typeface="Calibri"/>
                <a:cs typeface="Calibri"/>
              </a:rPr>
              <a:t>SCFA </a:t>
            </a:r>
            <a:r>
              <a:rPr dirty="0" sz="1850" spc="5">
                <a:latin typeface="Calibri"/>
                <a:cs typeface="Calibri"/>
              </a:rPr>
              <a:t>during </a:t>
            </a:r>
            <a:r>
              <a:rPr dirty="0" sz="1850">
                <a:latin typeface="Calibri"/>
                <a:cs typeface="Calibri"/>
              </a:rPr>
              <a:t>experimental</a:t>
            </a:r>
            <a:r>
              <a:rPr dirty="0" sz="1850" spc="4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ETEC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56210" y="4820008"/>
            <a:ext cx="4863465" cy="3892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95"/>
              </a:spcBef>
            </a:pP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>
                <a:latin typeface="Calibri"/>
                <a:cs typeface="Calibri"/>
              </a:rPr>
              <a:t>volunteers were </a:t>
            </a:r>
            <a:r>
              <a:rPr dirty="0" sz="1850" spc="5">
                <a:latin typeface="Calibri"/>
                <a:cs typeface="Calibri"/>
              </a:rPr>
              <a:t>divided </a:t>
            </a:r>
            <a:r>
              <a:rPr dirty="0" sz="1850" spc="-5">
                <a:latin typeface="Calibri"/>
                <a:cs typeface="Calibri"/>
              </a:rPr>
              <a:t>into two </a:t>
            </a:r>
            <a:r>
              <a:rPr dirty="0" sz="1850">
                <a:latin typeface="Calibri"/>
                <a:cs typeface="Calibri"/>
              </a:rPr>
              <a:t>groups  </a:t>
            </a:r>
            <a:r>
              <a:rPr dirty="0" sz="1850" spc="5">
                <a:latin typeface="Calibri"/>
                <a:cs typeface="Calibri"/>
              </a:rPr>
              <a:t>based on the </a:t>
            </a:r>
            <a:r>
              <a:rPr dirty="0" sz="1850">
                <a:latin typeface="Calibri"/>
                <a:cs typeface="Calibri"/>
              </a:rPr>
              <a:t>colonization level </a:t>
            </a:r>
            <a:r>
              <a:rPr dirty="0" sz="1850" spc="5">
                <a:latin typeface="Calibri"/>
                <a:cs typeface="Calibri"/>
              </a:rPr>
              <a:t>of </a:t>
            </a:r>
            <a:r>
              <a:rPr dirty="0" sz="1850">
                <a:latin typeface="Calibri"/>
                <a:cs typeface="Calibri"/>
              </a:rPr>
              <a:t>ETEC </a:t>
            </a:r>
            <a:r>
              <a:rPr dirty="0" sz="1850" spc="20">
                <a:latin typeface="Calibri"/>
                <a:cs typeface="Calibri"/>
              </a:rPr>
              <a:t>DNA </a:t>
            </a:r>
            <a:r>
              <a:rPr dirty="0" sz="1850">
                <a:latin typeface="Calibri"/>
                <a:cs typeface="Calibri"/>
              </a:rPr>
              <a:t>in  </a:t>
            </a:r>
            <a:r>
              <a:rPr dirty="0" sz="1850" spc="-5">
                <a:latin typeface="Calibri"/>
                <a:cs typeface="Calibri"/>
              </a:rPr>
              <a:t>stool </a:t>
            </a:r>
            <a:r>
              <a:rPr dirty="0" sz="1850" spc="10">
                <a:latin typeface="Calibri"/>
                <a:cs typeface="Calibri"/>
              </a:rPr>
              <a:t>samples: </a:t>
            </a:r>
            <a:r>
              <a:rPr dirty="0" sz="1850" spc="5">
                <a:latin typeface="Calibri"/>
                <a:cs typeface="Calibri"/>
              </a:rPr>
              <a:t>14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 spc="-5">
                <a:latin typeface="Calibri"/>
                <a:cs typeface="Calibri"/>
              </a:rPr>
              <a:t>proliferation </a:t>
            </a:r>
            <a:r>
              <a:rPr dirty="0" sz="1850" spc="5">
                <a:latin typeface="Calibri"/>
                <a:cs typeface="Calibri"/>
              </a:rPr>
              <a:t>(P)-group  </a:t>
            </a:r>
            <a:r>
              <a:rPr dirty="0" sz="1850">
                <a:latin typeface="Calibri"/>
                <a:cs typeface="Calibri"/>
              </a:rPr>
              <a:t>and </a:t>
            </a:r>
            <a:r>
              <a:rPr dirty="0" sz="1850" spc="5">
                <a:latin typeface="Calibri"/>
                <a:cs typeface="Calibri"/>
              </a:rPr>
              <a:t>7 </a:t>
            </a:r>
            <a:r>
              <a:rPr dirty="0" sz="1850" spc="15">
                <a:latin typeface="Calibri"/>
                <a:cs typeface="Calibri"/>
              </a:rPr>
              <a:t>in </a:t>
            </a:r>
            <a:r>
              <a:rPr dirty="0" sz="1850" spc="-5">
                <a:latin typeface="Calibri"/>
                <a:cs typeface="Calibri"/>
              </a:rPr>
              <a:t>the </a:t>
            </a:r>
            <a:r>
              <a:rPr dirty="0" sz="1850">
                <a:latin typeface="Calibri"/>
                <a:cs typeface="Calibri"/>
              </a:rPr>
              <a:t>non-proliferation </a:t>
            </a:r>
            <a:r>
              <a:rPr dirty="0" sz="1850" spc="5">
                <a:latin typeface="Calibri"/>
                <a:cs typeface="Calibri"/>
              </a:rPr>
              <a:t>(NP)-group. </a:t>
            </a:r>
            <a:r>
              <a:rPr dirty="0" sz="1850" spc="-30">
                <a:latin typeface="Calibri"/>
                <a:cs typeface="Calibri"/>
              </a:rPr>
              <a:t>We  </a:t>
            </a:r>
            <a:r>
              <a:rPr dirty="0" sz="1850">
                <a:latin typeface="Calibri"/>
                <a:cs typeface="Calibri"/>
              </a:rPr>
              <a:t>analyzed </a:t>
            </a:r>
            <a:r>
              <a:rPr dirty="0" sz="1850" spc="-15">
                <a:latin typeface="Calibri"/>
                <a:cs typeface="Calibri"/>
              </a:rPr>
              <a:t>SCFA </a:t>
            </a:r>
            <a:r>
              <a:rPr dirty="0" sz="1850" spc="5">
                <a:latin typeface="Calibri"/>
                <a:cs typeface="Calibri"/>
              </a:rPr>
              <a:t>changes </a:t>
            </a:r>
            <a:r>
              <a:rPr dirty="0" sz="1850" spc="-5">
                <a:latin typeface="Calibri"/>
                <a:cs typeface="Calibri"/>
              </a:rPr>
              <a:t>from </a:t>
            </a:r>
            <a:r>
              <a:rPr dirty="0" sz="1850" spc="5">
                <a:latin typeface="Calibri"/>
                <a:cs typeface="Calibri"/>
              </a:rPr>
              <a:t>baseline </a:t>
            </a:r>
            <a:r>
              <a:rPr dirty="0" sz="1850">
                <a:latin typeface="Calibri"/>
                <a:cs typeface="Calibri"/>
              </a:rPr>
              <a:t>(day </a:t>
            </a:r>
            <a:r>
              <a:rPr dirty="0" sz="1850" spc="5">
                <a:latin typeface="Calibri"/>
                <a:cs typeface="Calibri"/>
              </a:rPr>
              <a:t>0) </a:t>
            </a:r>
            <a:r>
              <a:rPr dirty="0" sz="1850" spc="15">
                <a:latin typeface="Calibri"/>
                <a:cs typeface="Calibri"/>
              </a:rPr>
              <a:t>and  </a:t>
            </a:r>
            <a:r>
              <a:rPr dirty="0" sz="1850" spc="5">
                <a:latin typeface="Calibri"/>
                <a:cs typeface="Calibri"/>
              </a:rPr>
              <a:t>on subsequent </a:t>
            </a:r>
            <a:r>
              <a:rPr dirty="0" sz="1850" spc="-5">
                <a:latin typeface="Calibri"/>
                <a:cs typeface="Calibri"/>
              </a:rPr>
              <a:t>days </a:t>
            </a:r>
            <a:r>
              <a:rPr dirty="0" sz="1850">
                <a:latin typeface="Calibri"/>
                <a:cs typeface="Calibri"/>
              </a:rPr>
              <a:t>after ETEC exposure (day </a:t>
            </a:r>
            <a:r>
              <a:rPr dirty="0" sz="1850" spc="5">
                <a:latin typeface="Calibri"/>
                <a:cs typeface="Calibri"/>
              </a:rPr>
              <a:t>1, 2,  3 </a:t>
            </a:r>
            <a:r>
              <a:rPr dirty="0" sz="1850">
                <a:latin typeface="Calibri"/>
                <a:cs typeface="Calibri"/>
              </a:rPr>
              <a:t>and </a:t>
            </a:r>
            <a:r>
              <a:rPr dirty="0" sz="1850" spc="5">
                <a:latin typeface="Calibri"/>
                <a:cs typeface="Calibri"/>
              </a:rPr>
              <a:t>7) within each group, </a:t>
            </a:r>
            <a:r>
              <a:rPr dirty="0" sz="1850">
                <a:latin typeface="Calibri"/>
                <a:cs typeface="Calibri"/>
              </a:rPr>
              <a:t>and </a:t>
            </a:r>
            <a:r>
              <a:rPr dirty="0" sz="1850" spc="5">
                <a:latin typeface="Calibri"/>
                <a:cs typeface="Calibri"/>
              </a:rPr>
              <a:t>compared the  </a:t>
            </a:r>
            <a:r>
              <a:rPr dirty="0" sz="1850">
                <a:latin typeface="Calibri"/>
                <a:cs typeface="Calibri"/>
              </a:rPr>
              <a:t>groups </a:t>
            </a:r>
            <a:r>
              <a:rPr dirty="0" sz="1850" spc="-10">
                <a:latin typeface="Calibri"/>
                <a:cs typeface="Calibri"/>
              </a:rPr>
              <a:t>to </a:t>
            </a:r>
            <a:r>
              <a:rPr dirty="0" sz="1850" spc="5">
                <a:latin typeface="Calibri"/>
                <a:cs typeface="Calibri"/>
              </a:rPr>
              <a:t>identify </a:t>
            </a:r>
            <a:r>
              <a:rPr dirty="0" sz="1850">
                <a:latin typeface="Calibri"/>
                <a:cs typeface="Calibri"/>
              </a:rPr>
              <a:t>any significant </a:t>
            </a:r>
            <a:r>
              <a:rPr dirty="0" sz="1850" spc="-5">
                <a:latin typeface="Calibri"/>
                <a:cs typeface="Calibri"/>
              </a:rPr>
              <a:t>differences  </a:t>
            </a:r>
            <a:r>
              <a:rPr dirty="0" sz="1850" spc="5">
                <a:latin typeface="Calibri"/>
                <a:cs typeface="Calibri"/>
              </a:rPr>
              <a:t>between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them.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05786" y="2741480"/>
            <a:ext cx="4652645" cy="8851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95"/>
              </a:spcBef>
            </a:pP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 spc="-10">
                <a:latin typeface="Calibri"/>
                <a:cs typeface="Calibri"/>
              </a:rPr>
              <a:t>SCFA </a:t>
            </a:r>
            <a:r>
              <a:rPr dirty="0" sz="1850">
                <a:latin typeface="Calibri"/>
                <a:cs typeface="Calibri"/>
              </a:rPr>
              <a:t>producing </a:t>
            </a:r>
            <a:r>
              <a:rPr dirty="0" sz="1850" spc="5">
                <a:latin typeface="Calibri"/>
                <a:cs typeface="Calibri"/>
              </a:rPr>
              <a:t>bacteria </a:t>
            </a:r>
            <a:r>
              <a:rPr dirty="0" sz="1850">
                <a:latin typeface="Calibri"/>
                <a:cs typeface="Calibri"/>
              </a:rPr>
              <a:t>following antibiotic  treatment </a:t>
            </a:r>
            <a:r>
              <a:rPr dirty="0" sz="1850" spc="5">
                <a:latin typeface="Calibri"/>
                <a:cs typeface="Calibri"/>
              </a:rPr>
              <a:t>or disruption of gut </a:t>
            </a:r>
            <a:r>
              <a:rPr dirty="0" sz="1850">
                <a:latin typeface="Calibri"/>
                <a:cs typeface="Calibri"/>
              </a:rPr>
              <a:t>integrity</a:t>
            </a:r>
            <a:r>
              <a:rPr dirty="0" sz="1850" spc="5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and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105786" y="4030547"/>
            <a:ext cx="4872355" cy="77590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95"/>
              </a:spcBef>
            </a:pPr>
            <a:r>
              <a:rPr dirty="0" sz="1850">
                <a:latin typeface="Calibri"/>
                <a:cs typeface="Calibri"/>
              </a:rPr>
              <a:t>significant differences </a:t>
            </a:r>
            <a:r>
              <a:rPr dirty="0" sz="1850" spc="5">
                <a:latin typeface="Calibri"/>
                <a:cs typeface="Calibri"/>
              </a:rPr>
              <a:t>between the </a:t>
            </a:r>
            <a:r>
              <a:rPr dirty="0" sz="1850">
                <a:latin typeface="Calibri"/>
                <a:cs typeface="Calibri"/>
              </a:rPr>
              <a:t>P- and </a:t>
            </a:r>
            <a:r>
              <a:rPr dirty="0" sz="1850" spc="15">
                <a:latin typeface="Calibri"/>
                <a:cs typeface="Calibri"/>
              </a:rPr>
              <a:t>NP-  </a:t>
            </a:r>
            <a:r>
              <a:rPr dirty="0" sz="1850" spc="5">
                <a:latin typeface="Calibri"/>
                <a:cs typeface="Calibri"/>
              </a:rPr>
              <a:t>groups. </a:t>
            </a:r>
            <a:r>
              <a:rPr dirty="0" sz="1850" spc="-10">
                <a:latin typeface="Calibri"/>
                <a:cs typeface="Calibri"/>
              </a:rPr>
              <a:t>We </a:t>
            </a:r>
            <a:r>
              <a:rPr dirty="0" sz="1850" spc="-5">
                <a:latin typeface="Calibri"/>
                <a:cs typeface="Calibri"/>
              </a:rPr>
              <a:t>have </a:t>
            </a:r>
            <a:r>
              <a:rPr dirty="0" sz="1850" spc="5">
                <a:latin typeface="Calibri"/>
                <a:cs typeface="Calibri"/>
              </a:rPr>
              <a:t>not </a:t>
            </a:r>
            <a:r>
              <a:rPr dirty="0" sz="1850">
                <a:latin typeface="Calibri"/>
                <a:cs typeface="Calibri"/>
              </a:rPr>
              <a:t>found any </a:t>
            </a:r>
            <a:r>
              <a:rPr dirty="0" sz="1850" spc="5">
                <a:latin typeface="Calibri"/>
                <a:cs typeface="Calibri"/>
              </a:rPr>
              <a:t>specific reason  </a:t>
            </a:r>
            <a:r>
              <a:rPr dirty="0" sz="1850">
                <a:latin typeface="Calibri"/>
                <a:cs typeface="Calibri"/>
              </a:rPr>
              <a:t>why </a:t>
            </a:r>
            <a:r>
              <a:rPr dirty="0" sz="1850" spc="5">
                <a:latin typeface="Calibri"/>
                <a:cs typeface="Calibri"/>
              </a:rPr>
              <a:t>these </a:t>
            </a:r>
            <a:r>
              <a:rPr dirty="0" sz="1850" spc="-15">
                <a:latin typeface="Calibri"/>
                <a:cs typeface="Calibri"/>
              </a:rPr>
              <a:t>SCFAs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particular </a:t>
            </a:r>
            <a:r>
              <a:rPr dirty="0" sz="1850">
                <a:latin typeface="Calibri"/>
                <a:cs typeface="Calibri"/>
              </a:rPr>
              <a:t>displayed </a:t>
            </a:r>
            <a:r>
              <a:rPr dirty="0" sz="1850" spc="5">
                <a:latin typeface="Calibri"/>
                <a:cs typeface="Calibri"/>
              </a:rPr>
              <a:t>such  </a:t>
            </a:r>
            <a:r>
              <a:rPr dirty="0" sz="1850">
                <a:latin typeface="Calibri"/>
                <a:cs typeface="Calibri"/>
              </a:rPr>
              <a:t>difference; </a:t>
            </a:r>
            <a:r>
              <a:rPr dirty="0" sz="1850" spc="5">
                <a:latin typeface="Calibri"/>
                <a:cs typeface="Calibri"/>
              </a:rPr>
              <a:t>both have low plasma levels </a:t>
            </a:r>
            <a:r>
              <a:rPr dirty="0" sz="1850" spc="15">
                <a:latin typeface="Calibri"/>
                <a:cs typeface="Calibri"/>
              </a:rPr>
              <a:t>and </a:t>
            </a:r>
            <a:r>
              <a:rPr dirty="0" sz="1850" spc="5">
                <a:latin typeface="Calibri"/>
                <a:cs typeface="Calibri"/>
              </a:rPr>
              <a:t>the  </a:t>
            </a:r>
            <a:r>
              <a:rPr dirty="0" sz="1850" spc="-5">
                <a:latin typeface="Calibri"/>
                <a:cs typeface="Calibri"/>
              </a:rPr>
              <a:t>literature </a:t>
            </a:r>
            <a:r>
              <a:rPr dirty="0" sz="1850" spc="5">
                <a:latin typeface="Calibri"/>
                <a:cs typeface="Calibri"/>
              </a:rPr>
              <a:t>on them </a:t>
            </a:r>
            <a:r>
              <a:rPr dirty="0" sz="1850">
                <a:latin typeface="Calibri"/>
                <a:cs typeface="Calibri"/>
              </a:rPr>
              <a:t>is </a:t>
            </a:r>
            <a:r>
              <a:rPr dirty="0" sz="1850" spc="5">
                <a:latin typeface="Calibri"/>
                <a:cs typeface="Calibri"/>
              </a:rPr>
              <a:t>limited. </a:t>
            </a:r>
            <a:r>
              <a:rPr dirty="0" sz="1850">
                <a:latin typeface="Calibri"/>
                <a:cs typeface="Calibri"/>
              </a:rPr>
              <a:t>Based </a:t>
            </a:r>
            <a:r>
              <a:rPr dirty="0" sz="1850" spc="25">
                <a:latin typeface="Calibri"/>
                <a:cs typeface="Calibri"/>
              </a:rPr>
              <a:t>on </a:t>
            </a:r>
            <a:r>
              <a:rPr dirty="0" sz="1850" spc="5">
                <a:latin typeface="Calibri"/>
                <a:cs typeface="Calibri"/>
              </a:rPr>
              <a:t>our </a:t>
            </a:r>
            <a:r>
              <a:rPr dirty="0" sz="1850">
                <a:latin typeface="Calibri"/>
                <a:cs typeface="Calibri"/>
              </a:rPr>
              <a:t>results,  </a:t>
            </a:r>
            <a:r>
              <a:rPr dirty="0" sz="1850" spc="10">
                <a:latin typeface="Calibri"/>
                <a:cs typeface="Calibri"/>
              </a:rPr>
              <a:t>we </a:t>
            </a:r>
            <a:r>
              <a:rPr dirty="0" sz="1850" spc="5">
                <a:latin typeface="Calibri"/>
                <a:cs typeface="Calibri"/>
              </a:rPr>
              <a:t>cannot conclude that plasma </a:t>
            </a:r>
            <a:r>
              <a:rPr dirty="0" sz="1850" spc="-5">
                <a:latin typeface="Calibri"/>
                <a:cs typeface="Calibri"/>
              </a:rPr>
              <a:t>SCFAs are </a:t>
            </a:r>
            <a:r>
              <a:rPr dirty="0" sz="1850" spc="10">
                <a:latin typeface="Calibri"/>
                <a:cs typeface="Calibri"/>
              </a:rPr>
              <a:t>much  </a:t>
            </a:r>
            <a:r>
              <a:rPr dirty="0" sz="1850" spc="5">
                <a:latin typeface="Calibri"/>
                <a:cs typeface="Calibri"/>
              </a:rPr>
              <a:t>impacted </a:t>
            </a:r>
            <a:r>
              <a:rPr dirty="0" sz="1850" spc="-10">
                <a:latin typeface="Calibri"/>
                <a:cs typeface="Calibri"/>
              </a:rPr>
              <a:t>by </a:t>
            </a:r>
            <a:r>
              <a:rPr dirty="0" sz="1850" spc="5">
                <a:latin typeface="Calibri"/>
                <a:cs typeface="Calibri"/>
              </a:rPr>
              <a:t>ETEC </a:t>
            </a:r>
            <a:r>
              <a:rPr dirty="0" sz="1850">
                <a:latin typeface="Calibri"/>
                <a:cs typeface="Calibri"/>
              </a:rPr>
              <a:t>infection </a:t>
            </a:r>
            <a:r>
              <a:rPr dirty="0" sz="1850" spc="5">
                <a:latin typeface="Calibri"/>
                <a:cs typeface="Calibri"/>
              </a:rPr>
              <a:t>during the  symptomatic </a:t>
            </a:r>
            <a:r>
              <a:rPr dirty="0" sz="1850" spc="10">
                <a:latin typeface="Calibri"/>
                <a:cs typeface="Calibri"/>
              </a:rPr>
              <a:t>period, </a:t>
            </a:r>
            <a:r>
              <a:rPr dirty="0" sz="1850" spc="5">
                <a:latin typeface="Calibri"/>
                <a:cs typeface="Calibri"/>
              </a:rPr>
              <a:t>but </a:t>
            </a:r>
            <a:r>
              <a:rPr dirty="0" sz="1850">
                <a:latin typeface="Calibri"/>
                <a:cs typeface="Calibri"/>
              </a:rPr>
              <a:t>there </a:t>
            </a:r>
            <a:r>
              <a:rPr dirty="0" sz="1850" spc="5">
                <a:latin typeface="Calibri"/>
                <a:cs typeface="Calibri"/>
              </a:rPr>
              <a:t>was a </a:t>
            </a:r>
            <a:r>
              <a:rPr dirty="0" sz="1850" spc="-5">
                <a:latin typeface="Calibri"/>
                <a:cs typeface="Calibri"/>
              </a:rPr>
              <a:t>pattern </a:t>
            </a:r>
            <a:r>
              <a:rPr dirty="0" sz="1850" spc="20">
                <a:latin typeface="Calibri"/>
                <a:cs typeface="Calibri"/>
              </a:rPr>
              <a:t>of  </a:t>
            </a:r>
            <a:r>
              <a:rPr dirty="0" sz="1850" spc="5">
                <a:latin typeface="Calibri"/>
                <a:cs typeface="Calibri"/>
              </a:rPr>
              <a:t>plasma </a:t>
            </a:r>
            <a:r>
              <a:rPr dirty="0" sz="1850" spc="-20">
                <a:latin typeface="Calibri"/>
                <a:cs typeface="Calibri"/>
              </a:rPr>
              <a:t>SCFA </a:t>
            </a:r>
            <a:r>
              <a:rPr dirty="0" sz="1850" spc="5">
                <a:latin typeface="Calibri"/>
                <a:cs typeface="Calibri"/>
              </a:rPr>
              <a:t>reduction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>
                <a:latin typeface="Calibri"/>
                <a:cs typeface="Calibri"/>
              </a:rPr>
              <a:t>aftermath of </a:t>
            </a:r>
            <a:r>
              <a:rPr dirty="0" sz="1850" spc="-5">
                <a:latin typeface="Calibri"/>
                <a:cs typeface="Calibri"/>
              </a:rPr>
              <a:t>the  </a:t>
            </a:r>
            <a:r>
              <a:rPr dirty="0" sz="1850">
                <a:latin typeface="Calibri"/>
                <a:cs typeface="Calibri"/>
              </a:rPr>
              <a:t>infection, </a:t>
            </a:r>
            <a:r>
              <a:rPr dirty="0" sz="1850" spc="5">
                <a:latin typeface="Calibri"/>
                <a:cs typeface="Calibri"/>
              </a:rPr>
              <a:t>where antibiotic </a:t>
            </a:r>
            <a:r>
              <a:rPr dirty="0" sz="1850">
                <a:latin typeface="Calibri"/>
                <a:cs typeface="Calibri"/>
              </a:rPr>
              <a:t>treatment </a:t>
            </a:r>
            <a:r>
              <a:rPr dirty="0" sz="1850" spc="-5">
                <a:latin typeface="Calibri"/>
                <a:cs typeface="Calibri"/>
              </a:rPr>
              <a:t>may </a:t>
            </a:r>
            <a:r>
              <a:rPr dirty="0" sz="1850" spc="5">
                <a:latin typeface="Calibri"/>
                <a:cs typeface="Calibri"/>
              </a:rPr>
              <a:t>have  </a:t>
            </a:r>
            <a:r>
              <a:rPr dirty="0" sz="1850">
                <a:latin typeface="Calibri"/>
                <a:cs typeface="Calibri"/>
              </a:rPr>
              <a:t>played </a:t>
            </a:r>
            <a:r>
              <a:rPr dirty="0" sz="1850" spc="5">
                <a:latin typeface="Calibri"/>
                <a:cs typeface="Calibri"/>
              </a:rPr>
              <a:t>a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role.</a:t>
            </a:r>
            <a:endParaRPr sz="1850">
              <a:latin typeface="Calibri"/>
              <a:cs typeface="Calibri"/>
            </a:endParaRPr>
          </a:p>
          <a:p>
            <a:pPr marL="12700" marR="6350">
              <a:lnSpc>
                <a:spcPct val="152400"/>
              </a:lnSpc>
            </a:pPr>
            <a:r>
              <a:rPr dirty="0" sz="1850">
                <a:latin typeface="Calibri"/>
                <a:cs typeface="Calibri"/>
              </a:rPr>
              <a:t>Future research </a:t>
            </a:r>
            <a:r>
              <a:rPr dirty="0" sz="1850" spc="25">
                <a:latin typeface="Calibri"/>
                <a:cs typeface="Calibri"/>
              </a:rPr>
              <a:t>on </a:t>
            </a:r>
            <a:r>
              <a:rPr dirty="0" sz="1850" spc="-20">
                <a:latin typeface="Calibri"/>
                <a:cs typeface="Calibri"/>
              </a:rPr>
              <a:t>SCFA </a:t>
            </a:r>
            <a:r>
              <a:rPr dirty="0" sz="1850" spc="5">
                <a:latin typeface="Calibri"/>
                <a:cs typeface="Calibri"/>
              </a:rPr>
              <a:t>during </a:t>
            </a:r>
            <a:r>
              <a:rPr dirty="0" sz="1850">
                <a:latin typeface="Calibri"/>
                <a:cs typeface="Calibri"/>
              </a:rPr>
              <a:t>ETEC infection  </a:t>
            </a:r>
            <a:r>
              <a:rPr dirty="0" sz="1850" spc="5">
                <a:latin typeface="Calibri"/>
                <a:cs typeface="Calibri"/>
              </a:rPr>
              <a:t>should include both </a:t>
            </a:r>
            <a:r>
              <a:rPr dirty="0" sz="1850" spc="10">
                <a:latin typeface="Calibri"/>
                <a:cs typeface="Calibri"/>
              </a:rPr>
              <a:t>blood </a:t>
            </a:r>
            <a:r>
              <a:rPr dirty="0" sz="1850">
                <a:latin typeface="Calibri"/>
                <a:cs typeface="Calibri"/>
              </a:rPr>
              <a:t>and feces </a:t>
            </a:r>
            <a:r>
              <a:rPr dirty="0" sz="1850" spc="5">
                <a:latin typeface="Calibri"/>
                <a:cs typeface="Calibri"/>
              </a:rPr>
              <a:t>sample  analysis of a </a:t>
            </a:r>
            <a:r>
              <a:rPr dirty="0" sz="1850">
                <a:latin typeface="Calibri"/>
                <a:cs typeface="Calibri"/>
              </a:rPr>
              <a:t>higher </a:t>
            </a:r>
            <a:r>
              <a:rPr dirty="0" sz="1850" spc="10">
                <a:latin typeface="Calibri"/>
                <a:cs typeface="Calibri"/>
              </a:rPr>
              <a:t>number </a:t>
            </a:r>
            <a:r>
              <a:rPr dirty="0" sz="1850" spc="5">
                <a:latin typeface="Calibri"/>
                <a:cs typeface="Calibri"/>
              </a:rPr>
              <a:t>of </a:t>
            </a:r>
            <a:r>
              <a:rPr dirty="0" sz="1850">
                <a:latin typeface="Calibri"/>
                <a:cs typeface="Calibri"/>
              </a:rPr>
              <a:t>volunteers. </a:t>
            </a:r>
            <a:r>
              <a:rPr dirty="0" sz="1850" spc="15">
                <a:latin typeface="Calibri"/>
                <a:cs typeface="Calibri"/>
              </a:rPr>
              <a:t>If  </a:t>
            </a:r>
            <a:r>
              <a:rPr dirty="0" sz="1850">
                <a:latin typeface="Calibri"/>
                <a:cs typeface="Calibri"/>
              </a:rPr>
              <a:t>antibiotic treatment </a:t>
            </a:r>
            <a:r>
              <a:rPr dirty="0" sz="1850" spc="15">
                <a:latin typeface="Calibri"/>
                <a:cs typeface="Calibri"/>
              </a:rPr>
              <a:t>is </a:t>
            </a:r>
            <a:r>
              <a:rPr dirty="0" sz="1850" spc="10">
                <a:latin typeface="Calibri"/>
                <a:cs typeface="Calibri"/>
              </a:rPr>
              <a:t>used,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 spc="10">
                <a:latin typeface="Calibri"/>
                <a:cs typeface="Calibri"/>
              </a:rPr>
              <a:t>sampling time  </a:t>
            </a:r>
            <a:r>
              <a:rPr dirty="0" sz="1850" spc="5">
                <a:latin typeface="Calibri"/>
                <a:cs typeface="Calibri"/>
              </a:rPr>
              <a:t>points </a:t>
            </a:r>
            <a:r>
              <a:rPr dirty="0" sz="1850" spc="10">
                <a:latin typeface="Calibri"/>
                <a:cs typeface="Calibri"/>
              </a:rPr>
              <a:t>should </a:t>
            </a:r>
            <a:r>
              <a:rPr dirty="0" sz="1850" spc="5">
                <a:latin typeface="Calibri"/>
                <a:cs typeface="Calibri"/>
              </a:rPr>
              <a:t>coincide with the </a:t>
            </a:r>
            <a:r>
              <a:rPr dirty="0" sz="1850" spc="-5">
                <a:latin typeface="Calibri"/>
                <a:cs typeface="Calibri"/>
              </a:rPr>
              <a:t>start </a:t>
            </a:r>
            <a:r>
              <a:rPr dirty="0" sz="1850" spc="-35">
                <a:latin typeface="Calibri"/>
                <a:cs typeface="Calibri"/>
              </a:rPr>
              <a:t>of, </a:t>
            </a:r>
            <a:r>
              <a:rPr dirty="0" sz="1850">
                <a:latin typeface="Calibri"/>
                <a:cs typeface="Calibri"/>
              </a:rPr>
              <a:t>and after  antibiotic treatment </a:t>
            </a:r>
            <a:r>
              <a:rPr dirty="0" sz="1850" spc="5">
                <a:latin typeface="Calibri"/>
                <a:cs typeface="Calibri"/>
              </a:rPr>
              <a:t>to </a:t>
            </a:r>
            <a:r>
              <a:rPr dirty="0" sz="1850" spc="-5">
                <a:latin typeface="Calibri"/>
                <a:cs typeface="Calibri"/>
              </a:rPr>
              <a:t>better </a:t>
            </a:r>
            <a:r>
              <a:rPr dirty="0" sz="1850">
                <a:latin typeface="Calibri"/>
                <a:cs typeface="Calibri"/>
              </a:rPr>
              <a:t>discern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 spc="-10">
                <a:latin typeface="Calibri"/>
                <a:cs typeface="Calibri"/>
              </a:rPr>
              <a:t>effect </a:t>
            </a:r>
            <a:r>
              <a:rPr dirty="0" sz="1850">
                <a:latin typeface="Calibri"/>
                <a:cs typeface="Calibri"/>
              </a:rPr>
              <a:t>of  ETEC </a:t>
            </a:r>
            <a:r>
              <a:rPr dirty="0" sz="1850" spc="-5">
                <a:latin typeface="Calibri"/>
                <a:cs typeface="Calibri"/>
              </a:rPr>
              <a:t>from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>
                <a:latin typeface="Calibri"/>
                <a:cs typeface="Calibri"/>
              </a:rPr>
              <a:t>antibiotic</a:t>
            </a:r>
            <a:r>
              <a:rPr dirty="0" sz="1850" spc="6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treatment.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132626" y="12009557"/>
            <a:ext cx="4422140" cy="1314450"/>
          </a:xfrm>
          <a:prstGeom prst="rect">
            <a:avLst/>
          </a:prstGeom>
        </p:spPr>
        <p:txBody>
          <a:bodyPr wrap="square" lIns="0" tIns="1206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 sz="1400" b="1">
                <a:solidFill>
                  <a:srgbClr val="252525"/>
                </a:solidFill>
                <a:latin typeface="Calibri"/>
                <a:cs typeface="Calibri"/>
              </a:rPr>
              <a:t>Anerkjennelser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51000"/>
              </a:lnSpc>
            </a:pPr>
            <a:r>
              <a:rPr dirty="0" sz="1400" spc="5">
                <a:solidFill>
                  <a:srgbClr val="252525"/>
                </a:solidFill>
                <a:latin typeface="Calibri"/>
                <a:cs typeface="Calibri"/>
              </a:rPr>
              <a:t>Vi </a:t>
            </a:r>
            <a:r>
              <a:rPr dirty="0" sz="1400" spc="-5">
                <a:solidFill>
                  <a:srgbClr val="252525"/>
                </a:solidFill>
                <a:latin typeface="Calibri"/>
                <a:cs typeface="Calibri"/>
              </a:rPr>
              <a:t>vil </a:t>
            </a:r>
            <a:r>
              <a:rPr dirty="0" sz="1400" spc="-15">
                <a:solidFill>
                  <a:srgbClr val="252525"/>
                </a:solidFill>
                <a:latin typeface="Calibri"/>
                <a:cs typeface="Calibri"/>
              </a:rPr>
              <a:t>takke </a:t>
            </a:r>
            <a:r>
              <a:rPr dirty="0" sz="1400" spc="-10">
                <a:solidFill>
                  <a:srgbClr val="252525"/>
                </a:solidFill>
                <a:latin typeface="Calibri"/>
                <a:cs typeface="Calibri"/>
              </a:rPr>
              <a:t>våre </a:t>
            </a:r>
            <a:r>
              <a:rPr dirty="0" sz="1400" spc="-5">
                <a:solidFill>
                  <a:srgbClr val="252525"/>
                </a:solidFill>
                <a:latin typeface="Calibri"/>
                <a:cs typeface="Calibri"/>
              </a:rPr>
              <a:t>veiledere Sunniva </a:t>
            </a:r>
            <a:r>
              <a:rPr dirty="0" sz="1400" spc="-20">
                <a:solidFill>
                  <a:srgbClr val="252525"/>
                </a:solidFill>
                <a:latin typeface="Calibri"/>
                <a:cs typeface="Calibri"/>
              </a:rPr>
              <a:t>Todnem </a:t>
            </a:r>
            <a:r>
              <a:rPr dirty="0" sz="1400" spc="-10">
                <a:solidFill>
                  <a:srgbClr val="252525"/>
                </a:solidFill>
                <a:latin typeface="Calibri"/>
                <a:cs typeface="Calibri"/>
              </a:rPr>
              <a:t>Sakkestad </a:t>
            </a:r>
            <a:r>
              <a:rPr dirty="0" sz="140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400" spc="-10">
                <a:solidFill>
                  <a:srgbClr val="252525"/>
                </a:solidFill>
                <a:latin typeface="Calibri"/>
                <a:cs typeface="Calibri"/>
              </a:rPr>
              <a:t>Kurt  </a:t>
            </a:r>
            <a:r>
              <a:rPr dirty="0" sz="1400" spc="-5">
                <a:solidFill>
                  <a:srgbClr val="252525"/>
                </a:solidFill>
                <a:latin typeface="Calibri"/>
                <a:cs typeface="Calibri"/>
              </a:rPr>
              <a:t>Hanevik for </a:t>
            </a:r>
            <a:r>
              <a:rPr dirty="0" sz="1400" spc="-10">
                <a:solidFill>
                  <a:srgbClr val="252525"/>
                </a:solidFill>
                <a:latin typeface="Calibri"/>
                <a:cs typeface="Calibri"/>
              </a:rPr>
              <a:t>god </a:t>
            </a:r>
            <a:r>
              <a:rPr dirty="0" sz="1400">
                <a:solidFill>
                  <a:srgbClr val="252525"/>
                </a:solidFill>
                <a:latin typeface="Calibri"/>
                <a:cs typeface="Calibri"/>
              </a:rPr>
              <a:t>veiledning under arbeidet </a:t>
            </a:r>
            <a:r>
              <a:rPr dirty="0" sz="1400" spc="5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400" spc="-10">
                <a:solidFill>
                  <a:srgbClr val="252525"/>
                </a:solidFill>
                <a:latin typeface="Calibri"/>
                <a:cs typeface="Calibri"/>
              </a:rPr>
              <a:t>oppgaven;  </a:t>
            </a:r>
            <a:r>
              <a:rPr dirty="0" sz="1400">
                <a:solidFill>
                  <a:srgbClr val="252525"/>
                </a:solidFill>
                <a:latin typeface="Calibri"/>
                <a:cs typeface="Calibri"/>
              </a:rPr>
              <a:t>inkludert </a:t>
            </a:r>
            <a:r>
              <a:rPr dirty="0" sz="1400" spc="-5">
                <a:solidFill>
                  <a:srgbClr val="252525"/>
                </a:solidFill>
                <a:latin typeface="Calibri"/>
                <a:cs typeface="Calibri"/>
              </a:rPr>
              <a:t>innspill, tilbakemeldinger </a:t>
            </a:r>
            <a:r>
              <a:rPr dirty="0" sz="140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400" spc="-5">
                <a:solidFill>
                  <a:srgbClr val="252525"/>
                </a:solidFill>
                <a:latin typeface="Calibri"/>
                <a:cs typeface="Calibri"/>
              </a:rPr>
              <a:t>hjelp </a:t>
            </a:r>
            <a:r>
              <a:rPr dirty="0" sz="1400" spc="5">
                <a:solidFill>
                  <a:srgbClr val="252525"/>
                </a:solidFill>
                <a:latin typeface="Calibri"/>
                <a:cs typeface="Calibri"/>
              </a:rPr>
              <a:t>til</a:t>
            </a:r>
            <a:r>
              <a:rPr dirty="0" sz="1400" spc="4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400" spc="-15">
                <a:solidFill>
                  <a:srgbClr val="252525"/>
                </a:solidFill>
                <a:latin typeface="Calibri"/>
                <a:cs typeface="Calibri"/>
              </a:rPr>
              <a:t>analyser.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9732" y="10504653"/>
            <a:ext cx="4732871" cy="2348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29732" y="10664607"/>
            <a:ext cx="860475" cy="6667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418831" y="12665636"/>
            <a:ext cx="41910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5">
                <a:latin typeface="Calibri"/>
                <a:cs typeface="Calibri"/>
              </a:rPr>
              <a:t>Fecal</a:t>
            </a:r>
            <a:r>
              <a:rPr dirty="0" sz="700" spc="-5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SCFA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06290" y="10584074"/>
            <a:ext cx="6635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5">
                <a:latin typeface="Calibri"/>
                <a:cs typeface="Calibri"/>
              </a:rPr>
              <a:t>Portal</a:t>
            </a:r>
            <a:r>
              <a:rPr dirty="0" sz="700" spc="-25">
                <a:latin typeface="Calibri"/>
                <a:cs typeface="Calibri"/>
              </a:rPr>
              <a:t> </a:t>
            </a:r>
            <a:r>
              <a:rPr dirty="0" sz="700" spc="5">
                <a:latin typeface="Calibri"/>
                <a:cs typeface="Calibri"/>
              </a:rPr>
              <a:t>circulation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86214" y="11700334"/>
            <a:ext cx="2983865" cy="10890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665"/>
              </a:lnSpc>
            </a:pPr>
            <a:r>
              <a:rPr dirty="0" sz="700">
                <a:latin typeface="Calibri"/>
                <a:cs typeface="Calibri"/>
              </a:rPr>
              <a:t>SCFA</a:t>
            </a: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>
              <a:latin typeface="Calibri"/>
              <a:cs typeface="Calibri"/>
            </a:endParaRPr>
          </a:p>
          <a:p>
            <a:pPr algn="r">
              <a:lnSpc>
                <a:spcPct val="100000"/>
              </a:lnSpc>
            </a:pPr>
            <a:r>
              <a:rPr dirty="0" sz="700" spc="10">
                <a:latin typeface="Calibri"/>
                <a:cs typeface="Calibri"/>
              </a:rPr>
              <a:t>Plasma</a:t>
            </a:r>
            <a:r>
              <a:rPr dirty="0" sz="700" spc="-7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SCFA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4765" y="10584074"/>
            <a:ext cx="5505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5">
                <a:latin typeface="Calibri"/>
                <a:cs typeface="Calibri"/>
              </a:rPr>
              <a:t>Fiber-rich</a:t>
            </a:r>
            <a:r>
              <a:rPr dirty="0" sz="700" spc="-30">
                <a:latin typeface="Calibri"/>
                <a:cs typeface="Calibri"/>
              </a:rPr>
              <a:t> </a:t>
            </a:r>
            <a:r>
              <a:rPr dirty="0" sz="700" spc="5">
                <a:latin typeface="Calibri"/>
                <a:cs typeface="Calibri"/>
              </a:rPr>
              <a:t>diet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42061" y="10564504"/>
            <a:ext cx="22066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Calibri"/>
                <a:cs typeface="Calibri"/>
              </a:rPr>
              <a:t>SCFA </a:t>
            </a:r>
            <a:r>
              <a:rPr dirty="0" sz="700" spc="5" b="1">
                <a:latin typeface="Calibri"/>
                <a:cs typeface="Calibri"/>
              </a:rPr>
              <a:t>production </a:t>
            </a:r>
            <a:r>
              <a:rPr dirty="0" sz="700" spc="10" b="1">
                <a:latin typeface="Calibri"/>
                <a:cs typeface="Calibri"/>
              </a:rPr>
              <a:t>by gut </a:t>
            </a:r>
            <a:r>
              <a:rPr dirty="0" sz="700" spc="5" b="1">
                <a:latin typeface="Calibri"/>
                <a:cs typeface="Calibri"/>
              </a:rPr>
              <a:t>microbiota </a:t>
            </a:r>
            <a:r>
              <a:rPr dirty="0" sz="700" spc="10" b="1">
                <a:latin typeface="Calibri"/>
                <a:cs typeface="Calibri"/>
              </a:rPr>
              <a:t>through</a:t>
            </a:r>
            <a:r>
              <a:rPr dirty="0" sz="700" spc="25" b="1">
                <a:latin typeface="Calibri"/>
                <a:cs typeface="Calibri"/>
              </a:rPr>
              <a:t> </a:t>
            </a:r>
            <a:r>
              <a:rPr dirty="0" sz="700" spc="5" b="1">
                <a:latin typeface="Calibri"/>
                <a:cs typeface="Calibri"/>
              </a:rPr>
              <a:t>fermentation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250877" y="11985425"/>
            <a:ext cx="600806" cy="2224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12267" y="10700885"/>
            <a:ext cx="3650336" cy="20867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4186206" y="12665636"/>
            <a:ext cx="4965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latin typeface="Calibri"/>
                <a:cs typeface="Calibri"/>
              </a:rPr>
              <a:t>Plasma</a:t>
            </a:r>
            <a:r>
              <a:rPr dirty="0" sz="700" spc="-4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SCFA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04312" y="8938793"/>
            <a:ext cx="4867214" cy="15390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0150468" y="6854003"/>
            <a:ext cx="4733290" cy="1646555"/>
          </a:xfrm>
          <a:custGeom>
            <a:avLst/>
            <a:gdLst/>
            <a:ahLst/>
            <a:cxnLst/>
            <a:rect l="l" t="t" r="r" b="b"/>
            <a:pathLst>
              <a:path w="4733290" h="1646554">
                <a:moveTo>
                  <a:pt x="0" y="1646382"/>
                </a:moveTo>
                <a:lnTo>
                  <a:pt x="4733007" y="1646382"/>
                </a:lnTo>
                <a:lnTo>
                  <a:pt x="4733007" y="0"/>
                </a:lnTo>
                <a:lnTo>
                  <a:pt x="0" y="0"/>
                </a:lnTo>
                <a:lnTo>
                  <a:pt x="0" y="16463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2850752" y="7594555"/>
            <a:ext cx="1873885" cy="645160"/>
          </a:xfrm>
          <a:custGeom>
            <a:avLst/>
            <a:gdLst/>
            <a:ahLst/>
            <a:cxnLst/>
            <a:rect l="l" t="t" r="r" b="b"/>
            <a:pathLst>
              <a:path w="1873884" h="645159">
                <a:moveTo>
                  <a:pt x="534657" y="0"/>
                </a:moveTo>
                <a:lnTo>
                  <a:pt x="267246" y="40194"/>
                </a:lnTo>
                <a:lnTo>
                  <a:pt x="0" y="41449"/>
                </a:lnTo>
                <a:lnTo>
                  <a:pt x="0" y="644733"/>
                </a:lnTo>
                <a:lnTo>
                  <a:pt x="1873292" y="644733"/>
                </a:lnTo>
                <a:lnTo>
                  <a:pt x="1873292" y="293253"/>
                </a:lnTo>
                <a:lnTo>
                  <a:pt x="803158" y="77062"/>
                </a:lnTo>
                <a:lnTo>
                  <a:pt x="534657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2850752" y="7814182"/>
            <a:ext cx="1873885" cy="425450"/>
          </a:xfrm>
          <a:custGeom>
            <a:avLst/>
            <a:gdLst/>
            <a:ahLst/>
            <a:cxnLst/>
            <a:rect l="l" t="t" r="r" b="b"/>
            <a:pathLst>
              <a:path w="1873884" h="425450">
                <a:moveTo>
                  <a:pt x="0" y="0"/>
                </a:moveTo>
                <a:lnTo>
                  <a:pt x="0" y="425106"/>
                </a:lnTo>
                <a:lnTo>
                  <a:pt x="1873292" y="425106"/>
                </a:lnTo>
                <a:lnTo>
                  <a:pt x="1873292" y="214980"/>
                </a:lnTo>
                <a:lnTo>
                  <a:pt x="267247" y="214980"/>
                </a:lnTo>
                <a:lnTo>
                  <a:pt x="0" y="0"/>
                </a:lnTo>
                <a:close/>
              </a:path>
              <a:path w="1873884" h="425450">
                <a:moveTo>
                  <a:pt x="803158" y="155953"/>
                </a:moveTo>
                <a:lnTo>
                  <a:pt x="534657" y="208484"/>
                </a:lnTo>
                <a:lnTo>
                  <a:pt x="267247" y="214980"/>
                </a:lnTo>
                <a:lnTo>
                  <a:pt x="1873292" y="214980"/>
                </a:lnTo>
                <a:lnTo>
                  <a:pt x="1873292" y="209700"/>
                </a:lnTo>
                <a:lnTo>
                  <a:pt x="803158" y="1559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2716856" y="7087510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90">
                <a:moveTo>
                  <a:pt x="0" y="1151778"/>
                </a:moveTo>
                <a:lnTo>
                  <a:pt x="0" y="1151778"/>
                </a:lnTo>
                <a:lnTo>
                  <a:pt x="0" y="0"/>
                </a:lnTo>
              </a:path>
            </a:pathLst>
          </a:custGeom>
          <a:ln w="40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2716857" y="8239289"/>
            <a:ext cx="2141220" cy="0"/>
          </a:xfrm>
          <a:custGeom>
            <a:avLst/>
            <a:gdLst/>
            <a:ahLst/>
            <a:cxnLst/>
            <a:rect l="l" t="t" r="r" b="b"/>
            <a:pathLst>
              <a:path w="2141219" h="0">
                <a:moveTo>
                  <a:pt x="0" y="0"/>
                </a:moveTo>
                <a:lnTo>
                  <a:pt x="0" y="0"/>
                </a:lnTo>
                <a:lnTo>
                  <a:pt x="2141084" y="0"/>
                </a:lnTo>
              </a:path>
            </a:pathLst>
          </a:custGeom>
          <a:ln w="40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2836408" y="7640477"/>
            <a:ext cx="1905634" cy="34563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12577295" y="8175410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2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577295" y="8032443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3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577295" y="7888253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4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577295" y="7744080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5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2577295" y="7599881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6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577295" y="7455681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7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2577295" y="7312845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8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577295" y="7168644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9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2544135" y="7024444"/>
            <a:ext cx="12446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10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4182078" y="7119470"/>
            <a:ext cx="492759" cy="118110"/>
          </a:xfrm>
          <a:custGeom>
            <a:avLst/>
            <a:gdLst/>
            <a:ahLst/>
            <a:cxnLst/>
            <a:rect l="l" t="t" r="r" b="b"/>
            <a:pathLst>
              <a:path w="492759" h="118109">
                <a:moveTo>
                  <a:pt x="0" y="0"/>
                </a:moveTo>
                <a:lnTo>
                  <a:pt x="492443" y="0"/>
                </a:lnTo>
                <a:lnTo>
                  <a:pt x="492443" y="117530"/>
                </a:lnTo>
                <a:lnTo>
                  <a:pt x="0" y="117530"/>
                </a:lnTo>
                <a:lnTo>
                  <a:pt x="0" y="0"/>
                </a:lnTo>
                <a:close/>
              </a:path>
            </a:pathLst>
          </a:custGeom>
          <a:ln w="40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4248672" y="7178535"/>
            <a:ext cx="105410" cy="0"/>
          </a:xfrm>
          <a:custGeom>
            <a:avLst/>
            <a:gdLst/>
            <a:ahLst/>
            <a:cxnLst/>
            <a:rect l="l" t="t" r="r" b="b"/>
            <a:pathLst>
              <a:path w="105409" h="0">
                <a:moveTo>
                  <a:pt x="0" y="0"/>
                </a:moveTo>
                <a:lnTo>
                  <a:pt x="0" y="0"/>
                </a:lnTo>
                <a:lnTo>
                  <a:pt x="104826" y="0"/>
                </a:lnTo>
              </a:path>
            </a:pathLst>
          </a:custGeom>
          <a:ln w="12320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14364569" y="7148272"/>
            <a:ext cx="303530" cy="60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45"/>
              </a:lnSpc>
            </a:pPr>
            <a:r>
              <a:rPr dirty="0" sz="450" spc="-5">
                <a:latin typeface="Calibri"/>
                <a:cs typeface="Calibri"/>
              </a:rPr>
              <a:t>Mean</a:t>
            </a:r>
            <a:r>
              <a:rPr dirty="0" sz="450" spc="-70">
                <a:latin typeface="Calibri"/>
                <a:cs typeface="Calibri"/>
              </a:rPr>
              <a:t> </a:t>
            </a:r>
            <a:r>
              <a:rPr dirty="0" sz="450">
                <a:latin typeface="Calibri"/>
                <a:cs typeface="Calibri"/>
              </a:rPr>
              <a:t>Non-…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836852" y="8234442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3095591" y="8234442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1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354711" y="8234442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3613451" y="8234442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3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708891" y="8234442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0567209" y="7218567"/>
            <a:ext cx="1873885" cy="1021080"/>
          </a:xfrm>
          <a:custGeom>
            <a:avLst/>
            <a:gdLst/>
            <a:ahLst/>
            <a:cxnLst/>
            <a:rect l="l" t="t" r="r" b="b"/>
            <a:pathLst>
              <a:path w="1873884" h="1021079">
                <a:moveTo>
                  <a:pt x="0" y="0"/>
                </a:moveTo>
                <a:lnTo>
                  <a:pt x="0" y="1020721"/>
                </a:lnTo>
                <a:lnTo>
                  <a:pt x="1873292" y="1020721"/>
                </a:lnTo>
                <a:lnTo>
                  <a:pt x="1873292" y="703220"/>
                </a:lnTo>
                <a:lnTo>
                  <a:pt x="1396546" y="554984"/>
                </a:lnTo>
                <a:lnTo>
                  <a:pt x="534657" y="554984"/>
                </a:lnTo>
                <a:lnTo>
                  <a:pt x="267410" y="442362"/>
                </a:lnTo>
                <a:lnTo>
                  <a:pt x="0" y="0"/>
                </a:lnTo>
                <a:close/>
              </a:path>
              <a:path w="1873884" h="1021079">
                <a:moveTo>
                  <a:pt x="803268" y="370316"/>
                </a:moveTo>
                <a:lnTo>
                  <a:pt x="534657" y="554984"/>
                </a:lnTo>
                <a:lnTo>
                  <a:pt x="1396546" y="554984"/>
                </a:lnTo>
                <a:lnTo>
                  <a:pt x="803268" y="370316"/>
                </a:lnTo>
                <a:close/>
              </a:path>
            </a:pathLst>
          </a:custGeom>
          <a:solidFill>
            <a:srgbClr val="FFF1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0567209" y="7986110"/>
            <a:ext cx="1873885" cy="253365"/>
          </a:xfrm>
          <a:custGeom>
            <a:avLst/>
            <a:gdLst/>
            <a:ahLst/>
            <a:cxnLst/>
            <a:rect l="l" t="t" r="r" b="b"/>
            <a:pathLst>
              <a:path w="1873884" h="253365">
                <a:moveTo>
                  <a:pt x="0" y="0"/>
                </a:moveTo>
                <a:lnTo>
                  <a:pt x="0" y="253178"/>
                </a:lnTo>
                <a:lnTo>
                  <a:pt x="1873292" y="253178"/>
                </a:lnTo>
                <a:lnTo>
                  <a:pt x="1873292" y="186025"/>
                </a:lnTo>
                <a:lnTo>
                  <a:pt x="1361651" y="133630"/>
                </a:lnTo>
                <a:lnTo>
                  <a:pt x="534657" y="133630"/>
                </a:lnTo>
                <a:lnTo>
                  <a:pt x="267410" y="39398"/>
                </a:lnTo>
                <a:lnTo>
                  <a:pt x="0" y="0"/>
                </a:lnTo>
                <a:close/>
              </a:path>
              <a:path w="1873884" h="253365">
                <a:moveTo>
                  <a:pt x="803268" y="77035"/>
                </a:moveTo>
                <a:lnTo>
                  <a:pt x="534657" y="133630"/>
                </a:lnTo>
                <a:lnTo>
                  <a:pt x="1361651" y="133630"/>
                </a:lnTo>
                <a:lnTo>
                  <a:pt x="803268" y="770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0433438" y="7087510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90">
                <a:moveTo>
                  <a:pt x="0" y="1151778"/>
                </a:moveTo>
                <a:lnTo>
                  <a:pt x="0" y="1151778"/>
                </a:lnTo>
                <a:lnTo>
                  <a:pt x="0" y="0"/>
                </a:lnTo>
              </a:path>
            </a:pathLst>
          </a:custGeom>
          <a:ln w="40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0433438" y="8239289"/>
            <a:ext cx="2141220" cy="0"/>
          </a:xfrm>
          <a:custGeom>
            <a:avLst/>
            <a:gdLst/>
            <a:ahLst/>
            <a:cxnLst/>
            <a:rect l="l" t="t" r="r" b="b"/>
            <a:pathLst>
              <a:path w="2141220" h="0">
                <a:moveTo>
                  <a:pt x="0" y="0"/>
                </a:moveTo>
                <a:lnTo>
                  <a:pt x="0" y="0"/>
                </a:lnTo>
                <a:lnTo>
                  <a:pt x="2140959" y="0"/>
                </a:lnTo>
              </a:path>
            </a:pathLst>
          </a:custGeom>
          <a:ln w="40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0550421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71" y="0"/>
                </a:lnTo>
                <a:lnTo>
                  <a:pt x="33171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0818203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214" y="0"/>
                </a:lnTo>
                <a:lnTo>
                  <a:pt x="33215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1085886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1353733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1620980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1888772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051" y="0"/>
                </a:lnTo>
                <a:lnTo>
                  <a:pt x="33051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2156456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2423702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214" y="0"/>
                </a:lnTo>
                <a:lnTo>
                  <a:pt x="33215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0552990" y="7520928"/>
            <a:ext cx="1905509" cy="53693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 txBox="1"/>
          <p:nvPr/>
        </p:nvSpPr>
        <p:spPr>
          <a:xfrm>
            <a:off x="10293742" y="8175410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2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293741" y="8032443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3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0293741" y="7888253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4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0293741" y="7744080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5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293741" y="7599881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6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0293741" y="7455681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7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0293741" y="7312845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8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293741" y="7168644"/>
            <a:ext cx="9144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9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0260569" y="7024444"/>
            <a:ext cx="124460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>
                <a:latin typeface="Calibri"/>
                <a:cs typeface="Calibri"/>
              </a:rPr>
              <a:t>10</a:t>
            </a: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0550421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71" y="0"/>
                </a:lnTo>
                <a:lnTo>
                  <a:pt x="33171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0818203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214" y="0"/>
                </a:lnTo>
                <a:lnTo>
                  <a:pt x="33215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1085886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11353733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11620980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11888772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051" y="0"/>
                </a:lnTo>
                <a:lnTo>
                  <a:pt x="33051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12156456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160" y="0"/>
                </a:lnTo>
                <a:lnTo>
                  <a:pt x="33160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12423702" y="8280716"/>
            <a:ext cx="33655" cy="80010"/>
          </a:xfrm>
          <a:custGeom>
            <a:avLst/>
            <a:gdLst/>
            <a:ahLst/>
            <a:cxnLst/>
            <a:rect l="l" t="t" r="r" b="b"/>
            <a:pathLst>
              <a:path w="33654" h="80009">
                <a:moveTo>
                  <a:pt x="0" y="0"/>
                </a:moveTo>
                <a:lnTo>
                  <a:pt x="33214" y="0"/>
                </a:lnTo>
                <a:lnTo>
                  <a:pt x="33215" y="79882"/>
                </a:lnTo>
                <a:lnTo>
                  <a:pt x="0" y="798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12025014" y="7135450"/>
            <a:ext cx="428625" cy="90805"/>
          </a:xfrm>
          <a:custGeom>
            <a:avLst/>
            <a:gdLst/>
            <a:ahLst/>
            <a:cxnLst/>
            <a:rect l="l" t="t" r="r" b="b"/>
            <a:pathLst>
              <a:path w="428625" h="90804">
                <a:moveTo>
                  <a:pt x="0" y="0"/>
                </a:moveTo>
                <a:lnTo>
                  <a:pt x="428195" y="0"/>
                </a:lnTo>
                <a:lnTo>
                  <a:pt x="428195" y="90424"/>
                </a:lnTo>
                <a:lnTo>
                  <a:pt x="0" y="90424"/>
                </a:lnTo>
                <a:lnTo>
                  <a:pt x="0" y="0"/>
                </a:lnTo>
                <a:close/>
              </a:path>
            </a:pathLst>
          </a:custGeom>
          <a:ln w="40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12123295" y="7180935"/>
            <a:ext cx="104775" cy="0"/>
          </a:xfrm>
          <a:custGeom>
            <a:avLst/>
            <a:gdLst/>
            <a:ahLst/>
            <a:cxnLst/>
            <a:rect l="l" t="t" r="r" b="b"/>
            <a:pathLst>
              <a:path w="104775" h="0">
                <a:moveTo>
                  <a:pt x="0" y="0"/>
                </a:moveTo>
                <a:lnTo>
                  <a:pt x="0" y="0"/>
                </a:lnTo>
                <a:lnTo>
                  <a:pt x="104771" y="0"/>
                </a:lnTo>
              </a:path>
            </a:pathLst>
          </a:custGeom>
          <a:ln w="12320">
            <a:solidFill>
              <a:srgbClr val="FFC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 txBox="1"/>
          <p:nvPr/>
        </p:nvSpPr>
        <p:spPr>
          <a:xfrm>
            <a:off x="12239193" y="7150835"/>
            <a:ext cx="177800" cy="60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45"/>
              </a:lnSpc>
            </a:pPr>
            <a:r>
              <a:rPr dirty="0" sz="450" spc="-10">
                <a:latin typeface="Calibri"/>
                <a:cs typeface="Calibri"/>
              </a:rPr>
              <a:t>Me</a:t>
            </a:r>
            <a:r>
              <a:rPr dirty="0" sz="450" spc="-5">
                <a:latin typeface="Calibri"/>
                <a:cs typeface="Calibri"/>
              </a:rPr>
              <a:t>a</a:t>
            </a:r>
            <a:r>
              <a:rPr dirty="0" sz="450" spc="20">
                <a:latin typeface="Calibri"/>
                <a:cs typeface="Calibri"/>
              </a:rPr>
              <a:t>n</a:t>
            </a:r>
            <a:r>
              <a:rPr dirty="0" sz="450" spc="10">
                <a:latin typeface="Calibri"/>
                <a:cs typeface="Calibri"/>
              </a:rPr>
              <a:t>…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2112231" y="6837240"/>
            <a:ext cx="956944" cy="1828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00" spc="15" b="1">
                <a:latin typeface="Calibri"/>
                <a:cs typeface="Calibri"/>
              </a:rPr>
              <a:t>A </a:t>
            </a:r>
            <a:r>
              <a:rPr dirty="0" sz="1000" spc="10" b="1">
                <a:latin typeface="Calibri"/>
                <a:cs typeface="Calibri"/>
              </a:rPr>
              <a:t>Plasma</a:t>
            </a:r>
            <a:r>
              <a:rPr dirty="0" sz="1000" spc="-60" b="1">
                <a:latin typeface="Calibri"/>
                <a:cs typeface="Calibri"/>
              </a:rPr>
              <a:t> </a:t>
            </a:r>
            <a:r>
              <a:rPr dirty="0" sz="1000" spc="5" b="1">
                <a:latin typeface="Calibri"/>
                <a:cs typeface="Calibri"/>
              </a:rPr>
              <a:t>acetate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1394210" y="8330975"/>
            <a:ext cx="142240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D</a:t>
            </a:r>
            <a:r>
              <a:rPr dirty="0" sz="600" spc="-10">
                <a:latin typeface="Calibri"/>
                <a:cs typeface="Calibri"/>
              </a:rPr>
              <a:t>a</a:t>
            </a:r>
            <a:r>
              <a:rPr dirty="0" sz="600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0166166" y="7436358"/>
            <a:ext cx="102235" cy="4845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Value</a:t>
            </a:r>
            <a:r>
              <a:rPr dirty="0" sz="600" spc="-30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(µmol/L)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3668263" y="8329754"/>
            <a:ext cx="142240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Calibri"/>
                <a:cs typeface="Calibri"/>
              </a:rPr>
              <a:t>D</a:t>
            </a:r>
            <a:r>
              <a:rPr dirty="0" sz="600" spc="-15">
                <a:latin typeface="Calibri"/>
                <a:cs typeface="Calibri"/>
              </a:rPr>
              <a:t>a</a:t>
            </a:r>
            <a:r>
              <a:rPr dirty="0" sz="600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0548008" y="8236880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0806758" y="8236880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1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1065878" y="8236880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1324617" y="8236880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3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2420493" y="8236880"/>
            <a:ext cx="5905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11876446" y="7117872"/>
            <a:ext cx="627539" cy="13712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14150500" y="7113814"/>
            <a:ext cx="631193" cy="13022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10159414" y="8630170"/>
            <a:ext cx="4733290" cy="1615440"/>
          </a:xfrm>
          <a:custGeom>
            <a:avLst/>
            <a:gdLst/>
            <a:ahLst/>
            <a:cxnLst/>
            <a:rect l="l" t="t" r="r" b="b"/>
            <a:pathLst>
              <a:path w="4733290" h="1615440">
                <a:moveTo>
                  <a:pt x="0" y="1615017"/>
                </a:moveTo>
                <a:lnTo>
                  <a:pt x="4733008" y="1615017"/>
                </a:lnTo>
                <a:lnTo>
                  <a:pt x="4733008" y="0"/>
                </a:lnTo>
                <a:lnTo>
                  <a:pt x="0" y="0"/>
                </a:lnTo>
                <a:lnTo>
                  <a:pt x="0" y="16150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10591384" y="8940886"/>
            <a:ext cx="1883410" cy="1087755"/>
          </a:xfrm>
          <a:custGeom>
            <a:avLst/>
            <a:gdLst/>
            <a:ahLst/>
            <a:cxnLst/>
            <a:rect l="l" t="t" r="r" b="b"/>
            <a:pathLst>
              <a:path w="1883409" h="1087754">
                <a:moveTo>
                  <a:pt x="0" y="32874"/>
                </a:moveTo>
                <a:lnTo>
                  <a:pt x="0" y="1087349"/>
                </a:lnTo>
                <a:lnTo>
                  <a:pt x="1882989" y="1087349"/>
                </a:lnTo>
                <a:lnTo>
                  <a:pt x="1882989" y="508721"/>
                </a:lnTo>
                <a:lnTo>
                  <a:pt x="1351330" y="257437"/>
                </a:lnTo>
                <a:lnTo>
                  <a:pt x="538698" y="257437"/>
                </a:lnTo>
                <a:lnTo>
                  <a:pt x="268825" y="218463"/>
                </a:lnTo>
                <a:lnTo>
                  <a:pt x="0" y="32874"/>
                </a:lnTo>
                <a:close/>
              </a:path>
              <a:path w="1883409" h="1087754">
                <a:moveTo>
                  <a:pt x="807114" y="0"/>
                </a:moveTo>
                <a:lnTo>
                  <a:pt x="538698" y="257437"/>
                </a:lnTo>
                <a:lnTo>
                  <a:pt x="1351330" y="257437"/>
                </a:lnTo>
                <a:lnTo>
                  <a:pt x="807114" y="0"/>
                </a:lnTo>
                <a:close/>
              </a:path>
            </a:pathLst>
          </a:custGeom>
          <a:solidFill>
            <a:srgbClr val="FFF1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10591384" y="9376302"/>
            <a:ext cx="1883410" cy="652145"/>
          </a:xfrm>
          <a:custGeom>
            <a:avLst/>
            <a:gdLst/>
            <a:ahLst/>
            <a:cxnLst/>
            <a:rect l="l" t="t" r="r" b="b"/>
            <a:pathLst>
              <a:path w="1883409" h="652145">
                <a:moveTo>
                  <a:pt x="268825" y="0"/>
                </a:moveTo>
                <a:lnTo>
                  <a:pt x="0" y="65641"/>
                </a:lnTo>
                <a:lnTo>
                  <a:pt x="0" y="651934"/>
                </a:lnTo>
                <a:lnTo>
                  <a:pt x="1882989" y="651934"/>
                </a:lnTo>
                <a:lnTo>
                  <a:pt x="1882988" y="327883"/>
                </a:lnTo>
                <a:lnTo>
                  <a:pt x="1213054" y="168152"/>
                </a:lnTo>
                <a:lnTo>
                  <a:pt x="538698" y="168152"/>
                </a:lnTo>
                <a:lnTo>
                  <a:pt x="268825" y="0"/>
                </a:lnTo>
                <a:close/>
              </a:path>
              <a:path w="1883409" h="652145">
                <a:moveTo>
                  <a:pt x="807114" y="72065"/>
                </a:moveTo>
                <a:lnTo>
                  <a:pt x="538698" y="168152"/>
                </a:lnTo>
                <a:lnTo>
                  <a:pt x="1213054" y="168152"/>
                </a:lnTo>
                <a:lnTo>
                  <a:pt x="807114" y="720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10457182" y="8870711"/>
            <a:ext cx="0" cy="1157605"/>
          </a:xfrm>
          <a:custGeom>
            <a:avLst/>
            <a:gdLst/>
            <a:ahLst/>
            <a:cxnLst/>
            <a:rect l="l" t="t" r="r" b="b"/>
            <a:pathLst>
              <a:path w="0" h="1157604">
                <a:moveTo>
                  <a:pt x="0" y="1157525"/>
                </a:moveTo>
                <a:lnTo>
                  <a:pt x="0" y="1157525"/>
                </a:lnTo>
                <a:lnTo>
                  <a:pt x="0" y="0"/>
                </a:lnTo>
              </a:path>
            </a:pathLst>
          </a:custGeom>
          <a:ln w="40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10457182" y="10028235"/>
            <a:ext cx="2152015" cy="0"/>
          </a:xfrm>
          <a:custGeom>
            <a:avLst/>
            <a:gdLst/>
            <a:ahLst/>
            <a:cxnLst/>
            <a:rect l="l" t="t" r="r" b="b"/>
            <a:pathLst>
              <a:path w="2152015" h="0">
                <a:moveTo>
                  <a:pt x="0" y="0"/>
                </a:moveTo>
                <a:lnTo>
                  <a:pt x="0" y="0"/>
                </a:lnTo>
                <a:lnTo>
                  <a:pt x="2151668" y="0"/>
                </a:lnTo>
              </a:path>
            </a:pathLst>
          </a:custGeom>
          <a:ln w="40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10575166" y="9060456"/>
            <a:ext cx="1915841" cy="50963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 txBox="1"/>
          <p:nvPr/>
        </p:nvSpPr>
        <p:spPr>
          <a:xfrm>
            <a:off x="10302638" y="9965284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0302638" y="9810774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0302638" y="9656667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0302638" y="9502307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,6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0302638" y="9347758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,8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0302638" y="9193262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0302638" y="9038876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10302638" y="8884812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>
                <a:latin typeface="Calibri"/>
                <a:cs typeface="Calibri"/>
              </a:rPr>
              <a:t>,4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11931170" y="8951359"/>
            <a:ext cx="408940" cy="55244"/>
          </a:xfrm>
          <a:custGeom>
            <a:avLst/>
            <a:gdLst/>
            <a:ahLst/>
            <a:cxnLst/>
            <a:rect l="l" t="t" r="r" b="b"/>
            <a:pathLst>
              <a:path w="408940" h="55245">
                <a:moveTo>
                  <a:pt x="0" y="0"/>
                </a:moveTo>
                <a:lnTo>
                  <a:pt x="408617" y="0"/>
                </a:lnTo>
                <a:lnTo>
                  <a:pt x="408617" y="55223"/>
                </a:lnTo>
                <a:lnTo>
                  <a:pt x="0" y="55223"/>
                </a:lnTo>
                <a:lnTo>
                  <a:pt x="0" y="0"/>
                </a:lnTo>
                <a:close/>
              </a:path>
            </a:pathLst>
          </a:custGeom>
          <a:ln w="40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 txBox="1"/>
          <p:nvPr/>
        </p:nvSpPr>
        <p:spPr>
          <a:xfrm>
            <a:off x="12145146" y="8958277"/>
            <a:ext cx="147320" cy="48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55"/>
              </a:lnSpc>
            </a:pPr>
            <a:r>
              <a:rPr dirty="0" sz="350" spc="35">
                <a:latin typeface="Calibri"/>
                <a:cs typeface="Calibri"/>
              </a:rPr>
              <a:t>M</a:t>
            </a:r>
            <a:r>
              <a:rPr dirty="0" sz="350" spc="-10">
                <a:latin typeface="Calibri"/>
                <a:cs typeface="Calibri"/>
              </a:rPr>
              <a:t>e</a:t>
            </a:r>
            <a:r>
              <a:rPr dirty="0" sz="350">
                <a:latin typeface="Calibri"/>
                <a:cs typeface="Calibri"/>
              </a:rPr>
              <a:t>a</a:t>
            </a:r>
            <a:r>
              <a:rPr dirty="0" sz="350" spc="25">
                <a:latin typeface="Calibri"/>
                <a:cs typeface="Calibri"/>
              </a:rPr>
              <a:t>n</a:t>
            </a:r>
            <a:r>
              <a:rPr dirty="0" sz="350" spc="20">
                <a:latin typeface="Calibri"/>
                <a:cs typeface="Calibri"/>
              </a:rPr>
              <a:t>…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11415394" y="10110279"/>
            <a:ext cx="141605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5">
                <a:latin typeface="Calibri"/>
                <a:cs typeface="Calibri"/>
              </a:rPr>
              <a:t>D</a:t>
            </a:r>
            <a:r>
              <a:rPr dirty="0" sz="600" spc="-15">
                <a:latin typeface="Calibri"/>
                <a:cs typeface="Calibri"/>
              </a:rPr>
              <a:t>a</a:t>
            </a:r>
            <a:r>
              <a:rPr dirty="0" sz="600" spc="-5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0199371" y="9224826"/>
            <a:ext cx="100965" cy="4794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10">
                <a:latin typeface="Calibri"/>
                <a:cs typeface="Calibri"/>
              </a:rPr>
              <a:t>Value</a:t>
            </a:r>
            <a:r>
              <a:rPr dirty="0" sz="600" spc="-55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(µmol/L)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3667274" y="10109073"/>
            <a:ext cx="14097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5">
                <a:latin typeface="Calibri"/>
                <a:cs typeface="Calibri"/>
              </a:rPr>
              <a:t>D</a:t>
            </a:r>
            <a:r>
              <a:rPr dirty="0" sz="600" spc="-20">
                <a:latin typeface="Calibri"/>
                <a:cs typeface="Calibri"/>
              </a:rPr>
              <a:t>a</a:t>
            </a:r>
            <a:r>
              <a:rPr dirty="0" sz="600" spc="-5">
                <a:latin typeface="Calibri"/>
                <a:cs typeface="Calibri"/>
              </a:rPr>
              <a:t>y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12850586" y="9100618"/>
            <a:ext cx="1884680" cy="930910"/>
          </a:xfrm>
          <a:custGeom>
            <a:avLst/>
            <a:gdLst/>
            <a:ahLst/>
            <a:cxnLst/>
            <a:rect l="l" t="t" r="r" b="b"/>
            <a:pathLst>
              <a:path w="1884680" h="930909">
                <a:moveTo>
                  <a:pt x="0" y="0"/>
                </a:moveTo>
                <a:lnTo>
                  <a:pt x="0" y="930430"/>
                </a:lnTo>
                <a:lnTo>
                  <a:pt x="1884469" y="930430"/>
                </a:lnTo>
                <a:lnTo>
                  <a:pt x="1884468" y="468667"/>
                </a:lnTo>
                <a:lnTo>
                  <a:pt x="807783" y="246857"/>
                </a:lnTo>
                <a:lnTo>
                  <a:pt x="537910" y="171445"/>
                </a:lnTo>
                <a:lnTo>
                  <a:pt x="269495" y="104130"/>
                </a:lnTo>
                <a:lnTo>
                  <a:pt x="0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2850586" y="9522645"/>
            <a:ext cx="1884680" cy="508634"/>
          </a:xfrm>
          <a:custGeom>
            <a:avLst/>
            <a:gdLst/>
            <a:ahLst/>
            <a:cxnLst/>
            <a:rect l="l" t="t" r="r" b="b"/>
            <a:pathLst>
              <a:path w="1884680" h="508634">
                <a:moveTo>
                  <a:pt x="0" y="32388"/>
                </a:moveTo>
                <a:lnTo>
                  <a:pt x="0" y="508402"/>
                </a:lnTo>
                <a:lnTo>
                  <a:pt x="1884468" y="508403"/>
                </a:lnTo>
                <a:lnTo>
                  <a:pt x="1884468" y="159299"/>
                </a:lnTo>
                <a:lnTo>
                  <a:pt x="1381208" y="84265"/>
                </a:lnTo>
                <a:lnTo>
                  <a:pt x="269495" y="84265"/>
                </a:lnTo>
                <a:lnTo>
                  <a:pt x="0" y="32388"/>
                </a:lnTo>
                <a:close/>
              </a:path>
              <a:path w="1884680" h="508634">
                <a:moveTo>
                  <a:pt x="807783" y="0"/>
                </a:moveTo>
                <a:lnTo>
                  <a:pt x="537910" y="23050"/>
                </a:lnTo>
                <a:lnTo>
                  <a:pt x="269495" y="84265"/>
                </a:lnTo>
                <a:lnTo>
                  <a:pt x="1381208" y="84265"/>
                </a:lnTo>
                <a:lnTo>
                  <a:pt x="8077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2715568" y="8882101"/>
            <a:ext cx="0" cy="1149350"/>
          </a:xfrm>
          <a:custGeom>
            <a:avLst/>
            <a:gdLst/>
            <a:ahLst/>
            <a:cxnLst/>
            <a:rect l="l" t="t" r="r" b="b"/>
            <a:pathLst>
              <a:path w="0" h="1149350">
                <a:moveTo>
                  <a:pt x="0" y="1148947"/>
                </a:moveTo>
                <a:lnTo>
                  <a:pt x="0" y="1148947"/>
                </a:lnTo>
                <a:lnTo>
                  <a:pt x="0" y="0"/>
                </a:lnTo>
              </a:path>
            </a:pathLst>
          </a:custGeom>
          <a:ln w="40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2715569" y="10031048"/>
            <a:ext cx="2154555" cy="0"/>
          </a:xfrm>
          <a:custGeom>
            <a:avLst/>
            <a:gdLst/>
            <a:ahLst/>
            <a:cxnLst/>
            <a:rect l="l" t="t" r="r" b="b"/>
            <a:pathLst>
              <a:path w="2154555" h="0">
                <a:moveTo>
                  <a:pt x="0" y="0"/>
                </a:moveTo>
                <a:lnTo>
                  <a:pt x="0" y="0"/>
                </a:lnTo>
                <a:lnTo>
                  <a:pt x="2154125" y="0"/>
                </a:lnTo>
              </a:path>
            </a:pathLst>
          </a:custGeom>
          <a:ln w="40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2832656" y="9344290"/>
            <a:ext cx="1920275" cy="30845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 txBox="1"/>
          <p:nvPr/>
        </p:nvSpPr>
        <p:spPr>
          <a:xfrm>
            <a:off x="12560885" y="9968097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2560884" y="9804210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2560884" y="9639647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12560884" y="9476288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,6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2560884" y="9311320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>
                <a:latin typeface="Calibri"/>
                <a:cs typeface="Calibri"/>
              </a:rPr>
              <a:t>,8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2560884" y="9147864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12560884" y="8983275"/>
            <a:ext cx="107314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12017411" y="8547520"/>
            <a:ext cx="1181735" cy="37592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54610">
              <a:lnSpc>
                <a:spcPct val="100000"/>
              </a:lnSpc>
              <a:spcBef>
                <a:spcPts val="735"/>
              </a:spcBef>
            </a:pPr>
            <a:r>
              <a:rPr dirty="0" sz="1000" spc="10" b="1">
                <a:latin typeface="Calibri"/>
                <a:cs typeface="Calibri"/>
              </a:rPr>
              <a:t>B </a:t>
            </a:r>
            <a:r>
              <a:rPr dirty="0" sz="1000" spc="5" b="1">
                <a:latin typeface="Calibri"/>
                <a:cs typeface="Calibri"/>
              </a:rPr>
              <a:t>Plasma</a:t>
            </a:r>
            <a:r>
              <a:rPr dirty="0" sz="1000" spc="-30" b="1">
                <a:latin typeface="Calibri"/>
                <a:cs typeface="Calibri"/>
              </a:rPr>
              <a:t> </a:t>
            </a:r>
            <a:r>
              <a:rPr dirty="0" sz="1000" b="1">
                <a:latin typeface="Calibri"/>
                <a:cs typeface="Calibri"/>
              </a:rPr>
              <a:t>propionate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555625" algn="l"/>
              </a:tabLst>
            </a:pPr>
            <a:r>
              <a:rPr dirty="0" u="sng" sz="500"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500"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      </a:t>
            </a:r>
            <a:r>
              <a:rPr dirty="0" u="sng" sz="500" spc="15"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	1,4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14232842" y="8957513"/>
            <a:ext cx="478155" cy="44450"/>
          </a:xfrm>
          <a:custGeom>
            <a:avLst/>
            <a:gdLst/>
            <a:ahLst/>
            <a:cxnLst/>
            <a:rect l="l" t="t" r="r" b="b"/>
            <a:pathLst>
              <a:path w="478155" h="44450">
                <a:moveTo>
                  <a:pt x="0" y="0"/>
                </a:moveTo>
                <a:lnTo>
                  <a:pt x="477584" y="0"/>
                </a:lnTo>
                <a:lnTo>
                  <a:pt x="477584" y="44210"/>
                </a:lnTo>
                <a:lnTo>
                  <a:pt x="0" y="44210"/>
                </a:lnTo>
                <a:lnTo>
                  <a:pt x="0" y="0"/>
                </a:lnTo>
                <a:close/>
              </a:path>
            </a:pathLst>
          </a:custGeom>
          <a:ln w="40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14312341" y="8986717"/>
            <a:ext cx="104139" cy="0"/>
          </a:xfrm>
          <a:custGeom>
            <a:avLst/>
            <a:gdLst/>
            <a:ahLst/>
            <a:cxnLst/>
            <a:rect l="l" t="t" r="r" b="b"/>
            <a:pathLst>
              <a:path w="104140" h="0">
                <a:moveTo>
                  <a:pt x="0" y="0"/>
                </a:moveTo>
                <a:lnTo>
                  <a:pt x="0" y="0"/>
                </a:lnTo>
                <a:lnTo>
                  <a:pt x="103801" y="0"/>
                </a:lnTo>
              </a:path>
            </a:pathLst>
          </a:custGeom>
          <a:ln w="12194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 txBox="1"/>
          <p:nvPr/>
        </p:nvSpPr>
        <p:spPr>
          <a:xfrm>
            <a:off x="14426998" y="8966051"/>
            <a:ext cx="255904" cy="48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55"/>
              </a:lnSpc>
            </a:pPr>
            <a:r>
              <a:rPr dirty="0" sz="350" spc="10">
                <a:latin typeface="Calibri"/>
                <a:cs typeface="Calibri"/>
              </a:rPr>
              <a:t>Mean</a:t>
            </a:r>
            <a:r>
              <a:rPr dirty="0" sz="350" spc="-40">
                <a:latin typeface="Calibri"/>
                <a:cs typeface="Calibri"/>
              </a:rPr>
              <a:t> </a:t>
            </a:r>
            <a:r>
              <a:rPr dirty="0" sz="350" spc="10">
                <a:latin typeface="Calibri"/>
                <a:cs typeface="Calibri"/>
              </a:rPr>
              <a:t>Non-…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10577480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10833685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1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11090272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11346481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3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12431645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12846744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13102953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1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3359541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13615750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3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14700536" y="10022370"/>
            <a:ext cx="58419" cy="1035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500" spc="5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11893095" y="8909701"/>
            <a:ext cx="621405" cy="13574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14144919" y="8905685"/>
            <a:ext cx="625023" cy="12891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10177309" y="10392814"/>
            <a:ext cx="4733290" cy="1619885"/>
          </a:xfrm>
          <a:custGeom>
            <a:avLst/>
            <a:gdLst/>
            <a:ahLst/>
            <a:cxnLst/>
            <a:rect l="l" t="t" r="r" b="b"/>
            <a:pathLst>
              <a:path w="4733290" h="1619884">
                <a:moveTo>
                  <a:pt x="0" y="1619541"/>
                </a:moveTo>
                <a:lnTo>
                  <a:pt x="4733007" y="1619541"/>
                </a:lnTo>
                <a:lnTo>
                  <a:pt x="4733007" y="0"/>
                </a:lnTo>
                <a:lnTo>
                  <a:pt x="0" y="0"/>
                </a:lnTo>
                <a:lnTo>
                  <a:pt x="0" y="16195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10601898" y="10697709"/>
            <a:ext cx="1877060" cy="1062990"/>
          </a:xfrm>
          <a:custGeom>
            <a:avLst/>
            <a:gdLst/>
            <a:ahLst/>
            <a:cxnLst/>
            <a:rect l="l" t="t" r="r" b="b"/>
            <a:pathLst>
              <a:path w="1877059" h="1062990">
                <a:moveTo>
                  <a:pt x="0" y="0"/>
                </a:moveTo>
                <a:lnTo>
                  <a:pt x="0" y="1062933"/>
                </a:lnTo>
                <a:lnTo>
                  <a:pt x="1876857" y="1062933"/>
                </a:lnTo>
                <a:lnTo>
                  <a:pt x="1876857" y="631133"/>
                </a:lnTo>
                <a:lnTo>
                  <a:pt x="1099572" y="518755"/>
                </a:lnTo>
                <a:lnTo>
                  <a:pt x="536404" y="518755"/>
                </a:lnTo>
                <a:lnTo>
                  <a:pt x="268074" y="461260"/>
                </a:lnTo>
                <a:lnTo>
                  <a:pt x="0" y="0"/>
                </a:lnTo>
                <a:close/>
              </a:path>
              <a:path w="1877059" h="1062990">
                <a:moveTo>
                  <a:pt x="804842" y="475566"/>
                </a:moveTo>
                <a:lnTo>
                  <a:pt x="536404" y="518755"/>
                </a:lnTo>
                <a:lnTo>
                  <a:pt x="1099572" y="518755"/>
                </a:lnTo>
                <a:lnTo>
                  <a:pt x="804842" y="475566"/>
                </a:lnTo>
                <a:close/>
              </a:path>
            </a:pathLst>
          </a:custGeom>
          <a:solidFill>
            <a:srgbClr val="FFF1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10601898" y="11426043"/>
            <a:ext cx="1877060" cy="334645"/>
          </a:xfrm>
          <a:custGeom>
            <a:avLst/>
            <a:gdLst/>
            <a:ahLst/>
            <a:cxnLst/>
            <a:rect l="l" t="t" r="r" b="b"/>
            <a:pathLst>
              <a:path w="1877059" h="334645">
                <a:moveTo>
                  <a:pt x="0" y="0"/>
                </a:moveTo>
                <a:lnTo>
                  <a:pt x="0" y="334598"/>
                </a:lnTo>
                <a:lnTo>
                  <a:pt x="1876857" y="334598"/>
                </a:lnTo>
                <a:lnTo>
                  <a:pt x="1876857" y="103022"/>
                </a:lnTo>
                <a:lnTo>
                  <a:pt x="1489869" y="87090"/>
                </a:lnTo>
                <a:lnTo>
                  <a:pt x="536403" y="87090"/>
                </a:lnTo>
                <a:lnTo>
                  <a:pt x="268074" y="13924"/>
                </a:lnTo>
                <a:lnTo>
                  <a:pt x="0" y="0"/>
                </a:lnTo>
                <a:close/>
              </a:path>
              <a:path w="1877059" h="334645">
                <a:moveTo>
                  <a:pt x="804841" y="58462"/>
                </a:moveTo>
                <a:lnTo>
                  <a:pt x="536403" y="87090"/>
                </a:lnTo>
                <a:lnTo>
                  <a:pt x="1489869" y="87090"/>
                </a:lnTo>
                <a:lnTo>
                  <a:pt x="804841" y="584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10467864" y="10629499"/>
            <a:ext cx="0" cy="1131570"/>
          </a:xfrm>
          <a:custGeom>
            <a:avLst/>
            <a:gdLst/>
            <a:ahLst/>
            <a:cxnLst/>
            <a:rect l="l" t="t" r="r" b="b"/>
            <a:pathLst>
              <a:path w="0" h="1131570">
                <a:moveTo>
                  <a:pt x="0" y="1131143"/>
                </a:moveTo>
                <a:lnTo>
                  <a:pt x="0" y="1131143"/>
                </a:lnTo>
                <a:lnTo>
                  <a:pt x="0" y="0"/>
                </a:lnTo>
              </a:path>
            </a:pathLst>
          </a:custGeom>
          <a:ln w="4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10467864" y="11760642"/>
            <a:ext cx="2145030" cy="0"/>
          </a:xfrm>
          <a:custGeom>
            <a:avLst/>
            <a:gdLst/>
            <a:ahLst/>
            <a:cxnLst/>
            <a:rect l="l" t="t" r="r" b="b"/>
            <a:pathLst>
              <a:path w="2145029" h="0">
                <a:moveTo>
                  <a:pt x="0" y="0"/>
                </a:moveTo>
                <a:lnTo>
                  <a:pt x="0" y="0"/>
                </a:lnTo>
                <a:lnTo>
                  <a:pt x="2144758" y="0"/>
                </a:lnTo>
              </a:path>
            </a:pathLst>
          </a:custGeom>
          <a:ln w="4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10588425" y="11000030"/>
            <a:ext cx="1908237" cy="45299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 txBox="1"/>
          <p:nvPr/>
        </p:nvSpPr>
        <p:spPr>
          <a:xfrm>
            <a:off x="10312648" y="11698117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10312648" y="11509751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10312648" y="11320302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0312648" y="11131936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,6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10312648" y="10943570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,8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0312648" y="10755748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 spc="5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0312648" y="10566185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 spc="5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11915779" y="10669859"/>
            <a:ext cx="592455" cy="92075"/>
          </a:xfrm>
          <a:custGeom>
            <a:avLst/>
            <a:gdLst/>
            <a:ahLst/>
            <a:cxnLst/>
            <a:rect l="l" t="t" r="r" b="b"/>
            <a:pathLst>
              <a:path w="592454" h="92075">
                <a:moveTo>
                  <a:pt x="0" y="0"/>
                </a:moveTo>
                <a:lnTo>
                  <a:pt x="592169" y="0"/>
                </a:lnTo>
                <a:lnTo>
                  <a:pt x="592169" y="91980"/>
                </a:lnTo>
                <a:lnTo>
                  <a:pt x="0" y="91980"/>
                </a:lnTo>
                <a:lnTo>
                  <a:pt x="0" y="0"/>
                </a:lnTo>
                <a:close/>
              </a:path>
            </a:pathLst>
          </a:custGeom>
          <a:ln w="4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 txBox="1"/>
          <p:nvPr/>
        </p:nvSpPr>
        <p:spPr>
          <a:xfrm>
            <a:off x="12091754" y="10694834"/>
            <a:ext cx="373380" cy="495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"/>
              </a:lnSpc>
            </a:pPr>
            <a:r>
              <a:rPr dirty="0" sz="350" spc="10">
                <a:latin typeface="Calibri"/>
                <a:cs typeface="Calibri"/>
              </a:rPr>
              <a:t>Mean</a:t>
            </a:r>
            <a:r>
              <a:rPr dirty="0" sz="350" spc="-40">
                <a:latin typeface="Calibri"/>
                <a:cs typeface="Calibri"/>
              </a:rPr>
              <a:t> </a:t>
            </a:r>
            <a:r>
              <a:rPr dirty="0" sz="350" spc="10">
                <a:latin typeface="Calibri"/>
                <a:cs typeface="Calibri"/>
              </a:rPr>
              <a:t>Proliferation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12864781" y="10891732"/>
            <a:ext cx="1883410" cy="874394"/>
          </a:xfrm>
          <a:custGeom>
            <a:avLst/>
            <a:gdLst/>
            <a:ahLst/>
            <a:cxnLst/>
            <a:rect l="l" t="t" r="r" b="b"/>
            <a:pathLst>
              <a:path w="1883409" h="874395">
                <a:moveTo>
                  <a:pt x="0" y="0"/>
                </a:moveTo>
                <a:lnTo>
                  <a:pt x="0" y="874181"/>
                </a:lnTo>
                <a:lnTo>
                  <a:pt x="1883298" y="874181"/>
                </a:lnTo>
                <a:lnTo>
                  <a:pt x="1883298" y="320706"/>
                </a:lnTo>
                <a:lnTo>
                  <a:pt x="807321" y="320706"/>
                </a:lnTo>
                <a:lnTo>
                  <a:pt x="771714" y="289212"/>
                </a:lnTo>
                <a:lnTo>
                  <a:pt x="268872" y="289212"/>
                </a:lnTo>
                <a:lnTo>
                  <a:pt x="0" y="0"/>
                </a:lnTo>
                <a:close/>
              </a:path>
              <a:path w="1883409" h="874395">
                <a:moveTo>
                  <a:pt x="1883298" y="311622"/>
                </a:moveTo>
                <a:lnTo>
                  <a:pt x="807321" y="320706"/>
                </a:lnTo>
                <a:lnTo>
                  <a:pt x="1883298" y="320706"/>
                </a:lnTo>
                <a:lnTo>
                  <a:pt x="1883298" y="311622"/>
                </a:lnTo>
                <a:close/>
              </a:path>
              <a:path w="1883409" h="874395">
                <a:moveTo>
                  <a:pt x="538449" y="82896"/>
                </a:moveTo>
                <a:lnTo>
                  <a:pt x="268872" y="289212"/>
                </a:lnTo>
                <a:lnTo>
                  <a:pt x="771714" y="289212"/>
                </a:lnTo>
                <a:lnTo>
                  <a:pt x="538449" y="82896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12864782" y="11369746"/>
            <a:ext cx="1883410" cy="396240"/>
          </a:xfrm>
          <a:custGeom>
            <a:avLst/>
            <a:gdLst/>
            <a:ahLst/>
            <a:cxnLst/>
            <a:rect l="l" t="t" r="r" b="b"/>
            <a:pathLst>
              <a:path w="1883409" h="396240">
                <a:moveTo>
                  <a:pt x="0" y="0"/>
                </a:moveTo>
                <a:lnTo>
                  <a:pt x="0" y="396167"/>
                </a:lnTo>
                <a:lnTo>
                  <a:pt x="1883298" y="396167"/>
                </a:lnTo>
                <a:lnTo>
                  <a:pt x="1883298" y="159319"/>
                </a:lnTo>
                <a:lnTo>
                  <a:pt x="268872" y="159319"/>
                </a:lnTo>
                <a:lnTo>
                  <a:pt x="0" y="0"/>
                </a:lnTo>
                <a:close/>
              </a:path>
              <a:path w="1883409" h="396240">
                <a:moveTo>
                  <a:pt x="807321" y="8920"/>
                </a:moveTo>
                <a:lnTo>
                  <a:pt x="538449" y="28611"/>
                </a:lnTo>
                <a:lnTo>
                  <a:pt x="268872" y="159319"/>
                </a:lnTo>
                <a:lnTo>
                  <a:pt x="1883298" y="159319"/>
                </a:lnTo>
                <a:lnTo>
                  <a:pt x="1883298" y="147440"/>
                </a:lnTo>
                <a:lnTo>
                  <a:pt x="807321" y="89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12730372" y="10635156"/>
            <a:ext cx="0" cy="1130935"/>
          </a:xfrm>
          <a:custGeom>
            <a:avLst/>
            <a:gdLst/>
            <a:ahLst/>
            <a:cxnLst/>
            <a:rect l="l" t="t" r="r" b="b"/>
            <a:pathLst>
              <a:path w="0" h="1130934">
                <a:moveTo>
                  <a:pt x="0" y="1130757"/>
                </a:moveTo>
                <a:lnTo>
                  <a:pt x="0" y="1130757"/>
                </a:lnTo>
                <a:lnTo>
                  <a:pt x="0" y="0"/>
                </a:lnTo>
              </a:path>
            </a:pathLst>
          </a:custGeom>
          <a:ln w="4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12730373" y="11765913"/>
            <a:ext cx="2152650" cy="0"/>
          </a:xfrm>
          <a:custGeom>
            <a:avLst/>
            <a:gdLst/>
            <a:ahLst/>
            <a:cxnLst/>
            <a:rect l="l" t="t" r="r" b="b"/>
            <a:pathLst>
              <a:path w="2152650" h="0">
                <a:moveTo>
                  <a:pt x="0" y="0"/>
                </a:moveTo>
                <a:lnTo>
                  <a:pt x="0" y="0"/>
                </a:lnTo>
                <a:lnTo>
                  <a:pt x="2152170" y="0"/>
                </a:lnTo>
              </a:path>
            </a:pathLst>
          </a:custGeom>
          <a:ln w="4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12849316" y="11117249"/>
            <a:ext cx="1916724" cy="28839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 txBox="1"/>
          <p:nvPr/>
        </p:nvSpPr>
        <p:spPr>
          <a:xfrm>
            <a:off x="12575124" y="11703383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12575124" y="11515152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12575124" y="11325579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12575124" y="11137213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,6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12575124" y="10948955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0</a:t>
            </a:r>
            <a:r>
              <a:rPr dirty="0" sz="500" spc="5">
                <a:latin typeface="Calibri"/>
                <a:cs typeface="Calibri"/>
              </a:rPr>
              <a:t>,8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12575124" y="10760589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 spc="5">
                <a:latin typeface="Calibri"/>
                <a:cs typeface="Calibri"/>
              </a:rPr>
              <a:t>,0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11963474" y="10572658"/>
            <a:ext cx="14351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u="sng" sz="500"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500" spc="15">
                <a:uFill>
                  <a:solidFill>
                    <a:srgbClr val="FFC000"/>
                  </a:solidFill>
                </a:uFill>
                <a:latin typeface="Calibri"/>
                <a:cs typeface="Calibri"/>
              </a:rPr>
              <a:t> 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12575123" y="10572658"/>
            <a:ext cx="107950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>
                <a:latin typeface="Calibri"/>
                <a:cs typeface="Calibri"/>
              </a:rPr>
              <a:t>1</a:t>
            </a:r>
            <a:r>
              <a:rPr dirty="0" sz="500" spc="5">
                <a:latin typeface="Calibri"/>
                <a:cs typeface="Calibri"/>
              </a:rPr>
              <a:t>,2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14259388" y="10659361"/>
            <a:ext cx="466090" cy="92075"/>
          </a:xfrm>
          <a:custGeom>
            <a:avLst/>
            <a:gdLst/>
            <a:ahLst/>
            <a:cxnLst/>
            <a:rect l="l" t="t" r="r" b="b"/>
            <a:pathLst>
              <a:path w="466090" h="92075">
                <a:moveTo>
                  <a:pt x="0" y="0"/>
                </a:moveTo>
                <a:lnTo>
                  <a:pt x="465954" y="0"/>
                </a:lnTo>
                <a:lnTo>
                  <a:pt x="465954" y="91816"/>
                </a:lnTo>
                <a:lnTo>
                  <a:pt x="0" y="91816"/>
                </a:lnTo>
                <a:lnTo>
                  <a:pt x="0" y="0"/>
                </a:lnTo>
                <a:close/>
              </a:path>
            </a:pathLst>
          </a:custGeom>
          <a:ln w="4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14332264" y="10705107"/>
            <a:ext cx="104775" cy="0"/>
          </a:xfrm>
          <a:custGeom>
            <a:avLst/>
            <a:gdLst/>
            <a:ahLst/>
            <a:cxnLst/>
            <a:rect l="l" t="t" r="r" b="b"/>
            <a:pathLst>
              <a:path w="104775" h="0">
                <a:moveTo>
                  <a:pt x="0" y="0"/>
                </a:moveTo>
                <a:lnTo>
                  <a:pt x="0" y="0"/>
                </a:lnTo>
                <a:lnTo>
                  <a:pt x="104293" y="0"/>
                </a:lnTo>
              </a:path>
            </a:pathLst>
          </a:custGeom>
          <a:ln w="12287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 txBox="1"/>
          <p:nvPr/>
        </p:nvSpPr>
        <p:spPr>
          <a:xfrm>
            <a:off x="14447572" y="10683085"/>
            <a:ext cx="257175" cy="495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"/>
              </a:lnSpc>
            </a:pPr>
            <a:r>
              <a:rPr dirty="0" sz="350" spc="10">
                <a:latin typeface="Calibri"/>
                <a:cs typeface="Calibri"/>
              </a:rPr>
              <a:t>Mean</a:t>
            </a:r>
            <a:r>
              <a:rPr dirty="0" sz="350" spc="-50">
                <a:latin typeface="Calibri"/>
                <a:cs typeface="Calibri"/>
              </a:rPr>
              <a:t> </a:t>
            </a:r>
            <a:r>
              <a:rPr dirty="0" sz="350" spc="15">
                <a:latin typeface="Calibri"/>
                <a:cs typeface="Calibri"/>
              </a:rPr>
              <a:t>Non-…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12119425" y="10374963"/>
            <a:ext cx="1004569" cy="1822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00" spc="10" b="1">
                <a:latin typeface="Calibri"/>
                <a:cs typeface="Calibri"/>
              </a:rPr>
              <a:t>C Plasma</a:t>
            </a:r>
            <a:r>
              <a:rPr dirty="0" sz="1000" spc="-80" b="1">
                <a:latin typeface="Calibri"/>
                <a:cs typeface="Calibri"/>
              </a:rPr>
              <a:t> </a:t>
            </a:r>
            <a:r>
              <a:rPr dirty="0" sz="1000" spc="5" b="1">
                <a:latin typeface="Calibri"/>
                <a:cs typeface="Calibri"/>
              </a:rPr>
              <a:t>butyrate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10209700" y="10961015"/>
            <a:ext cx="101600" cy="483234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670"/>
              </a:lnSpc>
            </a:pPr>
            <a:r>
              <a:rPr dirty="0" sz="600" spc="-10">
                <a:latin typeface="Calibri"/>
                <a:cs typeface="Calibri"/>
              </a:rPr>
              <a:t>Value</a:t>
            </a:r>
            <a:r>
              <a:rPr dirty="0" sz="600" spc="-35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(µmol/L)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10589600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10847017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1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11104820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11362242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3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12452545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12852082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0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3109505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1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13366926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2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3624783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3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14714652" y="11759425"/>
            <a:ext cx="59055" cy="10413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500" spc="5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14173871" y="10639360"/>
            <a:ext cx="627983" cy="12987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11911384" y="10643407"/>
            <a:ext cx="624347" cy="13676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 txBox="1"/>
          <p:nvPr/>
        </p:nvSpPr>
        <p:spPr>
          <a:xfrm>
            <a:off x="5157223" y="11234232"/>
            <a:ext cx="737235" cy="3105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850" spc="-20" b="1">
                <a:latin typeface="Calibri"/>
                <a:cs typeface="Calibri"/>
              </a:rPr>
              <a:t>R</a:t>
            </a:r>
            <a:r>
              <a:rPr dirty="0" sz="1850" spc="10" b="1">
                <a:latin typeface="Calibri"/>
                <a:cs typeface="Calibri"/>
              </a:rPr>
              <a:t>e</a:t>
            </a:r>
            <a:r>
              <a:rPr dirty="0" sz="1850" spc="-5" b="1">
                <a:latin typeface="Calibri"/>
                <a:cs typeface="Calibri"/>
              </a:rPr>
              <a:t>s</a:t>
            </a:r>
            <a:r>
              <a:rPr dirty="0" sz="1850" spc="20" b="1">
                <a:latin typeface="Calibri"/>
                <a:cs typeface="Calibri"/>
              </a:rPr>
              <a:t>u</a:t>
            </a:r>
            <a:r>
              <a:rPr dirty="0" sz="1850" b="1">
                <a:latin typeface="Calibri"/>
                <a:cs typeface="Calibri"/>
              </a:rPr>
              <a:t>l</a:t>
            </a:r>
            <a:r>
              <a:rPr dirty="0" sz="1850" spc="20" b="1">
                <a:latin typeface="Calibri"/>
                <a:cs typeface="Calibri"/>
              </a:rPr>
              <a:t>t</a:t>
            </a:r>
            <a:r>
              <a:rPr dirty="0" sz="1850" spc="5" b="1">
                <a:latin typeface="Calibri"/>
                <a:cs typeface="Calibri"/>
              </a:rPr>
              <a:t>s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5157223" y="11567659"/>
            <a:ext cx="4518660" cy="885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500"/>
              </a:lnSpc>
              <a:spcBef>
                <a:spcPts val="95"/>
              </a:spcBef>
            </a:pPr>
            <a:r>
              <a:rPr dirty="0" sz="1850" spc="-10">
                <a:latin typeface="Calibri"/>
                <a:cs typeface="Calibri"/>
              </a:rPr>
              <a:t>We </a:t>
            </a:r>
            <a:r>
              <a:rPr dirty="0" sz="1850" spc="-5">
                <a:latin typeface="Calibri"/>
                <a:cs typeface="Calibri"/>
              </a:rPr>
              <a:t>found </a:t>
            </a:r>
            <a:r>
              <a:rPr dirty="0" sz="1850" spc="5">
                <a:latin typeface="Calibri"/>
                <a:cs typeface="Calibri"/>
              </a:rPr>
              <a:t>a </a:t>
            </a:r>
            <a:r>
              <a:rPr dirty="0" sz="1850">
                <a:latin typeface="Calibri"/>
                <a:cs typeface="Calibri"/>
              </a:rPr>
              <a:t>significant decrease in acetate </a:t>
            </a:r>
            <a:r>
              <a:rPr dirty="0" sz="1850" spc="5">
                <a:latin typeface="Calibri"/>
                <a:cs typeface="Calibri"/>
              </a:rPr>
              <a:t>(p =  </a:t>
            </a:r>
            <a:r>
              <a:rPr dirty="0" sz="1850" spc="10">
                <a:latin typeface="Calibri"/>
                <a:cs typeface="Calibri"/>
              </a:rPr>
              <a:t>0.002), </a:t>
            </a:r>
            <a:r>
              <a:rPr dirty="0" sz="1850">
                <a:latin typeface="Calibri"/>
                <a:cs typeface="Calibri"/>
              </a:rPr>
              <a:t>propionate (p </a:t>
            </a:r>
            <a:r>
              <a:rPr dirty="0" sz="1850" spc="5">
                <a:latin typeface="Calibri"/>
                <a:cs typeface="Calibri"/>
              </a:rPr>
              <a:t>= 0.008), </a:t>
            </a:r>
            <a:r>
              <a:rPr dirty="0" sz="1850" spc="-5">
                <a:latin typeface="Calibri"/>
                <a:cs typeface="Calibri"/>
              </a:rPr>
              <a:t>butyrate </a:t>
            </a:r>
            <a:r>
              <a:rPr dirty="0" sz="1850">
                <a:latin typeface="Calibri"/>
                <a:cs typeface="Calibri"/>
              </a:rPr>
              <a:t>(p</a:t>
            </a:r>
            <a:r>
              <a:rPr dirty="0" sz="1850" spc="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=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5157223" y="12427446"/>
            <a:ext cx="4614545" cy="8851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95"/>
              </a:spcBef>
            </a:pPr>
            <a:r>
              <a:rPr dirty="0" sz="1850" spc="10">
                <a:latin typeface="Calibri"/>
                <a:cs typeface="Calibri"/>
              </a:rPr>
              <a:t>0.003), </a:t>
            </a:r>
            <a:r>
              <a:rPr dirty="0" sz="1850">
                <a:latin typeface="Calibri"/>
                <a:cs typeface="Calibri"/>
              </a:rPr>
              <a:t>isobutyrate </a:t>
            </a:r>
            <a:r>
              <a:rPr dirty="0" sz="1850" spc="2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</a:t>
            </a:r>
            <a:r>
              <a:rPr dirty="0" sz="1850" spc="10">
                <a:latin typeface="Calibri"/>
                <a:cs typeface="Calibri"/>
              </a:rPr>
              <a:t>0.006) </a:t>
            </a:r>
            <a:r>
              <a:rPr dirty="0" sz="1850">
                <a:latin typeface="Calibri"/>
                <a:cs typeface="Calibri"/>
              </a:rPr>
              <a:t>and </a:t>
            </a:r>
            <a:r>
              <a:rPr dirty="0" sz="1850" spc="-5">
                <a:latin typeface="Calibri"/>
                <a:cs typeface="Calibri"/>
              </a:rPr>
              <a:t>valerate </a:t>
            </a:r>
            <a:r>
              <a:rPr dirty="0" sz="185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 0.002) </a:t>
            </a:r>
            <a:r>
              <a:rPr dirty="0" sz="1850" spc="-5">
                <a:latin typeface="Calibri"/>
                <a:cs typeface="Calibri"/>
              </a:rPr>
              <a:t>from </a:t>
            </a:r>
            <a:r>
              <a:rPr dirty="0" sz="1850" spc="-10">
                <a:latin typeface="Calibri"/>
                <a:cs typeface="Calibri"/>
              </a:rPr>
              <a:t>day </a:t>
            </a:r>
            <a:r>
              <a:rPr dirty="0" sz="1850" spc="5">
                <a:latin typeface="Calibri"/>
                <a:cs typeface="Calibri"/>
              </a:rPr>
              <a:t>0 to </a:t>
            </a:r>
            <a:r>
              <a:rPr dirty="0" sz="1850" spc="-10">
                <a:latin typeface="Calibri"/>
                <a:cs typeface="Calibri"/>
              </a:rPr>
              <a:t>day </a:t>
            </a:r>
            <a:r>
              <a:rPr dirty="0" sz="1850" spc="5">
                <a:latin typeface="Calibri"/>
                <a:cs typeface="Calibri"/>
              </a:rPr>
              <a:t>7 </a:t>
            </a:r>
            <a:r>
              <a:rPr dirty="0" sz="1850" spc="15">
                <a:latin typeface="Calibri"/>
                <a:cs typeface="Calibri"/>
              </a:rPr>
              <a:t>in </a:t>
            </a:r>
            <a:r>
              <a:rPr dirty="0" sz="1850" spc="-5">
                <a:latin typeface="Calibri"/>
                <a:cs typeface="Calibri"/>
              </a:rPr>
              <a:t>the</a:t>
            </a:r>
            <a:r>
              <a:rPr dirty="0" sz="1850" spc="9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P-group.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10134308" y="2768561"/>
            <a:ext cx="4788535" cy="884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95"/>
              </a:spcBef>
            </a:pPr>
            <a:r>
              <a:rPr dirty="0" sz="1850" spc="5">
                <a:latin typeface="Calibri"/>
                <a:cs typeface="Calibri"/>
              </a:rPr>
              <a:t>No </a:t>
            </a:r>
            <a:r>
              <a:rPr dirty="0" sz="1850" spc="-5">
                <a:latin typeface="Calibri"/>
                <a:cs typeface="Calibri"/>
              </a:rPr>
              <a:t>differences </a:t>
            </a:r>
            <a:r>
              <a:rPr dirty="0" sz="1850" spc="5">
                <a:latin typeface="Calibri"/>
                <a:cs typeface="Calibri"/>
              </a:rPr>
              <a:t>were </a:t>
            </a:r>
            <a:r>
              <a:rPr dirty="0" sz="1850" spc="-5">
                <a:latin typeface="Calibri"/>
                <a:cs typeface="Calibri"/>
              </a:rPr>
              <a:t>found </a:t>
            </a:r>
            <a:r>
              <a:rPr dirty="0" sz="1850" spc="10">
                <a:latin typeface="Calibri"/>
                <a:cs typeface="Calibri"/>
              </a:rPr>
              <a:t>within </a:t>
            </a:r>
            <a:r>
              <a:rPr dirty="0" sz="1850" spc="5">
                <a:latin typeface="Calibri"/>
                <a:cs typeface="Calibri"/>
              </a:rPr>
              <a:t>the </a:t>
            </a:r>
            <a:r>
              <a:rPr dirty="0" sz="1850" spc="10">
                <a:latin typeface="Calibri"/>
                <a:cs typeface="Calibri"/>
              </a:rPr>
              <a:t>NP-group.  </a:t>
            </a:r>
            <a:r>
              <a:rPr dirty="0" sz="1850">
                <a:latin typeface="Calibri"/>
                <a:cs typeface="Calibri"/>
              </a:rPr>
              <a:t>Only </a:t>
            </a:r>
            <a:r>
              <a:rPr dirty="0" sz="1850" spc="-10">
                <a:latin typeface="Calibri"/>
                <a:cs typeface="Calibri"/>
              </a:rPr>
              <a:t>valerate </a:t>
            </a:r>
            <a:r>
              <a:rPr dirty="0" sz="1850" spc="5">
                <a:latin typeface="Calibri"/>
                <a:cs typeface="Calibri"/>
              </a:rPr>
              <a:t>on </a:t>
            </a:r>
            <a:r>
              <a:rPr dirty="0" sz="1850" spc="-10">
                <a:latin typeface="Calibri"/>
                <a:cs typeface="Calibri"/>
              </a:rPr>
              <a:t>day </a:t>
            </a:r>
            <a:r>
              <a:rPr dirty="0" sz="1850" spc="5">
                <a:latin typeface="Calibri"/>
                <a:cs typeface="Calibri"/>
              </a:rPr>
              <a:t>1 </a:t>
            </a:r>
            <a:r>
              <a:rPr dirty="0" sz="1850" spc="25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</a:t>
            </a:r>
            <a:r>
              <a:rPr dirty="0" sz="1850" spc="10">
                <a:latin typeface="Calibri"/>
                <a:cs typeface="Calibri"/>
              </a:rPr>
              <a:t>0.046) </a:t>
            </a:r>
            <a:r>
              <a:rPr dirty="0" sz="1850">
                <a:latin typeface="Calibri"/>
                <a:cs typeface="Calibri"/>
              </a:rPr>
              <a:t>and</a:t>
            </a:r>
            <a:r>
              <a:rPr dirty="0" sz="1850" spc="3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isovalerate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10108908" y="3772662"/>
            <a:ext cx="9595485" cy="3105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1850" spc="5">
                <a:latin typeface="Calibri"/>
                <a:cs typeface="Calibri"/>
              </a:rPr>
              <a:t>on </a:t>
            </a:r>
            <a:r>
              <a:rPr dirty="0" sz="1850">
                <a:latin typeface="Calibri"/>
                <a:cs typeface="Calibri"/>
              </a:rPr>
              <a:t>day </a:t>
            </a:r>
            <a:r>
              <a:rPr dirty="0" sz="1850" spc="5">
                <a:latin typeface="Calibri"/>
                <a:cs typeface="Calibri"/>
              </a:rPr>
              <a:t>7 (p = </a:t>
            </a:r>
            <a:r>
              <a:rPr dirty="0" sz="1850" spc="10">
                <a:latin typeface="Calibri"/>
                <a:cs typeface="Calibri"/>
              </a:rPr>
              <a:t>0.046) </a:t>
            </a:r>
            <a:r>
              <a:rPr dirty="0" sz="1850" spc="5">
                <a:latin typeface="Calibri"/>
                <a:cs typeface="Calibri"/>
              </a:rPr>
              <a:t>showed </a:t>
            </a:r>
            <a:r>
              <a:rPr dirty="0" sz="1850">
                <a:latin typeface="Calibri"/>
                <a:cs typeface="Calibri"/>
              </a:rPr>
              <a:t>significant </a:t>
            </a:r>
            <a:r>
              <a:rPr dirty="0" sz="1850" spc="-5">
                <a:latin typeface="Calibri"/>
                <a:cs typeface="Calibri"/>
              </a:rPr>
              <a:t>differences </a:t>
            </a:r>
            <a:r>
              <a:rPr dirty="0" baseline="6006" sz="2775" spc="-7">
                <a:latin typeface="Calibri"/>
                <a:cs typeface="Calibri"/>
              </a:rPr>
              <a:t>uptake. </a:t>
            </a:r>
            <a:r>
              <a:rPr dirty="0" baseline="6006" sz="2775" spc="7">
                <a:latin typeface="Calibri"/>
                <a:cs typeface="Calibri"/>
              </a:rPr>
              <a:t>Both </a:t>
            </a:r>
            <a:r>
              <a:rPr dirty="0" baseline="6006" sz="2775" spc="-7">
                <a:latin typeface="Calibri"/>
                <a:cs typeface="Calibri"/>
              </a:rPr>
              <a:t>valerate </a:t>
            </a:r>
            <a:r>
              <a:rPr dirty="0" baseline="6006" sz="2775" spc="22">
                <a:latin typeface="Calibri"/>
                <a:cs typeface="Calibri"/>
              </a:rPr>
              <a:t>and </a:t>
            </a:r>
            <a:r>
              <a:rPr dirty="0" baseline="6006" sz="2775" spc="-7">
                <a:latin typeface="Calibri"/>
                <a:cs typeface="Calibri"/>
              </a:rPr>
              <a:t>isovalerate</a:t>
            </a:r>
            <a:r>
              <a:rPr dirty="0" baseline="6006" sz="2775" spc="-75">
                <a:latin typeface="Calibri"/>
                <a:cs typeface="Calibri"/>
              </a:rPr>
              <a:t> </a:t>
            </a:r>
            <a:r>
              <a:rPr dirty="0" baseline="6006" sz="2775" spc="-7">
                <a:latin typeface="Calibri"/>
                <a:cs typeface="Calibri"/>
              </a:rPr>
              <a:t>displayed</a:t>
            </a:r>
            <a:endParaRPr baseline="6006" sz="2775">
              <a:latin typeface="Calibri"/>
              <a:cs typeface="Calibri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10134308" y="4202301"/>
            <a:ext cx="3050540" cy="3105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850" spc="5">
                <a:latin typeface="Calibri"/>
                <a:cs typeface="Calibri"/>
              </a:rPr>
              <a:t>between the </a:t>
            </a:r>
            <a:r>
              <a:rPr dirty="0" sz="1850" spc="15">
                <a:latin typeface="Calibri"/>
                <a:cs typeface="Calibri"/>
              </a:rPr>
              <a:t>P- </a:t>
            </a:r>
            <a:r>
              <a:rPr dirty="0" sz="1850">
                <a:latin typeface="Calibri"/>
                <a:cs typeface="Calibri"/>
              </a:rPr>
              <a:t>and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NP-groups.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5130810" y="4535252"/>
            <a:ext cx="9594850" cy="3105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5015865" algn="l"/>
              </a:tabLst>
            </a:pPr>
            <a:r>
              <a:rPr dirty="0" sz="1850">
                <a:latin typeface="Calibri"/>
                <a:cs typeface="Calibri"/>
              </a:rPr>
              <a:t>infection </a:t>
            </a:r>
            <a:r>
              <a:rPr dirty="0" sz="1850" spc="5">
                <a:latin typeface="Calibri"/>
                <a:cs typeface="Calibri"/>
              </a:rPr>
              <a:t>with ETEC </a:t>
            </a:r>
            <a:r>
              <a:rPr dirty="0" sz="1850" spc="-5">
                <a:latin typeface="Calibri"/>
                <a:cs typeface="Calibri"/>
              </a:rPr>
              <a:t>strains </a:t>
            </a:r>
            <a:r>
              <a:rPr dirty="0" sz="1850" spc="15">
                <a:latin typeface="Calibri"/>
                <a:cs typeface="Calibri"/>
              </a:rPr>
              <a:t>TW11681</a:t>
            </a:r>
            <a:r>
              <a:rPr dirty="0" sz="1850" spc="6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or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TW10722.	</a:t>
            </a:r>
            <a:r>
              <a:rPr dirty="0" baseline="-22522" sz="2775" spc="-7">
                <a:latin typeface="Calibri"/>
                <a:cs typeface="Calibri"/>
              </a:rPr>
              <a:t>In </a:t>
            </a:r>
            <a:r>
              <a:rPr dirty="0" baseline="-22522" sz="2775" spc="7">
                <a:latin typeface="Calibri"/>
                <a:cs typeface="Calibri"/>
              </a:rPr>
              <a:t>the </a:t>
            </a:r>
            <a:r>
              <a:rPr dirty="0" baseline="-22522" sz="2775" spc="15">
                <a:latin typeface="Calibri"/>
                <a:cs typeface="Calibri"/>
              </a:rPr>
              <a:t>group who </a:t>
            </a:r>
            <a:r>
              <a:rPr dirty="0" baseline="-22522" sz="2775" spc="7">
                <a:latin typeface="Calibri"/>
                <a:cs typeface="Calibri"/>
              </a:rPr>
              <a:t>received </a:t>
            </a:r>
            <a:r>
              <a:rPr dirty="0" baseline="-22522" sz="2775">
                <a:latin typeface="Calibri"/>
                <a:cs typeface="Calibri"/>
              </a:rPr>
              <a:t>antibiotics </a:t>
            </a:r>
            <a:r>
              <a:rPr dirty="0" baseline="-22522" sz="2775" spc="7">
                <a:latin typeface="Calibri"/>
                <a:cs typeface="Calibri"/>
              </a:rPr>
              <a:t>on </a:t>
            </a:r>
            <a:r>
              <a:rPr dirty="0" baseline="-22522" sz="2775" spc="15">
                <a:latin typeface="Calibri"/>
                <a:cs typeface="Calibri"/>
              </a:rPr>
              <a:t>day</a:t>
            </a:r>
            <a:r>
              <a:rPr dirty="0" baseline="-22522" sz="2775" spc="89">
                <a:latin typeface="Calibri"/>
                <a:cs typeface="Calibri"/>
              </a:rPr>
              <a:t> </a:t>
            </a:r>
            <a:r>
              <a:rPr dirty="0" baseline="-22522" sz="2775" spc="7">
                <a:latin typeface="Calibri"/>
                <a:cs typeface="Calibri"/>
              </a:rPr>
              <a:t>5,</a:t>
            </a:r>
            <a:endParaRPr baseline="-22522" sz="2775">
              <a:latin typeface="Calibri"/>
              <a:cs typeface="Calibri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10134308" y="4916725"/>
            <a:ext cx="4841875" cy="17443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95"/>
              </a:spcBef>
            </a:pPr>
            <a:r>
              <a:rPr dirty="0" sz="1850" spc="5">
                <a:latin typeface="Calibri"/>
                <a:cs typeface="Calibri"/>
              </a:rPr>
              <a:t>there </a:t>
            </a:r>
            <a:r>
              <a:rPr dirty="0" sz="1850" spc="15">
                <a:latin typeface="Calibri"/>
                <a:cs typeface="Calibri"/>
              </a:rPr>
              <a:t>was </a:t>
            </a:r>
            <a:r>
              <a:rPr dirty="0" sz="1850" spc="5">
                <a:latin typeface="Calibri"/>
                <a:cs typeface="Calibri"/>
              </a:rPr>
              <a:t>a significant </a:t>
            </a:r>
            <a:r>
              <a:rPr dirty="0" sz="1850">
                <a:latin typeface="Calibri"/>
                <a:cs typeface="Calibri"/>
              </a:rPr>
              <a:t>decline </a:t>
            </a:r>
            <a:r>
              <a:rPr dirty="0" sz="1850" spc="5">
                <a:latin typeface="Calibri"/>
                <a:cs typeface="Calibri"/>
              </a:rPr>
              <a:t>between </a:t>
            </a:r>
            <a:r>
              <a:rPr dirty="0" sz="1850" spc="10">
                <a:latin typeface="Calibri"/>
                <a:cs typeface="Calibri"/>
              </a:rPr>
              <a:t>day </a:t>
            </a:r>
            <a:r>
              <a:rPr dirty="0" sz="1850" spc="5">
                <a:latin typeface="Calibri"/>
                <a:cs typeface="Calibri"/>
              </a:rPr>
              <a:t>3 </a:t>
            </a:r>
            <a:r>
              <a:rPr dirty="0" sz="1850" spc="15">
                <a:latin typeface="Calibri"/>
                <a:cs typeface="Calibri"/>
              </a:rPr>
              <a:t>and  </a:t>
            </a:r>
            <a:r>
              <a:rPr dirty="0" sz="1850" spc="5">
                <a:latin typeface="Calibri"/>
                <a:cs typeface="Calibri"/>
              </a:rPr>
              <a:t>7 </a:t>
            </a:r>
            <a:r>
              <a:rPr dirty="0" sz="1850">
                <a:latin typeface="Calibri"/>
                <a:cs typeface="Calibri"/>
              </a:rPr>
              <a:t>for </a:t>
            </a:r>
            <a:r>
              <a:rPr dirty="0" sz="1850" spc="5">
                <a:latin typeface="Calibri"/>
                <a:cs typeface="Calibri"/>
              </a:rPr>
              <a:t>acetate </a:t>
            </a:r>
            <a:r>
              <a:rPr dirty="0" sz="185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</a:t>
            </a:r>
            <a:r>
              <a:rPr dirty="0" sz="1850" spc="10">
                <a:latin typeface="Calibri"/>
                <a:cs typeface="Calibri"/>
              </a:rPr>
              <a:t>0.009), </a:t>
            </a:r>
            <a:r>
              <a:rPr dirty="0" sz="1850" spc="5">
                <a:latin typeface="Calibri"/>
                <a:cs typeface="Calibri"/>
              </a:rPr>
              <a:t>propionate </a:t>
            </a:r>
            <a:r>
              <a:rPr dirty="0" sz="185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0.005),  butyrate </a:t>
            </a:r>
            <a:r>
              <a:rPr dirty="0" sz="1850" spc="2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</a:t>
            </a:r>
            <a:r>
              <a:rPr dirty="0" sz="1850" spc="10">
                <a:latin typeface="Calibri"/>
                <a:cs typeface="Calibri"/>
              </a:rPr>
              <a:t>0.019), </a:t>
            </a:r>
            <a:r>
              <a:rPr dirty="0" sz="1850" spc="5">
                <a:latin typeface="Calibri"/>
                <a:cs typeface="Calibri"/>
              </a:rPr>
              <a:t>valerate </a:t>
            </a:r>
            <a:r>
              <a:rPr dirty="0" sz="185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 0.009) </a:t>
            </a:r>
            <a:r>
              <a:rPr dirty="0" sz="1850" spc="15">
                <a:latin typeface="Calibri"/>
                <a:cs typeface="Calibri"/>
              </a:rPr>
              <a:t>and  </a:t>
            </a:r>
            <a:r>
              <a:rPr dirty="0" sz="1850" spc="5">
                <a:latin typeface="Calibri"/>
                <a:cs typeface="Calibri"/>
              </a:rPr>
              <a:t>isovalerate </a:t>
            </a:r>
            <a:r>
              <a:rPr dirty="0" sz="1850">
                <a:latin typeface="Calibri"/>
                <a:cs typeface="Calibri"/>
              </a:rPr>
              <a:t>(p </a:t>
            </a:r>
            <a:r>
              <a:rPr dirty="0" sz="1850" spc="5">
                <a:latin typeface="Calibri"/>
                <a:cs typeface="Calibri"/>
              </a:rPr>
              <a:t>=</a:t>
            </a:r>
            <a:r>
              <a:rPr dirty="0" sz="1850" spc="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0.001).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10205646" y="11853271"/>
            <a:ext cx="4665980" cy="149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38250">
              <a:lnSpc>
                <a:spcPct val="100000"/>
              </a:lnSpc>
              <a:spcBef>
                <a:spcPts val="95"/>
              </a:spcBef>
              <a:tabLst>
                <a:tab pos="3500754" algn="l"/>
              </a:tabLst>
            </a:pPr>
            <a:r>
              <a:rPr dirty="0" sz="600" spc="-5">
                <a:latin typeface="Calibri"/>
                <a:cs typeface="Calibri"/>
              </a:rPr>
              <a:t>Day	</a:t>
            </a:r>
            <a:r>
              <a:rPr dirty="0" sz="600" spc="-10">
                <a:latin typeface="Calibri"/>
                <a:cs typeface="Calibri"/>
              </a:rPr>
              <a:t>Day</a:t>
            </a:r>
            <a:endParaRPr sz="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850" spc="10" b="1">
                <a:latin typeface="Calibri"/>
                <a:cs typeface="Calibri"/>
              </a:rPr>
              <a:t>Conclusion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52400"/>
              </a:lnSpc>
            </a:pPr>
            <a:r>
              <a:rPr dirty="0" sz="1850" spc="5">
                <a:latin typeface="Calibri"/>
                <a:cs typeface="Calibri"/>
              </a:rPr>
              <a:t>The decrease </a:t>
            </a:r>
            <a:r>
              <a:rPr dirty="0" sz="1850">
                <a:latin typeface="Calibri"/>
                <a:cs typeface="Calibri"/>
              </a:rPr>
              <a:t>in </a:t>
            </a:r>
            <a:r>
              <a:rPr dirty="0" sz="1850" spc="5">
                <a:latin typeface="Calibri"/>
                <a:cs typeface="Calibri"/>
              </a:rPr>
              <a:t>plasma </a:t>
            </a:r>
            <a:r>
              <a:rPr dirty="0" sz="1850" spc="-5">
                <a:latin typeface="Calibri"/>
                <a:cs typeface="Calibri"/>
              </a:rPr>
              <a:t>levels </a:t>
            </a:r>
            <a:r>
              <a:rPr dirty="0" sz="1850">
                <a:latin typeface="Calibri"/>
                <a:cs typeface="Calibri"/>
              </a:rPr>
              <a:t>from day </a:t>
            </a:r>
            <a:r>
              <a:rPr dirty="0" sz="1850" spc="5">
                <a:latin typeface="Calibri"/>
                <a:cs typeface="Calibri"/>
              </a:rPr>
              <a:t>0 </a:t>
            </a:r>
            <a:r>
              <a:rPr dirty="0" sz="1850" spc="-5">
                <a:latin typeface="Calibri"/>
                <a:cs typeface="Calibri"/>
              </a:rPr>
              <a:t>to </a:t>
            </a:r>
            <a:r>
              <a:rPr dirty="0" sz="1850">
                <a:latin typeface="Calibri"/>
                <a:cs typeface="Calibri"/>
              </a:rPr>
              <a:t>day  </a:t>
            </a:r>
            <a:r>
              <a:rPr dirty="0" sz="1850" spc="5">
                <a:latin typeface="Calibri"/>
                <a:cs typeface="Calibri"/>
              </a:rPr>
              <a:t>7 in the P-group </a:t>
            </a:r>
            <a:r>
              <a:rPr dirty="0" sz="1850" spc="10">
                <a:latin typeface="Calibri"/>
                <a:cs typeface="Calibri"/>
              </a:rPr>
              <a:t>could </a:t>
            </a:r>
            <a:r>
              <a:rPr dirty="0" sz="1850" spc="5">
                <a:latin typeface="Calibri"/>
                <a:cs typeface="Calibri"/>
              </a:rPr>
              <a:t>be due </a:t>
            </a:r>
            <a:r>
              <a:rPr dirty="0" sz="1850" spc="-10">
                <a:latin typeface="Calibri"/>
                <a:cs typeface="Calibri"/>
              </a:rPr>
              <a:t>to </a:t>
            </a:r>
            <a:r>
              <a:rPr dirty="0" sz="1850" spc="5">
                <a:latin typeface="Calibri"/>
                <a:cs typeface="Calibri"/>
              </a:rPr>
              <a:t>the decrease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in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5136824" y="10526548"/>
            <a:ext cx="4402455" cy="42545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75"/>
              </a:spcBef>
            </a:pPr>
            <a:r>
              <a:rPr dirty="0" sz="1300" spc="5" i="1">
                <a:latin typeface="Calibri"/>
                <a:cs typeface="Calibri"/>
              </a:rPr>
              <a:t>*13 </a:t>
            </a:r>
            <a:r>
              <a:rPr dirty="0" sz="1300" spc="-5" i="1">
                <a:latin typeface="Calibri"/>
                <a:cs typeface="Calibri"/>
              </a:rPr>
              <a:t>volunteers </a:t>
            </a:r>
            <a:r>
              <a:rPr dirty="0" sz="1300" i="1">
                <a:latin typeface="Calibri"/>
                <a:cs typeface="Calibri"/>
              </a:rPr>
              <a:t>were </a:t>
            </a:r>
            <a:r>
              <a:rPr dirty="0" sz="1300" spc="-5" i="1">
                <a:latin typeface="Calibri"/>
                <a:cs typeface="Calibri"/>
              </a:rPr>
              <a:t>administered Ciprofloxacin </a:t>
            </a:r>
            <a:r>
              <a:rPr dirty="0" sz="1300" spc="15" i="1">
                <a:latin typeface="Calibri"/>
                <a:cs typeface="Calibri"/>
              </a:rPr>
              <a:t>on </a:t>
            </a:r>
            <a:r>
              <a:rPr dirty="0" sz="1300" spc="10" i="1">
                <a:latin typeface="Calibri"/>
                <a:cs typeface="Calibri"/>
              </a:rPr>
              <a:t>day </a:t>
            </a:r>
            <a:r>
              <a:rPr dirty="0" sz="1300" i="1">
                <a:latin typeface="Calibri"/>
                <a:cs typeface="Calibri"/>
              </a:rPr>
              <a:t>5, </a:t>
            </a:r>
            <a:r>
              <a:rPr dirty="0" sz="1300" spc="-5" i="1">
                <a:latin typeface="Calibri"/>
                <a:cs typeface="Calibri"/>
              </a:rPr>
              <a:t>while </a:t>
            </a:r>
            <a:r>
              <a:rPr dirty="0" sz="1300" i="1">
                <a:latin typeface="Calibri"/>
                <a:cs typeface="Calibri"/>
              </a:rPr>
              <a:t>8  </a:t>
            </a:r>
            <a:r>
              <a:rPr dirty="0" sz="1300" spc="-5" i="1">
                <a:latin typeface="Calibri"/>
                <a:cs typeface="Calibri"/>
              </a:rPr>
              <a:t>others </a:t>
            </a:r>
            <a:r>
              <a:rPr dirty="0" sz="1300" i="1">
                <a:latin typeface="Calibri"/>
                <a:cs typeface="Calibri"/>
              </a:rPr>
              <a:t>received </a:t>
            </a:r>
            <a:r>
              <a:rPr dirty="0" sz="1300" spc="5" i="1">
                <a:latin typeface="Calibri"/>
                <a:cs typeface="Calibri"/>
              </a:rPr>
              <a:t>the </a:t>
            </a:r>
            <a:r>
              <a:rPr dirty="0" sz="1300" i="1">
                <a:latin typeface="Calibri"/>
                <a:cs typeface="Calibri"/>
              </a:rPr>
              <a:t>antibiotic</a:t>
            </a:r>
            <a:r>
              <a:rPr dirty="0" sz="1300" spc="20" i="1">
                <a:latin typeface="Calibri"/>
                <a:cs typeface="Calibri"/>
              </a:rPr>
              <a:t> </a:t>
            </a:r>
            <a:r>
              <a:rPr dirty="0" sz="1300" spc="-15" i="1">
                <a:latin typeface="Calibri"/>
                <a:cs typeface="Calibri"/>
              </a:rPr>
              <a:t>earlier.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2024-11-27T13:59:41Z</dcterms:created>
  <dcterms:modified xsi:type="dcterms:W3CDTF">2024-11-27T13:59:41Z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LastSaved">
    <vt:filetime>2024-11-27T00:00:00Z</vt:filetime>
  </property>
</Properties>
</file>