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C24493-CB2A-A17A-E981-300B30DD4841}" v="14" dt="2024-11-13T12:53:44.335"/>
    <p1510:client id="{FD200FC9-C258-4404-842B-3E6ABB1CA7A8}" v="4" dt="2024-11-13T13:04:00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456" y="75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13.11.2024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ig012@uib.n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9144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b-NO" sz="7200">
                <a:solidFill>
                  <a:schemeClr val="bg1"/>
                </a:solidFill>
                <a:latin typeface="Calibri Light"/>
                <a:cs typeface="Calibri Light"/>
              </a:rPr>
              <a:t>Endoskopisk ultralydveiledet behandling av post-pankreatitt nekroser og pseudocyster med </a:t>
            </a:r>
            <a:endParaRPr lang="en-US" sz="7200">
              <a:solidFill>
                <a:schemeClr val="bg1"/>
              </a:solidFill>
              <a:latin typeface="Calibri Light"/>
              <a:cs typeface="Calibri Light"/>
            </a:endParaRPr>
          </a:p>
          <a:p>
            <a:r>
              <a:rPr lang="nb-NO" sz="7200">
                <a:solidFill>
                  <a:schemeClr val="bg1"/>
                </a:solidFill>
                <a:latin typeface="Calibri Light"/>
                <a:cs typeface="Calibri Light"/>
              </a:rPr>
              <a:t>«Lumen-apposing metal </a:t>
            </a:r>
            <a:r>
              <a:rPr lang="nb-NO" sz="7200" err="1">
                <a:solidFill>
                  <a:schemeClr val="bg1"/>
                </a:solidFill>
                <a:latin typeface="Calibri Light"/>
                <a:cs typeface="Calibri Light"/>
              </a:rPr>
              <a:t>stent</a:t>
            </a:r>
            <a:r>
              <a:rPr lang="nb-NO" sz="7200">
                <a:solidFill>
                  <a:schemeClr val="bg1"/>
                </a:solidFill>
                <a:latin typeface="Calibri Light"/>
                <a:cs typeface="Calibri Light"/>
              </a:rPr>
              <a:t>» (LAMS)</a:t>
            </a:r>
            <a:endParaRPr lang="en-US" sz="7200">
              <a:solidFill>
                <a:schemeClr val="bg1"/>
              </a:solidFill>
              <a:latin typeface="Calibri Light"/>
              <a:cs typeface="Calibri Light"/>
            </a:endParaRPr>
          </a:p>
          <a:p>
            <a:endParaRPr lang="en-US" altLang="nb-NO" sz="124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215217" y="3499388"/>
            <a:ext cx="32906826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9144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Retrospektiv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kvalitetsstudie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som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kartlegger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bruken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av LAMS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ved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behandling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av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pseudocyste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og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WON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ved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Haukeland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Universitetssykehus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fra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2018 </a:t>
            </a:r>
            <a:r>
              <a:rPr lang="en-US" altLang="nb-NO" sz="4600" b="1" err="1">
                <a:solidFill>
                  <a:schemeClr val="bg1"/>
                </a:solidFill>
                <a:latin typeface="Calibri"/>
                <a:cs typeface="Calibri"/>
              </a:rPr>
              <a:t>til</a:t>
            </a:r>
            <a:r>
              <a:rPr lang="en-US" altLang="nb-NO" sz="4600" b="1">
                <a:solidFill>
                  <a:schemeClr val="bg1"/>
                </a:solidFill>
                <a:latin typeface="Calibri"/>
                <a:cs typeface="Calibri"/>
              </a:rPr>
              <a:t> 2023 </a:t>
            </a:r>
            <a:endParaRPr lang="nb-NO" altLang="nb-NO" sz="4600" b="1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385714" y="315523"/>
            <a:ext cx="646752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tIns="45720" rIns="18000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nb-NO" altLang="nb-NO" sz="4400" b="1" dirty="0">
                <a:solidFill>
                  <a:schemeClr val="bg1"/>
                </a:solidFill>
                <a:latin typeface="Calibri"/>
                <a:cs typeface="Calibri"/>
              </a:rPr>
              <a:t>Karina H. Nilsen</a:t>
            </a:r>
            <a:endParaRPr lang="nb-NO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r"/>
            <a:r>
              <a:rPr lang="nb-NO" sz="3600" dirty="0">
                <a:solidFill>
                  <a:schemeClr val="bg1"/>
                </a:solidFill>
                <a:latin typeface="Calibri"/>
                <a:cs typeface="Calibri"/>
              </a:rPr>
              <a:t>Universitetet i Bergen</a:t>
            </a:r>
          </a:p>
          <a:p>
            <a:pPr algn="r"/>
            <a:r>
              <a:rPr lang="nb-NO" sz="3600" dirty="0">
                <a:solidFill>
                  <a:schemeClr val="bg1"/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karina.nilsen@student.uib.no</a:t>
            </a:r>
            <a:endParaRPr lang="en-US" sz="36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r"/>
            <a:endParaRPr lang="nb-NO">
              <a:solidFill>
                <a:schemeClr val="bg1"/>
              </a:solidFill>
              <a:latin typeface="Calibri"/>
              <a:cs typeface="Calibri"/>
            </a:endParaRPr>
          </a:p>
          <a:p>
            <a:pPr algn="r"/>
            <a:r>
              <a:rPr lang="nb-NO" altLang="nb-NO" sz="4400" b="1" dirty="0">
                <a:solidFill>
                  <a:schemeClr val="bg1"/>
                </a:solidFill>
                <a:latin typeface="Calibri"/>
                <a:cs typeface="Calibri"/>
              </a:rPr>
              <a:t>Aurora N. </a:t>
            </a:r>
            <a:r>
              <a:rPr lang="nb-NO" altLang="nb-NO" sz="4400" b="1" dirty="0" err="1">
                <a:solidFill>
                  <a:schemeClr val="bg1"/>
                </a:solidFill>
                <a:latin typeface="Calibri"/>
                <a:cs typeface="Calibri"/>
              </a:rPr>
              <a:t>Vigstad</a:t>
            </a:r>
            <a:r>
              <a:rPr lang="nb-NO" altLang="nb-NO" sz="4400" b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endParaRPr lang="nb-NO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r"/>
            <a:r>
              <a:rPr lang="nb-NO" altLang="nb-NO" sz="3600" dirty="0">
                <a:solidFill>
                  <a:schemeClr val="bg1"/>
                </a:solidFill>
                <a:latin typeface="Calibri"/>
                <a:cs typeface="Calibri"/>
              </a:rPr>
              <a:t>Universitetet i Bergen</a:t>
            </a:r>
            <a:endParaRPr lang="nb-NO" dirty="0">
              <a:solidFill>
                <a:schemeClr val="bg1"/>
              </a:solidFill>
              <a:cs typeface="Arial" charset="0"/>
            </a:endParaRPr>
          </a:p>
          <a:p>
            <a:pPr algn="r"/>
            <a:r>
              <a:rPr lang="nb-NO" altLang="nb-NO" sz="3600" dirty="0">
                <a:solidFill>
                  <a:schemeClr val="bg1"/>
                </a:solidFill>
                <a:latin typeface="Calibri"/>
                <a:cs typeface="Calibri"/>
              </a:rPr>
              <a:t>Aurora.vigstad@student.uib.no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736766" y="6229350"/>
            <a:ext cx="9969500" cy="231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45720" rIns="360000" bIns="45720" anchor="t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4400" b="1" dirty="0">
                <a:solidFill>
                  <a:srgbClr val="000000"/>
                </a:solidFill>
                <a:latin typeface="Calibri"/>
                <a:cs typeface="Calibri"/>
              </a:rPr>
              <a:t>Bakgrunn</a:t>
            </a:r>
            <a:endParaRPr lang="nb-NO" altLang="nb-NO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ts val="2000"/>
              </a:spcAft>
              <a:defRPr/>
            </a:pPr>
            <a:r>
              <a:rPr lang="nb-NO" sz="3600" dirty="0">
                <a:latin typeface="Calibri"/>
                <a:cs typeface="Calibri"/>
              </a:rPr>
              <a:t>Akutt pankreatitt er en hyppig årsak til akutte sykehusinnleggelser for gastrointestinale tilstander i Norge. De fleste tilfeller er milde og selvbegrensende, men opptil 20% står i fare for å utvikle et mer alvorlig forløp med komplikasjoner i form av pseudocyster og </a:t>
            </a:r>
            <a:r>
              <a:rPr lang="nb-NO" sz="3600" dirty="0" err="1">
                <a:latin typeface="Calibri"/>
                <a:cs typeface="Calibri"/>
              </a:rPr>
              <a:t>walled</a:t>
            </a:r>
            <a:r>
              <a:rPr lang="nb-NO" sz="3600" dirty="0">
                <a:latin typeface="Calibri"/>
                <a:cs typeface="Calibri"/>
              </a:rPr>
              <a:t> </a:t>
            </a:r>
            <a:r>
              <a:rPr lang="nb-NO" sz="3600" dirty="0" err="1">
                <a:latin typeface="Calibri"/>
                <a:cs typeface="Calibri"/>
              </a:rPr>
              <a:t>off</a:t>
            </a:r>
            <a:r>
              <a:rPr lang="nb-NO" sz="3600" dirty="0">
                <a:latin typeface="Calibri"/>
                <a:cs typeface="Calibri"/>
              </a:rPr>
              <a:t>-nekrose (WON). Tradisjonell behandling har inkludert kirurgi og perkutan drenasje, men nyere minimalt </a:t>
            </a:r>
            <a:r>
              <a:rPr lang="nb-NO" sz="3600" dirty="0" err="1">
                <a:latin typeface="Calibri"/>
                <a:cs typeface="Calibri"/>
              </a:rPr>
              <a:t>invasive</a:t>
            </a:r>
            <a:r>
              <a:rPr lang="nb-NO" sz="3600" dirty="0">
                <a:latin typeface="Calibri"/>
                <a:cs typeface="Calibri"/>
              </a:rPr>
              <a:t> teknikker, som endoskopisk ultralyd (EUS)-veiledet drenering med “Lumen-apposing metal </a:t>
            </a:r>
            <a:r>
              <a:rPr lang="nb-NO" sz="3600" dirty="0" err="1">
                <a:latin typeface="Calibri"/>
                <a:cs typeface="Calibri"/>
              </a:rPr>
              <a:t>stent</a:t>
            </a:r>
            <a:r>
              <a:rPr lang="nb-NO" sz="3600" dirty="0">
                <a:latin typeface="Calibri"/>
                <a:cs typeface="Calibri"/>
              </a:rPr>
              <a:t>” (LAMS), har vist lovende resultater for effektiv drenering og muliggjør for direkte endoskopisk </a:t>
            </a:r>
            <a:r>
              <a:rPr lang="nb-NO" sz="3600" dirty="0" err="1">
                <a:latin typeface="Calibri"/>
                <a:cs typeface="Calibri"/>
              </a:rPr>
              <a:t>nekrosektomi</a:t>
            </a:r>
            <a:r>
              <a:rPr lang="nb-NO" sz="3600" dirty="0">
                <a:latin typeface="Calibri"/>
                <a:cs typeface="Calibri"/>
              </a:rPr>
              <a:t> (DEN).</a:t>
            </a: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Aft>
                <a:spcPts val="2000"/>
              </a:spcAft>
              <a:defRPr/>
            </a:pP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En LAMS danner med sine krager et rør mellom cysten/WON og magesekken eller tolvfingertarmen, og samtidig holder disse hulrommene tett sammen. Dette bidrar til en stabil forbindelse som forenkler drenering. </a:t>
            </a:r>
            <a:endParaRPr lang="nb-NO" dirty="0"/>
          </a:p>
          <a:p>
            <a:pPr defTabSz="914400">
              <a:spcAft>
                <a:spcPts val="2000"/>
              </a:spcAft>
              <a:defRPr/>
            </a:pPr>
            <a:endParaRPr lang="en-US" sz="3600" dirty="0">
              <a:solidFill>
                <a:srgbClr val="000000"/>
              </a:solidFill>
              <a:latin typeface="Aptos"/>
              <a:cs typeface="Calibri"/>
            </a:endParaRPr>
          </a:p>
          <a:p>
            <a:pPr defTabSz="914400">
              <a:spcAft>
                <a:spcPts val="2000"/>
              </a:spcAft>
              <a:defRPr/>
            </a:pPr>
            <a:endParaRPr lang="en-US" sz="3600" dirty="0">
              <a:solidFill>
                <a:srgbClr val="000000"/>
              </a:solidFill>
              <a:latin typeface="Aptos"/>
              <a:cs typeface="Calibri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152188" y="6229350"/>
            <a:ext cx="10324147" cy="20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Metode</a:t>
            </a: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endParaRPr lang="en-US" altLang="nb-NO" sz="44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Vi utførte en retrospektiv kvalitetsstudie som inkluderte 31 pasienter behandlet med LAMS for drenasje av akutt pankreatitt-komplikasjoner: WON og/eller pseudocyste, på Haukeland Universitetssjukehus (HUS) i 2018-2023. Data om demografi, teknisk gjennomførbarhet, komplikasjoner, liggetid på sykehus, samt klinisk status før og etter drenasje, ble hentet fra DIPS og analysert. </a:t>
            </a: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endParaRPr lang="nb-NO" sz="4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endParaRPr lang="nb-NO" sz="4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endParaRPr lang="nb-NO" sz="4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endParaRPr lang="nb-NO" sz="4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endParaRPr lang="nb-NO" sz="4400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2000"/>
              </a:spcBef>
              <a:spcAft>
                <a:spcPts val="1000"/>
              </a:spcAft>
            </a:pPr>
            <a:r>
              <a:rPr lang="nb-NO" sz="4400" b="1" dirty="0">
                <a:solidFill>
                  <a:srgbClr val="000000"/>
                </a:solidFill>
                <a:latin typeface="Calibri"/>
                <a:cs typeface="Calibri"/>
              </a:rPr>
              <a:t>Resultat </a:t>
            </a:r>
            <a:endParaRPr lang="nb-NO" sz="4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Teknisk suksess og drenasje ble oppnådd hos alle pasienter (100%)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Median antall dager med LAMS var 69,5 dager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Median sykehusopphold var 17 dager</a:t>
            </a:r>
            <a:endParaRPr lang="nb-NO" dirty="0">
              <a:latin typeface="Calibri"/>
              <a:cs typeface="Calibri"/>
            </a:endParaRP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21451888" y="6229350"/>
            <a:ext cx="10236200" cy="16825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>
              <a:lnSpc>
                <a:spcPct val="150000"/>
              </a:lnSpc>
              <a:defRPr/>
            </a:pP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Det ble funnet en signifikant forbedring i</a:t>
            </a:r>
            <a:r>
              <a:rPr lang="nb-NO" sz="3600" b="1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r>
              <a:rPr lang="nb-NO" sz="3600" dirty="0">
                <a:solidFill>
                  <a:srgbClr val="000000"/>
                </a:solidFill>
                <a:latin typeface="Calibri"/>
                <a:cs typeface="Calibri"/>
              </a:rPr>
              <a:t>klinisk status fra innleggelse av LAMS til utskrivelse og fjerning av LAMS (se diagram). Det var også en signifikant reduksjon i CRP verdi fra innleggelse til utskrivelse.</a:t>
            </a:r>
            <a:endParaRPr lang="nb-NO" dirty="0">
              <a:latin typeface="Calibri"/>
              <a:cs typeface="Calibri"/>
            </a:endParaRPr>
          </a:p>
          <a:p>
            <a:pPr>
              <a:lnSpc>
                <a:spcPct val="150000"/>
              </a:lnSpc>
            </a:pPr>
            <a:endParaRPr 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Totalt 22 pasienter (71%) opplevde en eller flere komplikasjoner innen 3 måneder etter LAMS prosedyren. </a:t>
            </a:r>
            <a:endParaRPr lang="nb-NO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nb-NO" altLang="nb-NO" sz="3600" u="sng" dirty="0">
                <a:solidFill>
                  <a:srgbClr val="000000"/>
                </a:solidFill>
                <a:latin typeface="Calibri"/>
                <a:cs typeface="Calibri"/>
              </a:rPr>
              <a:t>Eksempel på komplikasjoner: </a:t>
            </a:r>
            <a:endParaRPr lang="nb-NO" altLang="nb-NO" sz="3600" u="sng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alibri"/>
              <a:buChar char="-"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Infeksjon (45,2%)</a:t>
            </a:r>
            <a:endParaRPr lang="nb-NO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alibri"/>
              <a:buChar char="-"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Tett </a:t>
            </a:r>
            <a:r>
              <a:rPr lang="nb-NO" altLang="nb-NO" sz="3600" dirty="0" err="1">
                <a:solidFill>
                  <a:srgbClr val="000000"/>
                </a:solidFill>
                <a:latin typeface="Calibri"/>
                <a:cs typeface="Calibri"/>
              </a:rPr>
              <a:t>stent</a:t>
            </a: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 (16,1%) </a:t>
            </a:r>
            <a:endParaRPr lang="nb-NO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alibri"/>
              <a:buChar char="-"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Blødning (16,1%) </a:t>
            </a:r>
            <a:endParaRPr lang="nb-NO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Calibri"/>
              <a:buChar char="-"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Dårlig matinntak (12,9%) </a:t>
            </a:r>
            <a:endParaRPr lang="nb-NO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endParaRPr lang="en-US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endParaRPr lang="en-US" alt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US" altLang="nb-NO" sz="36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US" altLang="nb-NO" sz="36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2000"/>
              </a:spcBef>
              <a:spcAft>
                <a:spcPts val="1000"/>
              </a:spcAft>
            </a:pPr>
            <a:endParaRPr lang="en-US" altLang="nb-NO" sz="5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3" name="Text Box 5" descr="Text field "/>
          <p:cNvSpPr txBox="1">
            <a:spLocks noChangeArrowheads="1"/>
          </p:cNvSpPr>
          <p:nvPr/>
        </p:nvSpPr>
        <p:spPr bwMode="auto">
          <a:xfrm>
            <a:off x="31696978" y="6261391"/>
            <a:ext cx="10144305" cy="808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En pasient døde grunnet tarmperforasjon i oppfølgingsperioden, som kan ha vært relatert til en direkte endoskopisk </a:t>
            </a:r>
            <a:r>
              <a:rPr lang="nb-NO" altLang="nb-NO" sz="3600" dirty="0" err="1">
                <a:solidFill>
                  <a:srgbClr val="000000"/>
                </a:solidFill>
                <a:latin typeface="Calibri"/>
                <a:cs typeface="Calibri"/>
              </a:rPr>
              <a:t>nekrosektomi</a:t>
            </a: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 (DEN).</a:t>
            </a:r>
            <a:endParaRPr lang="nb-NO" sz="3600" dirty="0">
              <a:latin typeface="Calibri"/>
              <a:cs typeface="Arial"/>
            </a:endParaRPr>
          </a:p>
          <a:p>
            <a:pPr defTabSz="914400">
              <a:spcBef>
                <a:spcPts val="0"/>
              </a:spcBef>
              <a:spcAft>
                <a:spcPts val="1000"/>
              </a:spcAft>
              <a:defRPr/>
            </a:pPr>
            <a:endParaRPr lang="nb-NO" alt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Omtrent halvparten av pasientene (48,4%) hadde behov for direkte endoskopisk </a:t>
            </a:r>
            <a:r>
              <a:rPr lang="nb-NO" altLang="nb-NO" sz="3600" dirty="0" err="1">
                <a:solidFill>
                  <a:srgbClr val="000000"/>
                </a:solidFill>
                <a:latin typeface="Calibri"/>
                <a:cs typeface="Calibri"/>
              </a:rPr>
              <a:t>nekrosektomi</a:t>
            </a: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 (DEN) for å oppnå tilstrekkelig drenasje, hvorav 8 pasienter trengte mer enn én </a:t>
            </a:r>
            <a:r>
              <a:rPr lang="nb-NO" altLang="nb-NO" sz="3600" dirty="0" err="1">
                <a:solidFill>
                  <a:srgbClr val="000000"/>
                </a:solidFill>
                <a:latin typeface="Calibri"/>
                <a:cs typeface="Calibri"/>
              </a:rPr>
              <a:t>nekrosektomi</a:t>
            </a:r>
            <a:r>
              <a:rPr lang="nb-NO" altLang="nb-NO" sz="36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defTabSz="914400">
              <a:spcBef>
                <a:spcPts val="0"/>
              </a:spcBef>
              <a:spcAft>
                <a:spcPts val="1000"/>
              </a:spcAft>
              <a:defRPr/>
            </a:pPr>
            <a:endParaRPr lang="en-US" altLang="nb-NO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 defTabSz="914400">
              <a:spcBef>
                <a:spcPts val="0"/>
              </a:spcBef>
              <a:spcAft>
                <a:spcPts val="1000"/>
              </a:spcAft>
              <a:defRPr/>
            </a:pPr>
            <a:endParaRPr lang="en-US" altLang="nb-NO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31674880" y="13810852"/>
            <a:ext cx="10172376" cy="496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nb-NO" altLang="nb-NO" sz="4400" b="1">
                <a:solidFill>
                  <a:srgbClr val="000000"/>
                </a:solidFill>
                <a:latin typeface="Calibri"/>
                <a:cs typeface="Calibri"/>
              </a:rPr>
              <a:t>Konklusjon </a:t>
            </a:r>
            <a:endParaRPr lang="nb-NO" altLang="nb-NO" sz="4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>
              <a:lnSpc>
                <a:spcPct val="150000"/>
              </a:lnSpc>
              <a:spcBef>
                <a:spcPts val="0"/>
              </a:spcBef>
              <a:spcAft>
                <a:spcPts val="2000"/>
              </a:spcAft>
              <a:defRPr/>
            </a:pPr>
            <a:r>
              <a:rPr lang="nb-NO" sz="3600">
                <a:solidFill>
                  <a:srgbClr val="000000"/>
                </a:solidFill>
                <a:latin typeface="Calibri"/>
                <a:cs typeface="Calibri"/>
              </a:rPr>
              <a:t>LAMS er en effektiv og minimal </a:t>
            </a:r>
            <a:r>
              <a:rPr lang="nb-NO" sz="3600" err="1">
                <a:solidFill>
                  <a:srgbClr val="000000"/>
                </a:solidFill>
                <a:latin typeface="Calibri"/>
                <a:cs typeface="Calibri"/>
              </a:rPr>
              <a:t>invasiv</a:t>
            </a:r>
            <a:r>
              <a:rPr lang="nb-NO" sz="3600">
                <a:solidFill>
                  <a:srgbClr val="000000"/>
                </a:solidFill>
                <a:latin typeface="Calibri"/>
                <a:cs typeface="Calibri"/>
              </a:rPr>
              <a:t> behandlingsmetode som gir betydelig klinisk bedring hos pasienter med post-pankreatitt nekroser og pseudocyster, men tett oppfølging er nødvendig for å redusere komplikasjonsrisikoen. </a:t>
            </a:r>
            <a:endParaRPr lang="nb-NO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2306711" y="28173460"/>
            <a:ext cx="10220643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3600" b="1" dirty="0">
                <a:solidFill>
                  <a:srgbClr val="000000"/>
                </a:solidFill>
                <a:latin typeface="Calibri"/>
                <a:cs typeface="Calibri"/>
              </a:rPr>
              <a:t>Referanser:</a:t>
            </a:r>
            <a:endParaRPr kumimoji="0" lang="nb-NO" altLang="nb-NO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>
              <a:defRPr/>
            </a:pPr>
            <a:r>
              <a:rPr lang="nb-NO" altLang="nb-NO" sz="2800" dirty="0">
                <a:solidFill>
                  <a:srgbClr val="000000"/>
                </a:solidFill>
                <a:latin typeface="Calibri"/>
                <a:cs typeface="Calibri"/>
              </a:rPr>
              <a:t>Bilde 1: Foto Roald F. Havre</a:t>
            </a:r>
            <a:endParaRPr lang="nb-NO" sz="2800" dirty="0">
              <a:cs typeface="Arial"/>
            </a:endParaRPr>
          </a:p>
          <a:p>
            <a:pPr>
              <a:defRPr/>
            </a:pPr>
            <a:r>
              <a:rPr lang="nb-NO" altLang="nb-NO" sz="2800" dirty="0">
                <a:solidFill>
                  <a:srgbClr val="000000"/>
                </a:solidFill>
                <a:latin typeface="Calibri"/>
                <a:cs typeface="Calibri"/>
              </a:rPr>
              <a:t>Bilde 2: Radiologisk avdeling, Helse Bergen</a:t>
            </a: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21476335" y="28542792"/>
            <a:ext cx="1164099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5720" rIns="360000" bIns="45720" anchor="t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nb-NO" altLang="nb-NO" sz="3600" b="1" dirty="0">
                <a:solidFill>
                  <a:srgbClr val="000000"/>
                </a:solidFill>
                <a:latin typeface="Calibri"/>
                <a:cs typeface="Calibri"/>
              </a:rPr>
              <a:t>Takk til:</a:t>
            </a:r>
            <a:endParaRPr kumimoji="0" lang="nb-NO" altLang="nb-NO" sz="36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altLang="nb-NO" dirty="0">
                <a:solidFill>
                  <a:srgbClr val="000000"/>
                </a:solidFill>
                <a:latin typeface="Calibri"/>
                <a:cs typeface="Calibri"/>
              </a:rPr>
              <a:t>Roald F. Havre  for god </a:t>
            </a:r>
            <a:r>
              <a:rPr lang="en-GB" altLang="nb-NO" dirty="0" err="1">
                <a:solidFill>
                  <a:srgbClr val="000000"/>
                </a:solidFill>
                <a:latin typeface="Calibri"/>
                <a:cs typeface="Calibri"/>
              </a:rPr>
              <a:t>veiledning</a:t>
            </a:r>
            <a:r>
              <a:rPr lang="en-GB" altLang="nb-NO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altLang="nb-NO" dirty="0" err="1">
                <a:solidFill>
                  <a:srgbClr val="000000"/>
                </a:solidFill>
                <a:latin typeface="Calibri"/>
                <a:cs typeface="Calibri"/>
              </a:rPr>
              <a:t>og</a:t>
            </a:r>
            <a:r>
              <a:rPr lang="en-GB" altLang="nb-NO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altLang="nb-NO" dirty="0" err="1">
                <a:solidFill>
                  <a:srgbClr val="000000"/>
                </a:solidFill>
                <a:latin typeface="Calibri"/>
                <a:cs typeface="Calibri"/>
              </a:rPr>
              <a:t>hjelp</a:t>
            </a:r>
            <a:r>
              <a:rPr lang="en-GB" altLang="nb-NO" dirty="0">
                <a:solidFill>
                  <a:srgbClr val="000000"/>
                </a:solidFill>
                <a:latin typeface="Calibri"/>
                <a:cs typeface="Calibri"/>
              </a:rPr>
              <a:t> med </a:t>
            </a:r>
            <a:r>
              <a:rPr lang="en-GB" altLang="nb-NO" dirty="0" err="1">
                <a:solidFill>
                  <a:srgbClr val="000000"/>
                </a:solidFill>
                <a:latin typeface="Calibri"/>
                <a:cs typeface="Calibri"/>
              </a:rPr>
              <a:t>denne</a:t>
            </a:r>
            <a:r>
              <a:rPr lang="en-GB" altLang="nb-NO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altLang="nb-NO" dirty="0" err="1">
                <a:solidFill>
                  <a:srgbClr val="000000"/>
                </a:solidFill>
                <a:latin typeface="Calibri"/>
                <a:cs typeface="Calibri"/>
              </a:rPr>
              <a:t>oppgaven</a:t>
            </a:r>
            <a:endParaRPr lang="en-GB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2" name="Bilde 1" descr="Et bilde som inneholder sommerfugl&#10;&#10;Automatisk generert beskrivelse">
            <a:extLst>
              <a:ext uri="{FF2B5EF4-FFF2-40B4-BE49-F238E27FC236}">
                <a16:creationId xmlns:a16="http://schemas.microsoft.com/office/drawing/2014/main" id="{116008CD-C624-258E-7C8B-25A840705E3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638" t="13584" r="21238" b="13885"/>
          <a:stretch/>
        </p:blipFill>
        <p:spPr>
          <a:xfrm>
            <a:off x="736766" y="18222686"/>
            <a:ext cx="5479370" cy="4831783"/>
          </a:xfrm>
          <a:prstGeom prst="rect">
            <a:avLst/>
          </a:prstGeom>
        </p:spPr>
      </p:pic>
      <p:pic>
        <p:nvPicPr>
          <p:cNvPr id="3" name="Bilde 2" descr="Et bilde som inneholder tekst, skjermbilde, nummer, diagram&#10;&#10;Automatisk generert beskrivelse">
            <a:extLst>
              <a:ext uri="{FF2B5EF4-FFF2-40B4-BE49-F238E27FC236}">
                <a16:creationId xmlns:a16="http://schemas.microsoft.com/office/drawing/2014/main" id="{A911C00F-7E76-5E9D-5282-71096FF475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51888" y="19311024"/>
            <a:ext cx="15376583" cy="8891782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62E742A2-73CC-CD00-FC17-C42A63F01BE0}"/>
              </a:ext>
            </a:extLst>
          </p:cNvPr>
          <p:cNvSpPr txBox="1"/>
          <p:nvPr/>
        </p:nvSpPr>
        <p:spPr>
          <a:xfrm>
            <a:off x="6526922" y="19299749"/>
            <a:ext cx="315392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sz="2800" dirty="0">
                <a:latin typeface="Arial"/>
                <a:cs typeface="Arial"/>
              </a:rPr>
              <a:t>Bilde 1: Foto av en utfoldet LAMS ("Lumen apposing metal </a:t>
            </a:r>
            <a:r>
              <a:rPr lang="nb-NO" sz="2800" dirty="0" err="1">
                <a:latin typeface="Arial"/>
                <a:cs typeface="Arial"/>
              </a:rPr>
              <a:t>stent</a:t>
            </a:r>
            <a:r>
              <a:rPr lang="nb-NO" sz="2800" dirty="0">
                <a:latin typeface="Arial"/>
                <a:cs typeface="Arial"/>
              </a:rPr>
              <a:t>", av typen Hot </a:t>
            </a:r>
            <a:r>
              <a:rPr lang="nb-NO" sz="2800" dirty="0" err="1">
                <a:latin typeface="Arial"/>
                <a:cs typeface="Arial"/>
              </a:rPr>
              <a:t>Axios</a:t>
            </a:r>
            <a:r>
              <a:rPr lang="nb-NO" sz="2800" dirty="0">
                <a:latin typeface="Arial"/>
                <a:cs typeface="Arial"/>
              </a:rPr>
              <a:t>® 10x10mm</a:t>
            </a:r>
            <a:endParaRPr lang="nb-NO" sz="2800" dirty="0"/>
          </a:p>
        </p:txBody>
      </p:sp>
      <p:pic>
        <p:nvPicPr>
          <p:cNvPr id="6" name="Bilde 5" descr="Et bilde som inneholder røntgenfilm, medisinsk bildebehandling, medisinsk, radiologi&#10;&#10;Automatisk generert beskrivelse">
            <a:extLst>
              <a:ext uri="{FF2B5EF4-FFF2-40B4-BE49-F238E27FC236}">
                <a16:creationId xmlns:a16="http://schemas.microsoft.com/office/drawing/2014/main" id="{BB3158C5-92DC-3583-A56C-4697C6C1C18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4835" t="6068" r="2967" b="54801"/>
          <a:stretch/>
        </p:blipFill>
        <p:spPr>
          <a:xfrm>
            <a:off x="11240135" y="14960377"/>
            <a:ext cx="8979678" cy="4421527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AE6C9E95-FBBE-8844-5B5C-9CB47CAC8ABE}"/>
              </a:ext>
            </a:extLst>
          </p:cNvPr>
          <p:cNvSpPr txBox="1"/>
          <p:nvPr/>
        </p:nvSpPr>
        <p:spPr>
          <a:xfrm>
            <a:off x="11240135" y="19556465"/>
            <a:ext cx="8276627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sz="2800" dirty="0">
                <a:latin typeface="Arial"/>
                <a:cs typeface="Arial"/>
              </a:rPr>
              <a:t>Bilde 2: CT bilde Hot </a:t>
            </a:r>
            <a:r>
              <a:rPr lang="nb-NO" sz="2800" dirty="0" err="1">
                <a:latin typeface="Arial"/>
                <a:cs typeface="Arial"/>
              </a:rPr>
              <a:t>Axios</a:t>
            </a:r>
            <a:r>
              <a:rPr lang="nb-NO" sz="2800" dirty="0">
                <a:latin typeface="Arial"/>
                <a:cs typeface="Arial"/>
              </a:rPr>
              <a:t>® 16 x 10 mm </a:t>
            </a:r>
            <a:r>
              <a:rPr lang="nb-NO" sz="2800" dirty="0" err="1">
                <a:latin typeface="Arial"/>
                <a:cs typeface="Arial"/>
              </a:rPr>
              <a:t>stent</a:t>
            </a:r>
            <a:r>
              <a:rPr lang="nb-NO" sz="2800" dirty="0">
                <a:latin typeface="Arial"/>
                <a:cs typeface="Arial"/>
              </a:rPr>
              <a:t> plassert mellom magesekken og pankreascysten, med en dobbel </a:t>
            </a:r>
            <a:r>
              <a:rPr lang="nb-NO" sz="2800" dirty="0" err="1">
                <a:latin typeface="Arial"/>
                <a:cs typeface="Arial"/>
              </a:rPr>
              <a:t>pigtail-stent</a:t>
            </a:r>
            <a:r>
              <a:rPr lang="nb-NO" sz="2800" dirty="0">
                <a:latin typeface="Arial"/>
                <a:cs typeface="Arial"/>
              </a:rPr>
              <a:t> (DPS) gjennom </a:t>
            </a:r>
            <a:r>
              <a:rPr lang="nb-NO" sz="2800" dirty="0" err="1">
                <a:latin typeface="Arial"/>
                <a:cs typeface="Arial"/>
              </a:rPr>
              <a:t>stenten</a:t>
            </a:r>
            <a:r>
              <a:rPr lang="nb-NO" sz="2800" dirty="0">
                <a:latin typeface="Arial"/>
                <a:cs typeface="Arial"/>
              </a:rPr>
              <a:t> for å sikre en mer stabil forbindelse.</a:t>
            </a:r>
            <a:endParaRPr lang="nb-NO" sz="2800" dirty="0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F2FD7AFA-346E-145D-E9E3-27DAA84D77A1}"/>
              </a:ext>
            </a:extLst>
          </p:cNvPr>
          <p:cNvSpPr txBox="1"/>
          <p:nvPr/>
        </p:nvSpPr>
        <p:spPr>
          <a:xfrm>
            <a:off x="37098514" y="21125425"/>
            <a:ext cx="437605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ptos" panose="020B0004020202020204" pitchFamily="34" charset="0"/>
              </a:rPr>
              <a:t>Diagram 1: </a:t>
            </a:r>
            <a:r>
              <a:rPr lang="en-US" sz="28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Stolpediagram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illustrerer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den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kliniske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statusen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til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pasientene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før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innleggelse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av “Lumen-apposing metal stent” (LAMS),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ved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utskrivelse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og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ved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fjerning</a:t>
            </a:r>
            <a:r>
              <a:rPr lang="en-US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av LAMS. </a:t>
            </a:r>
            <a:r>
              <a:rPr lang="nb-NO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Wilcoxon</a:t>
            </a:r>
            <a:r>
              <a:rPr lang="nb-NO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nb-NO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signed</a:t>
            </a:r>
            <a:r>
              <a:rPr lang="nb-NO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nb-NO" sz="2800" b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ranked</a:t>
            </a:r>
            <a:r>
              <a:rPr lang="nb-NO" sz="2800" b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test ga signifikant (p&lt;0,001) bedring av klinisk status fra innleggelse, både ved utreise og fjerning.</a:t>
            </a:r>
            <a:endParaRPr lang="nb-NO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Egendefinert</PresentationFormat>
  <Paragraphs>54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Aurora Nyakas Vigstad</cp:lastModifiedBy>
  <cp:revision>7</cp:revision>
  <cp:lastPrinted>2016-05-27T08:05:21Z</cp:lastPrinted>
  <dcterms:created xsi:type="dcterms:W3CDTF">2006-11-02T13:18:58Z</dcterms:created>
  <dcterms:modified xsi:type="dcterms:W3CDTF">2024-11-13T13:17:39Z</dcterms:modified>
</cp:coreProperties>
</file>