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256"/>
            <a:ext cx="20104100" cy="11577955"/>
          </a:xfrm>
          <a:custGeom>
            <a:avLst/>
            <a:gdLst/>
            <a:ahLst/>
            <a:cxnLst/>
            <a:rect l="l" t="t" r="r" b="b"/>
            <a:pathLst>
              <a:path w="20104100" h="11577955">
                <a:moveTo>
                  <a:pt x="0" y="11577755"/>
                </a:moveTo>
                <a:lnTo>
                  <a:pt x="0" y="0"/>
                </a:lnTo>
                <a:lnTo>
                  <a:pt x="20104099" y="0"/>
                </a:lnTo>
                <a:lnTo>
                  <a:pt x="20104099" y="11577755"/>
                </a:lnTo>
                <a:lnTo>
                  <a:pt x="0" y="11577755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"/>
            <a:ext cx="20104100" cy="2631440"/>
          </a:xfrm>
          <a:custGeom>
            <a:avLst/>
            <a:gdLst/>
            <a:ahLst/>
            <a:cxnLst/>
            <a:rect l="l" t="t" r="r" b="b"/>
            <a:pathLst>
              <a:path w="20104100" h="2631440">
                <a:moveTo>
                  <a:pt x="0" y="2630832"/>
                </a:moveTo>
                <a:lnTo>
                  <a:pt x="20104099" y="2630832"/>
                </a:lnTo>
                <a:lnTo>
                  <a:pt x="20104099" y="0"/>
                </a:lnTo>
                <a:lnTo>
                  <a:pt x="0" y="0"/>
                </a:lnTo>
                <a:lnTo>
                  <a:pt x="0" y="2630832"/>
                </a:lnTo>
                <a:close/>
              </a:path>
            </a:pathLst>
          </a:custGeom>
          <a:solidFill>
            <a:srgbClr val="0026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88914" y="12834904"/>
            <a:ext cx="4868510" cy="122248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840326" y="11020311"/>
            <a:ext cx="2113503" cy="217728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847" y="314756"/>
            <a:ext cx="19018404" cy="1504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enriette.simonsen@student.uib.no" TargetMode="External"/><Relationship Id="rId3" Type="http://schemas.openxmlformats.org/officeDocument/2006/relationships/hyperlink" Target="mailto:sol.aglen@student.uib.no" TargetMode="External"/><Relationship Id="rId4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847" y="314756"/>
            <a:ext cx="13097510" cy="1504315"/>
          </a:xfrm>
          <a:prstGeom prst="rect"/>
        </p:spPr>
        <p:txBody>
          <a:bodyPr wrap="square" lIns="0" tIns="206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dirty="0"/>
              <a:t>The </a:t>
            </a:r>
            <a:r>
              <a:rPr dirty="0" spc="5"/>
              <a:t>Role </a:t>
            </a:r>
            <a:r>
              <a:rPr dirty="0" spc="10"/>
              <a:t>of </a:t>
            </a:r>
            <a:r>
              <a:rPr dirty="0" spc="5"/>
              <a:t>Respiratory Rate</a:t>
            </a:r>
            <a:r>
              <a:rPr dirty="0" spc="-45"/>
              <a:t> </a:t>
            </a:r>
            <a:r>
              <a:rPr dirty="0" spc="5"/>
              <a:t>Monitoring</a:t>
            </a:r>
          </a:p>
          <a:p>
            <a:pPr marL="200025">
              <a:lnSpc>
                <a:spcPct val="100000"/>
              </a:lnSpc>
              <a:spcBef>
                <a:spcPts val="575"/>
              </a:spcBef>
            </a:pPr>
            <a:r>
              <a:rPr dirty="0" sz="2150" spc="5" b="0">
                <a:latin typeface="Calibri"/>
                <a:cs typeface="Calibri"/>
              </a:rPr>
              <a:t>A </a:t>
            </a:r>
            <a:r>
              <a:rPr dirty="0" sz="2150" spc="-5" b="0">
                <a:latin typeface="Calibri"/>
                <a:cs typeface="Calibri"/>
              </a:rPr>
              <a:t>Scoping </a:t>
            </a:r>
            <a:r>
              <a:rPr dirty="0" sz="2150" spc="-10" b="0">
                <a:latin typeface="Calibri"/>
                <a:cs typeface="Calibri"/>
              </a:rPr>
              <a:t>Review </a:t>
            </a:r>
            <a:r>
              <a:rPr dirty="0" sz="2150" b="0">
                <a:latin typeface="Calibri"/>
                <a:cs typeface="Calibri"/>
              </a:rPr>
              <a:t>of its Impact on </a:t>
            </a:r>
            <a:r>
              <a:rPr dirty="0" sz="2150" spc="-5" b="0">
                <a:latin typeface="Calibri"/>
                <a:cs typeface="Calibri"/>
              </a:rPr>
              <a:t>Early Detection </a:t>
            </a:r>
            <a:r>
              <a:rPr dirty="0" sz="2150" b="0">
                <a:latin typeface="Calibri"/>
                <a:cs typeface="Calibri"/>
              </a:rPr>
              <a:t>of </a:t>
            </a:r>
            <a:r>
              <a:rPr dirty="0" sz="2150" spc="-5" b="0">
                <a:latin typeface="Calibri"/>
                <a:cs typeface="Calibri"/>
              </a:rPr>
              <a:t>Clinical </a:t>
            </a:r>
            <a:r>
              <a:rPr dirty="0" sz="2150" spc="-10" b="0">
                <a:latin typeface="Calibri"/>
                <a:cs typeface="Calibri"/>
              </a:rPr>
              <a:t>Deterioration </a:t>
            </a:r>
            <a:r>
              <a:rPr dirty="0" sz="2150" spc="5" b="0">
                <a:latin typeface="Calibri"/>
                <a:cs typeface="Calibri"/>
              </a:rPr>
              <a:t>and</a:t>
            </a:r>
            <a:r>
              <a:rPr dirty="0" sz="2150" spc="30" b="0">
                <a:latin typeface="Calibri"/>
                <a:cs typeface="Calibri"/>
              </a:rPr>
              <a:t> </a:t>
            </a:r>
            <a:r>
              <a:rPr dirty="0" sz="2150" spc="-5" b="0">
                <a:latin typeface="Calibri"/>
                <a:cs typeface="Calibri"/>
              </a:rPr>
              <a:t>Mortality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522890" y="1408440"/>
            <a:ext cx="3056890" cy="8578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L="12700" marR="5080" indent="554990">
              <a:lnSpc>
                <a:spcPct val="100000"/>
              </a:lnSpc>
              <a:spcBef>
                <a:spcPts val="114"/>
              </a:spcBef>
            </a:pP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Henriette</a:t>
            </a:r>
            <a:r>
              <a:rPr dirty="0" sz="2050" spc="-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50" spc="-90" b="1">
                <a:solidFill>
                  <a:srgbClr val="FFFFFF"/>
                </a:solidFill>
                <a:latin typeface="Times New Roman"/>
                <a:cs typeface="Times New Roman"/>
              </a:rPr>
              <a:t>F.</a:t>
            </a:r>
            <a:r>
              <a:rPr dirty="0" sz="2050" spc="-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Simonsen </a:t>
            </a:r>
            <a:r>
              <a:rPr dirty="0" sz="2050" spc="-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dirty="0" sz="17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17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henriette.simonsen@student.uib.no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853" y="3119216"/>
            <a:ext cx="4537075" cy="1156970"/>
          </a:xfrm>
          <a:prstGeom prst="rect">
            <a:avLst/>
          </a:prstGeom>
        </p:spPr>
        <p:txBody>
          <a:bodyPr wrap="square" lIns="0" tIns="130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850" spc="5" b="1">
                <a:solidFill>
                  <a:srgbClr val="002648"/>
                </a:solidFill>
                <a:latin typeface="Times New Roman"/>
                <a:cs typeface="Times New Roman"/>
              </a:rPr>
              <a:t>Background</a:t>
            </a: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16799"/>
              </a:lnSpc>
              <a:spcBef>
                <a:spcPts val="565"/>
              </a:spcBef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Respiratory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rate (RR)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 key vital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sign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used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hospital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settings to assess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patient health</a:t>
            </a:r>
            <a:r>
              <a:rPr dirty="0" sz="1850" spc="15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and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2853" y="4250295"/>
            <a:ext cx="4541520" cy="1671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799"/>
              </a:lnSpc>
              <a:spcBef>
                <a:spcPts val="95"/>
              </a:spcBef>
            </a:pP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predict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clinical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deterioration.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Despite 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its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importance,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often underutilised, and a  deeper understanding 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its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full potential 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is  </a:t>
            </a:r>
            <a:r>
              <a:rPr dirty="0" sz="1850" spc="-5">
                <a:solidFill>
                  <a:srgbClr val="002648"/>
                </a:solidFill>
                <a:latin typeface="Times New Roman"/>
                <a:cs typeface="Times New Roman"/>
              </a:rPr>
              <a:t>necessary,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particularly regarding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value of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continuous monitoring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and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trend</a:t>
            </a:r>
            <a:r>
              <a:rPr dirty="0" sz="1850" spc="-2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analysis.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51193" y="11447333"/>
            <a:ext cx="1022350" cy="283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15" b="1">
                <a:solidFill>
                  <a:srgbClr val="002648"/>
                </a:solidFill>
                <a:latin typeface="Times New Roman"/>
                <a:cs typeface="Times New Roman"/>
              </a:rPr>
              <a:t>References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33314" y="11715546"/>
            <a:ext cx="7036434" cy="2100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245110" marR="5080" indent="-233045">
              <a:lnSpc>
                <a:spcPct val="116300"/>
              </a:lnSpc>
              <a:spcBef>
                <a:spcPts val="95"/>
              </a:spcBef>
              <a:buAutoNum type="arabicPeriod"/>
              <a:tabLst>
                <a:tab pos="245745" algn="l"/>
              </a:tabLst>
            </a:pP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Akel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MA,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Carey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KA, </a:t>
            </a:r>
            <a:r>
              <a:rPr dirty="0" sz="1300" spc="-5">
                <a:solidFill>
                  <a:srgbClr val="002648"/>
                </a:solidFill>
                <a:latin typeface="Times New Roman"/>
                <a:cs typeface="Times New Roman"/>
              </a:rPr>
              <a:t>Winslow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CJ, Churpek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MM,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Edelson </a:t>
            </a:r>
            <a:r>
              <a:rPr dirty="0" sz="1300" spc="-45">
                <a:solidFill>
                  <a:srgbClr val="002648"/>
                </a:solidFill>
                <a:latin typeface="Times New Roman"/>
                <a:cs typeface="Times New Roman"/>
              </a:rPr>
              <a:t>DP.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Less is more: Detecting clinical 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deterioration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in the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hospital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with machine learning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using only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age,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heart rate,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and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respiratory rate. 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Resuscitation.</a:t>
            </a:r>
            <a:r>
              <a:rPr dirty="0" sz="1300" spc="-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2021;168:6-10.</a:t>
            </a:r>
            <a:endParaRPr sz="1300">
              <a:latin typeface="Times New Roman"/>
              <a:cs typeface="Times New Roman"/>
            </a:endParaRPr>
          </a:p>
          <a:p>
            <a:pPr algn="just" marL="245110" marR="38100" indent="-233045">
              <a:lnSpc>
                <a:spcPct val="116300"/>
              </a:lnSpc>
              <a:buAutoNum type="arabicPeriod"/>
              <a:tabLst>
                <a:tab pos="245745" algn="l"/>
              </a:tabLst>
            </a:pP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Bartkowiak B, Snyder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AM,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Benjamin A, Schneider A, </a:t>
            </a:r>
            <a:r>
              <a:rPr dirty="0" sz="1300" spc="-25">
                <a:solidFill>
                  <a:srgbClr val="002648"/>
                </a:solidFill>
                <a:latin typeface="Times New Roman"/>
                <a:cs typeface="Times New Roman"/>
              </a:rPr>
              <a:t>Twu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NM,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Churpek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MM,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et al. </a:t>
            </a:r>
            <a:r>
              <a:rPr dirty="0" sz="1300" spc="-15">
                <a:solidFill>
                  <a:srgbClr val="002648"/>
                </a:solidFill>
                <a:latin typeface="Times New Roman"/>
                <a:cs typeface="Times New Roman"/>
              </a:rPr>
              <a:t>Validating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the  Electronic Cardiac Arrest Risk </a:t>
            </a:r>
            <a:r>
              <a:rPr dirty="0" sz="1300" spc="-5">
                <a:solidFill>
                  <a:srgbClr val="002648"/>
                </a:solidFill>
                <a:latin typeface="Times New Roman"/>
                <a:cs typeface="Times New Roman"/>
              </a:rPr>
              <a:t>Triage (eCART)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Score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for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Risk Stratification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of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Surgical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Inpatients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in  the Postoperative Setting: Retrospective Cohort </a:t>
            </a:r>
            <a:r>
              <a:rPr dirty="0" sz="1300" spc="-15">
                <a:solidFill>
                  <a:srgbClr val="002648"/>
                </a:solidFill>
                <a:latin typeface="Times New Roman"/>
                <a:cs typeface="Times New Roman"/>
              </a:rPr>
              <a:t>Study.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Ann </a:t>
            </a:r>
            <a:r>
              <a:rPr dirty="0" sz="1300" spc="-5">
                <a:solidFill>
                  <a:srgbClr val="002648"/>
                </a:solidFill>
                <a:latin typeface="Times New Roman"/>
                <a:cs typeface="Times New Roman"/>
              </a:rPr>
              <a:t>Surg.</a:t>
            </a:r>
            <a:r>
              <a:rPr dirty="0" sz="1300" spc="-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2019;269(6):1059-63.</a:t>
            </a:r>
            <a:endParaRPr sz="1300">
              <a:latin typeface="Times New Roman"/>
              <a:cs typeface="Times New Roman"/>
            </a:endParaRPr>
          </a:p>
          <a:p>
            <a:pPr algn="just" marL="245110" marR="9525" indent="-233045">
              <a:lnSpc>
                <a:spcPct val="116300"/>
              </a:lnSpc>
              <a:spcBef>
                <a:spcPts val="5"/>
              </a:spcBef>
              <a:buAutoNum type="arabicPeriod"/>
              <a:tabLst>
                <a:tab pos="245745" algn="l"/>
              </a:tabLst>
            </a:pP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Gronbaek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KK,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Rasmussen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SM,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Langer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NH, </a:t>
            </a:r>
            <a:r>
              <a:rPr dirty="0" sz="1300" spc="-10">
                <a:solidFill>
                  <a:srgbClr val="002648"/>
                </a:solidFill>
                <a:latin typeface="Times New Roman"/>
                <a:cs typeface="Times New Roman"/>
              </a:rPr>
              <a:t>Vincentz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Oxboll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AB,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Sogaard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M,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et al. Continuous  monitoring is superior to manual measurements in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detecting vital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sign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deviations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in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patients </a:t>
            </a:r>
            <a:r>
              <a:rPr dirty="0" sz="1300">
                <a:solidFill>
                  <a:srgbClr val="002648"/>
                </a:solidFill>
                <a:latin typeface="Times New Roman"/>
                <a:cs typeface="Times New Roman"/>
              </a:rPr>
              <a:t>with  COVID-19. Acta Anaesthesiologica Scandinavica.</a:t>
            </a:r>
            <a:r>
              <a:rPr dirty="0" sz="1300" spc="-1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300" spc="5">
                <a:solidFill>
                  <a:srgbClr val="002648"/>
                </a:solidFill>
                <a:latin typeface="Times New Roman"/>
                <a:cs typeface="Times New Roman"/>
              </a:rPr>
              <a:t>2023;67(5):640-8.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80490" y="258299"/>
            <a:ext cx="2598420" cy="8578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L="401955" marR="5080" indent="-389890">
              <a:lnSpc>
                <a:spcPct val="100000"/>
              </a:lnSpc>
              <a:spcBef>
                <a:spcPts val="114"/>
              </a:spcBef>
            </a:pP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Sol Agnete</a:t>
            </a:r>
            <a:r>
              <a:rPr dirty="0" sz="2050" spc="-1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Stene</a:t>
            </a:r>
            <a:r>
              <a:rPr dirty="0" sz="2050" spc="-1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Aglen </a:t>
            </a:r>
            <a:r>
              <a:rPr dirty="0" sz="2050" spc="-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dirty="0" sz="17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17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sol.aglen@student.uib.no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38698" y="12438602"/>
            <a:ext cx="5073650" cy="113411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1700" spc="-10" b="1">
                <a:solidFill>
                  <a:srgbClr val="002648"/>
                </a:solidFill>
                <a:latin typeface="Times New Roman"/>
                <a:cs typeface="Times New Roman"/>
              </a:rPr>
              <a:t>Acknowledgements</a:t>
            </a:r>
            <a:endParaRPr sz="1700">
              <a:latin typeface="Times New Roman"/>
              <a:cs typeface="Times New Roman"/>
            </a:endParaRPr>
          </a:p>
          <a:p>
            <a:pPr algn="just" marL="12700" marR="5080">
              <a:lnSpc>
                <a:spcPts val="2030"/>
              </a:lnSpc>
              <a:spcBef>
                <a:spcPts val="370"/>
              </a:spcBef>
            </a:pPr>
            <a:r>
              <a:rPr dirty="0" sz="1700" spc="-80">
                <a:solidFill>
                  <a:srgbClr val="002648"/>
                </a:solidFill>
                <a:latin typeface="Times New Roman"/>
                <a:cs typeface="Times New Roman"/>
              </a:rPr>
              <a:t>We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thank </a:t>
            </a:r>
            <a:r>
              <a:rPr dirty="0" sz="1700" spc="-5">
                <a:solidFill>
                  <a:srgbClr val="002648"/>
                </a:solidFill>
                <a:latin typeface="Times New Roman"/>
                <a:cs typeface="Times New Roman"/>
              </a:rPr>
              <a:t>our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supervisor </a:t>
            </a:r>
            <a:r>
              <a:rPr dirty="0" sz="1700" spc="-5">
                <a:solidFill>
                  <a:srgbClr val="002648"/>
                </a:solidFill>
                <a:latin typeface="Times New Roman"/>
                <a:cs typeface="Times New Roman"/>
              </a:rPr>
              <a:t>Ib </a:t>
            </a:r>
            <a:r>
              <a:rPr dirty="0" sz="1700" spc="-20">
                <a:solidFill>
                  <a:srgbClr val="002648"/>
                </a:solidFill>
                <a:latin typeface="Times New Roman"/>
                <a:cs typeface="Times New Roman"/>
              </a:rPr>
              <a:t>Jammer,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co-supervisor  Marianne Aanerud, and </a:t>
            </a:r>
            <a:r>
              <a:rPr dirty="0" sz="1700" spc="-5">
                <a:solidFill>
                  <a:srgbClr val="002648"/>
                </a:solidFill>
                <a:latin typeface="Times New Roman"/>
                <a:cs typeface="Times New Roman"/>
              </a:rPr>
              <a:t>pulmonary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medicine specialist,  Tørris Sjøset, </a:t>
            </a:r>
            <a:r>
              <a:rPr dirty="0" sz="1700" spc="-5">
                <a:solidFill>
                  <a:srgbClr val="002648"/>
                </a:solidFill>
                <a:latin typeface="Times New Roman"/>
                <a:cs typeface="Times New Roman"/>
              </a:rPr>
              <a:t>for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their </a:t>
            </a:r>
            <a:r>
              <a:rPr dirty="0" sz="1700" spc="-5">
                <a:solidFill>
                  <a:srgbClr val="002648"/>
                </a:solidFill>
                <a:latin typeface="Times New Roman"/>
                <a:cs typeface="Times New Roman"/>
              </a:rPr>
              <a:t>guidance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and</a:t>
            </a:r>
            <a:r>
              <a:rPr dirty="0" sz="1700" spc="-1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648"/>
                </a:solidFill>
                <a:latin typeface="Times New Roman"/>
                <a:cs typeface="Times New Roman"/>
              </a:rPr>
              <a:t>support.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7894" y="6780252"/>
            <a:ext cx="1004569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5" b="1">
                <a:solidFill>
                  <a:srgbClr val="002648"/>
                </a:solidFill>
                <a:latin typeface="Times New Roman"/>
                <a:cs typeface="Times New Roman"/>
              </a:rPr>
              <a:t>Objective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7894" y="7138188"/>
            <a:ext cx="4562475" cy="27457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7400"/>
              </a:lnSpc>
              <a:spcBef>
                <a:spcPts val="95"/>
              </a:spcBef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This scoping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review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aims to examine the  existing evidence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on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role of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 in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hospitalised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adults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(aged 16 years and older)  for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early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detection 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clinical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deterioration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and  its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potential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impact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on</a:t>
            </a:r>
            <a:r>
              <a:rPr dirty="0" sz="1850" spc="-1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-10">
                <a:solidFill>
                  <a:srgbClr val="002648"/>
                </a:solidFill>
                <a:latin typeface="Times New Roman"/>
                <a:cs typeface="Times New Roman"/>
              </a:rPr>
              <a:t>mortality.</a:t>
            </a:r>
            <a:endParaRPr sz="1850">
              <a:latin typeface="Times New Roman"/>
              <a:cs typeface="Times New Roman"/>
            </a:endParaRPr>
          </a:p>
          <a:p>
            <a:pPr algn="just" marL="12700" marR="8255">
              <a:lnSpc>
                <a:spcPct val="117400"/>
              </a:lnSpc>
              <a:spcBef>
                <a:spcPts val="565"/>
              </a:spcBef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This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review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compares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with  early warning scores, organ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dysfunction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scores,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and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standard care to assess its impact</a:t>
            </a:r>
            <a:r>
              <a:rPr dirty="0" sz="1850" spc="2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on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894" y="9858505"/>
            <a:ext cx="4564380" cy="13500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7400"/>
              </a:lnSpc>
              <a:spcBef>
                <a:spcPts val="95"/>
              </a:spcBef>
            </a:pP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patient outcomes. By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synthesising the  literature, this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review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aims to identify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potential  benefits of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and highlight gaps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 current clinical</a:t>
            </a:r>
            <a:r>
              <a:rPr dirty="0" sz="1850" spc="-1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practice.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65167" y="3050207"/>
            <a:ext cx="5240020" cy="1493520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sz="1850" spc="10" b="1">
                <a:solidFill>
                  <a:srgbClr val="002648"/>
                </a:solidFill>
                <a:latin typeface="Times New Roman"/>
                <a:cs typeface="Times New Roman"/>
              </a:rPr>
              <a:t>Methods</a:t>
            </a:r>
            <a:endParaRPr sz="18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7400"/>
              </a:lnSpc>
              <a:spcBef>
                <a:spcPts val="565"/>
              </a:spcBef>
            </a:pPr>
            <a:r>
              <a:rPr dirty="0" sz="1850" spc="20">
                <a:solidFill>
                  <a:srgbClr val="002648"/>
                </a:solidFill>
                <a:latin typeface="Times New Roman"/>
                <a:cs typeface="Times New Roman"/>
              </a:rPr>
              <a:t>A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systematic search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Medline Ovid,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EMBASE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Ovid,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and PubMed was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conducted to identify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relevant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studies.</a:t>
            </a:r>
            <a:r>
              <a:rPr dirty="0" sz="1850" spc="11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The</a:t>
            </a:r>
            <a:r>
              <a:rPr dirty="0" sz="1850" spc="1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review</a:t>
            </a:r>
            <a:r>
              <a:rPr dirty="0" sz="1850" spc="14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focused</a:t>
            </a:r>
            <a:r>
              <a:rPr dirty="0" sz="1850" spc="1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on</a:t>
            </a:r>
            <a:r>
              <a:rPr dirty="0" sz="1850" spc="1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studies</a:t>
            </a:r>
            <a:r>
              <a:rPr dirty="0" sz="1850" spc="14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examining</a:t>
            </a:r>
            <a:r>
              <a:rPr dirty="0" sz="1850" spc="14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65167" y="4517747"/>
            <a:ext cx="5241925" cy="10191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7400"/>
              </a:lnSpc>
              <a:spcBef>
                <a:spcPts val="95"/>
              </a:spcBef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impact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compared to either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no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measurement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less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frequent manual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measurement.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The</a:t>
            </a:r>
            <a:r>
              <a:rPr dirty="0" sz="1850" spc="36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primary</a:t>
            </a:r>
            <a:r>
              <a:rPr dirty="0" sz="1850" spc="3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outcomes</a:t>
            </a:r>
            <a:r>
              <a:rPr dirty="0" sz="1850" spc="37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</a:t>
            </a:r>
            <a:r>
              <a:rPr dirty="0" sz="1850" spc="3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interest</a:t>
            </a:r>
            <a:r>
              <a:rPr dirty="0" sz="1850" spc="3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were</a:t>
            </a:r>
            <a:r>
              <a:rPr dirty="0" sz="1850" spc="3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mortality</a:t>
            </a:r>
            <a:r>
              <a:rPr dirty="0" sz="1850" spc="37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or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65167" y="5511020"/>
            <a:ext cx="5245735" cy="687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400"/>
              </a:lnSpc>
              <a:spcBef>
                <a:spcPts val="95"/>
              </a:spcBef>
              <a:tabLst>
                <a:tab pos="1018540" algn="l"/>
                <a:tab pos="2604770" algn="l"/>
                <a:tab pos="3362325" algn="l"/>
                <a:tab pos="4133215" algn="l"/>
              </a:tabLst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l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	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deterioration.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	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Dat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	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wer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e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	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synthesised 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thematically to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map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current</a:t>
            </a:r>
            <a:r>
              <a:rPr dirty="0" sz="1850" spc="-3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evidence.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091449" y="8560868"/>
            <a:ext cx="116522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5" b="1">
                <a:solidFill>
                  <a:srgbClr val="002648"/>
                </a:solidFill>
                <a:latin typeface="Times New Roman"/>
                <a:cs typeface="Times New Roman"/>
              </a:rPr>
              <a:t>Conclusion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091449" y="8918804"/>
            <a:ext cx="7096759" cy="201231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7400"/>
              </a:lnSpc>
              <a:spcBef>
                <a:spcPts val="95"/>
              </a:spcBef>
            </a:pP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plays a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crucial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role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 early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detection 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clinical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deterioration and </a:t>
            </a:r>
            <a:r>
              <a:rPr dirty="0" sz="1850" spc="-10">
                <a:solidFill>
                  <a:srgbClr val="002648"/>
                </a:solidFill>
                <a:latin typeface="Times New Roman"/>
                <a:cs typeface="Times New Roman"/>
              </a:rPr>
              <a:t>mortality,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particularly when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incorporated into early  warning systems. Continuous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proved more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effective than  intermittent measurements in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predicting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clinical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deterioration. Due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to  differences in study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designs,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methods,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and patient groups, </a:t>
            </a:r>
            <a:r>
              <a:rPr dirty="0" sz="1850" spc="-20">
                <a:solidFill>
                  <a:srgbClr val="002648"/>
                </a:solidFill>
                <a:latin typeface="Times New Roman"/>
                <a:cs typeface="Times New Roman"/>
              </a:rPr>
              <a:t>it’s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difficult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generalise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findings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to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various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clinical</a:t>
            </a:r>
            <a:r>
              <a:rPr dirty="0" sz="1850" spc="-30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settings.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541808" y="2988769"/>
            <a:ext cx="8209933" cy="53055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5778966" y="6663922"/>
            <a:ext cx="5170170" cy="5466080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sz="1850" spc="5" b="1">
                <a:solidFill>
                  <a:srgbClr val="002648"/>
                </a:solidFill>
                <a:latin typeface="Times New Roman"/>
                <a:cs typeface="Times New Roman"/>
              </a:rPr>
              <a:t>Results</a:t>
            </a:r>
            <a:endParaRPr sz="18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7400"/>
              </a:lnSpc>
              <a:spcBef>
                <a:spcPts val="565"/>
              </a:spcBef>
            </a:pP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Several studies indicated that elevated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RR,  particularly when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sustained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over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time, is associated  with severe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outcomes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such as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ICU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admission and  </a:t>
            </a:r>
            <a:r>
              <a:rPr dirty="0" sz="1850" spc="-10">
                <a:solidFill>
                  <a:srgbClr val="002648"/>
                </a:solidFill>
                <a:latin typeface="Times New Roman"/>
                <a:cs typeface="Times New Roman"/>
              </a:rPr>
              <a:t>mortality.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In one </a:t>
            </a:r>
            <a:r>
              <a:rPr dirty="0" sz="1850">
                <a:solidFill>
                  <a:srgbClr val="002648"/>
                </a:solidFill>
                <a:latin typeface="Times New Roman"/>
                <a:cs typeface="Times New Roman"/>
              </a:rPr>
              <a:t>large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analysis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medical-surgical  admissions, 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highest recorded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 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previous  24 hours was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identified as the strongest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predictor of 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ICU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transfer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or death (1). </a:t>
            </a:r>
            <a:r>
              <a:rPr dirty="0" sz="1850" spc="-5">
                <a:solidFill>
                  <a:srgbClr val="002648"/>
                </a:solidFill>
                <a:latin typeface="Times New Roman"/>
                <a:cs typeface="Times New Roman"/>
              </a:rPr>
              <a:t>Similarly,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study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  postoperative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inpatients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found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that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was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most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predictive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individual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vital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sign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for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severe adverse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outcomes,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with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an Area Under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Curve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(AUC)</a:t>
            </a:r>
            <a:r>
              <a:rPr dirty="0" sz="1850" spc="41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</a:t>
            </a:r>
            <a:endParaRPr sz="1850">
              <a:latin typeface="Times New Roman"/>
              <a:cs typeface="Times New Roman"/>
            </a:endParaRPr>
          </a:p>
          <a:p>
            <a:pPr algn="just" marL="12700" marR="7620">
              <a:lnSpc>
                <a:spcPct val="117400"/>
              </a:lnSpc>
            </a:pP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0.67 (2).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Continuous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RR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monitoring significantly  enhances the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detection 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tachypnea.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For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example,  continuous monitoring identified tachypnea in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70%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of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cases, compared to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only </a:t>
            </a:r>
            <a:r>
              <a:rPr dirty="0" sz="1850" spc="15">
                <a:solidFill>
                  <a:srgbClr val="002648"/>
                </a:solidFill>
                <a:latin typeface="Times New Roman"/>
                <a:cs typeface="Times New Roman"/>
              </a:rPr>
              <a:t>33%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detected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through 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manual </a:t>
            </a:r>
            <a:r>
              <a:rPr dirty="0" sz="1850" spc="5">
                <a:solidFill>
                  <a:srgbClr val="002648"/>
                </a:solidFill>
                <a:latin typeface="Times New Roman"/>
                <a:cs typeface="Times New Roman"/>
              </a:rPr>
              <a:t>measurement</a:t>
            </a:r>
            <a:r>
              <a:rPr dirty="0" sz="1850" spc="-15">
                <a:solidFill>
                  <a:srgbClr val="002648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002648"/>
                </a:solidFill>
                <a:latin typeface="Times New Roman"/>
                <a:cs typeface="Times New Roman"/>
              </a:rPr>
              <a:t>(3).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liggende A0 engelsk logo.pptx</dc:title>
  <dcterms:created xsi:type="dcterms:W3CDTF">2024-11-27T13:53:54Z</dcterms:created>
  <dcterms:modified xsi:type="dcterms:W3CDTF">2024-11-27T13:53:54Z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