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3F3C"/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759" autoAdjust="0"/>
    <p:restoredTop sz="94513" autoAdjust="0"/>
  </p:normalViewPr>
  <p:slideViewPr>
    <p:cSldViewPr snapToGrid="0">
      <p:cViewPr varScale="1">
        <p:scale>
          <a:sx n="28" d="100"/>
          <a:sy n="28" d="100"/>
        </p:scale>
        <p:origin x="1704" y="126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irik Dalheim" userId="f4cbcee8-a52d-4439-92e4-0606293a6078" providerId="ADAL" clId="{1E8DA010-1E78-4785-B77D-952C1708DC85}"/>
    <pc:docChg chg="custSel modSld">
      <pc:chgData name="Eirik Dalheim" userId="f4cbcee8-a52d-4439-92e4-0606293a6078" providerId="ADAL" clId="{1E8DA010-1E78-4785-B77D-952C1708DC85}" dt="2024-12-13T08:20:18.682" v="0" actId="478"/>
      <pc:docMkLst>
        <pc:docMk/>
      </pc:docMkLst>
      <pc:sldChg chg="delSp mod delAnim">
        <pc:chgData name="Eirik Dalheim" userId="f4cbcee8-a52d-4439-92e4-0606293a6078" providerId="ADAL" clId="{1E8DA010-1E78-4785-B77D-952C1708DC85}" dt="2024-12-13T08:20:18.682" v="0" actId="478"/>
        <pc:sldMkLst>
          <pc:docMk/>
          <pc:sldMk cId="0" sldId="260"/>
        </pc:sldMkLst>
        <pc:picChg chg="del">
          <ac:chgData name="Eirik Dalheim" userId="f4cbcee8-a52d-4439-92e4-0606293a6078" providerId="ADAL" clId="{1E8DA010-1E78-4785-B77D-952C1708DC85}" dt="2024-12-13T08:20:18.682" v="0" actId="478"/>
          <ac:picMkLst>
            <pc:docMk/>
            <pc:sldMk cId="0" sldId="260"/>
            <ac:picMk id="33" creationId="{6129A7AC-9ADA-ABB9-A0C7-B005510613C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resp.2023.104114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183/16000617.0049-2016" TargetMode="External"/><Relationship Id="rId5" Type="http://schemas.openxmlformats.org/officeDocument/2006/relationships/hyperlink" Target="https://pubmed.ncbi.nlm.nih.gov/37708063/" TargetMode="External"/><Relationship Id="rId4" Type="http://schemas.openxmlformats.org/officeDocument/2006/relationships/hyperlink" Target="https://doi.org/10.22462/07.08.2022.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D72FD81-8E45-38EA-4D3A-77BEA56FA1D8}"/>
              </a:ext>
            </a:extLst>
          </p:cNvPr>
          <p:cNvSpPr/>
          <p:nvPr/>
        </p:nvSpPr>
        <p:spPr bwMode="auto">
          <a:xfrm>
            <a:off x="197883" y="5739837"/>
            <a:ext cx="42808525" cy="246063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D9906D4F-4029-A1B7-0DE4-BF7C54CA8FE8}"/>
              </a:ext>
            </a:extLst>
          </p:cNvPr>
          <p:cNvSpPr/>
          <p:nvPr/>
        </p:nvSpPr>
        <p:spPr bwMode="auto">
          <a:xfrm>
            <a:off x="-31304" y="-97833"/>
            <a:ext cx="42871131" cy="56692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9780581" cy="186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sz="115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Yrkesdykking og pulmonal oksygentoksisitet</a:t>
            </a: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50626" y="2728823"/>
            <a:ext cx="32939355" cy="2466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9144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nb-NO" sz="60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Biologiske mekanismer og effekter på lungehelse</a:t>
            </a:r>
          </a:p>
          <a:p>
            <a:pPr>
              <a:lnSpc>
                <a:spcPct val="150000"/>
              </a:lnSpc>
            </a:pPr>
            <a:r>
              <a:rPr lang="nb-NO" altLang="nb-NO" sz="4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kumimoji="0" lang="nb-NO" altLang="nb-NO" sz="4800" i="1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øye nivåer av oksygen under dykk gir risiko for </a:t>
            </a:r>
            <a:r>
              <a:rPr lang="nb-NO" altLang="nb-NO" sz="4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kumimoji="0" lang="nb-NO" altLang="nb-NO" sz="4800" i="1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ulmonal oksygentoksisitet (POT)</a:t>
            </a:r>
            <a:endParaRPr lang="nb-NO" sz="4800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5858589" y="2623698"/>
            <a:ext cx="631867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Sigrid Haugnes</a:t>
            </a:r>
          </a:p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Minda Hansen-Møllerud</a:t>
            </a:r>
            <a:br>
              <a:rPr lang="nb-NO" alt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Universitetet i Bergen</a:t>
            </a:r>
          </a:p>
          <a:p>
            <a:pPr algn="r" eaLnBrk="1" hangingPunct="1"/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rit011@uib.no , sac013@uib.no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717171" y="6029762"/>
            <a:ext cx="20318311" cy="4736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0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BAKGRUNN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0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Det er stor interesse for bruk av høye nivåer av oksygen innen yrkesdykking, blant annet for å forebygge trykkfallsyke og effektivisere dykking med lavere kostnader. En av baksidene ved </a:t>
            </a:r>
            <a:r>
              <a:rPr lang="nb-NO" altLang="nb-NO" sz="40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eksponering for </a:t>
            </a:r>
            <a:r>
              <a:rPr kumimoji="0" lang="nb-NO" altLang="nb-NO" sz="40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høye oksygennivåer under dykk, er risiko for patologiske endringer i lungene, kalt </a:t>
            </a:r>
            <a:r>
              <a:rPr lang="nb-NO" altLang="nb-NO" sz="40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kumimoji="0" lang="nb-NO" altLang="nb-NO" sz="40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ulmonal oksygentoksisitet (POT). </a:t>
            </a: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717171" y="21289381"/>
            <a:ext cx="20058667" cy="553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nb-NO" altLang="nb-NO" sz="40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RESULTATER</a:t>
            </a:r>
          </a:p>
          <a:p>
            <a:pPr>
              <a:lnSpc>
                <a:spcPct val="150000"/>
              </a:lnSpc>
            </a:pPr>
            <a:r>
              <a:rPr lang="nb-NO" sz="4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Funnene</a:t>
            </a:r>
            <a:r>
              <a:rPr lang="nb-NO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er oppsummert i fire tabeller. </a:t>
            </a:r>
            <a:r>
              <a:rPr lang="nb-NO" sz="4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nb-NO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 </a:t>
            </a:r>
            <a:r>
              <a:rPr lang="nb-NO" sz="4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tabellene oppsummerer biologiske prosesser som er involvert i POT, herunder dannelse av frie radikaler, lokal inflammasjon, interstitielt ødem og fibrosedannelse i lungene. Videre tar en tabell for seg patologiske funn ved POT og påvirkning av lungefunksjon, mens en annen oppsummerer fysiologiske effekter av dykking. </a:t>
            </a:r>
            <a:r>
              <a:rPr lang="nb-NO" sz="4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Tabell 4 </a:t>
            </a:r>
            <a:r>
              <a:rPr lang="nb-NO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oppsummerer sentrale metoder for å estimere lungepåvirkning og for å planlegge trygge dykk. </a:t>
            </a:r>
            <a:endParaRPr kumimoji="0" lang="nb-NO" altLang="nb-NO" sz="4000" b="1" i="0" u="none" strike="noStrike" kern="1200" cap="none" spc="0" normalizeH="0" baseline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22032686" y="25316821"/>
            <a:ext cx="20318310" cy="438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REFERANSER</a:t>
            </a:r>
          </a:p>
          <a:p>
            <a:pPr eaLnBrk="1" hangingPunct="1">
              <a:defRPr/>
            </a:pP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Arieli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R. (2023). The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pulmonary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oxygen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toxicity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index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Respir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Physiol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Neurobiol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315, 104114. 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3"/>
              </a:rPr>
              <a:t>https://doi.org/10.1016/j.resp.2023.104114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Bardin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H., &amp; Lambertsen, C. J. (1970). A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quantitative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method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for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calculating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pulmonary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toxicity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of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" Unit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Pulmonary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Toxicity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Dose" (UPTD)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University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of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Pennsylvainia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].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Philiadelphia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PA.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Risberg, J., &amp; van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Ooij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P. J. (2022).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Hyperoxic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exposure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monitoring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in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diving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A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farewell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to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UPTD. Undersea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Hyperb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Med, 49(4), 395-413. 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4"/>
              </a:rPr>
              <a:t>https://doi.org/10.22462/07.08.2022.1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Risberg, J., van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Ooij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P. J., &amp;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Matity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L. (2023). From UPTD to ESOT: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Monitoring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hyperoxic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exposure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in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surface-oriented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diving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Undersea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Hyperb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Med, 50(3), 301-306. 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5"/>
              </a:rPr>
              <a:t>https://pubmed.ncbi.nlm.nih.gov/37708063/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van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Ooij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P. A., Sterk, P. J., &amp; van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Hulst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R. A. (2016).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Oxygen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lung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and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diver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friends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and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foes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?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Eur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nb-NO" altLang="nb-NO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Respir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Rev, 25(142), 496-505. 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hlinkClick r:id="rId6"/>
              </a:rPr>
              <a:t>https://doi.org/10.1183/16000617.0049-2016</a:t>
            </a:r>
            <a:r>
              <a:rPr kumimoji="0" lang="nb-NO" altLang="nb-NO" sz="2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nb-NO" altLang="nb-NO" sz="40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nb-N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63A1121B-7AED-5E3B-ACE8-64CF3A099F0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938" r="623" b="9641"/>
          <a:stretch/>
        </p:blipFill>
        <p:spPr>
          <a:xfrm>
            <a:off x="519285" y="27596499"/>
            <a:ext cx="14860627" cy="2290410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E144A94D-4BA3-4D2D-EC85-4A4EA58C5F0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90406" t="3148" r="593" b="20809"/>
          <a:stretch/>
        </p:blipFill>
        <p:spPr>
          <a:xfrm rot="3180000">
            <a:off x="6905988" y="27015513"/>
            <a:ext cx="1031917" cy="1149238"/>
          </a:xfrm>
          <a:prstGeom prst="rect">
            <a:avLst/>
          </a:prstGeom>
        </p:spPr>
      </p:pic>
      <p:sp>
        <p:nvSpPr>
          <p:cNvPr id="8" name="Text Box 4" descr="Text field ">
            <a:extLst>
              <a:ext uri="{FF2B5EF4-FFF2-40B4-BE49-F238E27FC236}">
                <a16:creationId xmlns:a16="http://schemas.microsoft.com/office/drawing/2014/main" id="{8418D8A9-D2E6-8749-37B2-DC8757C9B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2686" y="19605520"/>
            <a:ext cx="20318310" cy="487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KONKLUSJON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0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 konkluderer med at det ennå ikke finnes en fullkommen og praktisk anvendbar metode for å planlegge trygge dykk, men at Risberg sin siste utviklede (Risberg et al., 2023) metode, ESOT (</a:t>
            </a:r>
            <a:r>
              <a:rPr kumimoji="0" lang="nb-NO" altLang="nb-NO" sz="40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Equivalent</a:t>
            </a:r>
            <a:r>
              <a:rPr kumimoji="0" lang="nb-NO" altLang="nb-NO" sz="40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Surface </a:t>
            </a:r>
            <a:r>
              <a:rPr kumimoji="0" lang="nb-NO" altLang="nb-NO" sz="40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Oxygen</a:t>
            </a:r>
            <a:r>
              <a:rPr kumimoji="0" lang="nb-NO" altLang="nb-NO" sz="40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Time), som er designet for å være lettere å bruke og tolke i operasjonelle sammenhenger vil være nyttig å innføre og implementere i dykkemiljøene. 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F3D6DA9-6208-0464-5180-3D68D5C34461}"/>
              </a:ext>
            </a:extLst>
          </p:cNvPr>
          <p:cNvSpPr txBox="1"/>
          <p:nvPr/>
        </p:nvSpPr>
        <p:spPr>
          <a:xfrm>
            <a:off x="717171" y="17370989"/>
            <a:ext cx="19799023" cy="369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nb-NO" altLang="nb-NO" sz="40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</a:p>
          <a:p>
            <a:pPr>
              <a:lnSpc>
                <a:spcPct val="150000"/>
              </a:lnSpc>
            </a:pPr>
            <a:r>
              <a:rPr lang="nb-NO" sz="4000" dirty="0">
                <a:latin typeface="Calibri" panose="020F0502020204030204" pitchFamily="34" charset="0"/>
                <a:cs typeface="Calibri" panose="020F0502020204030204" pitchFamily="34" charset="0"/>
              </a:rPr>
              <a:t>Litteratursøkene ble utført i databasen </a:t>
            </a:r>
            <a:r>
              <a:rPr lang="nb-NO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PubMed</a:t>
            </a:r>
            <a:r>
              <a:rPr lang="nb-NO" sz="4000" dirty="0">
                <a:latin typeface="Calibri" panose="020F0502020204030204" pitchFamily="34" charset="0"/>
                <a:cs typeface="Calibri" panose="020F0502020204030204" pitchFamily="34" charset="0"/>
              </a:rPr>
              <a:t>, der søket "</a:t>
            </a:r>
            <a:r>
              <a:rPr lang="nb-NO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pulmonary</a:t>
            </a:r>
            <a:r>
              <a:rPr lang="nb-NO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oxygen</a:t>
            </a:r>
            <a:r>
              <a:rPr lang="nb-NO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toxicity</a:t>
            </a:r>
            <a:r>
              <a:rPr lang="nb-NO" sz="40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nb-NO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diving</a:t>
            </a:r>
            <a:r>
              <a:rPr lang="nb-NO" sz="4000" dirty="0">
                <a:latin typeface="Calibri" panose="020F0502020204030204" pitchFamily="34" charset="0"/>
                <a:cs typeface="Calibri" panose="020F0502020204030204" pitchFamily="34" charset="0"/>
              </a:rPr>
              <a:t>" ble ansett som mest relevant. Søket ga 97 treff, hvorav 15 artikler ble inkludert etter blindet screening i to runder, gjennomført av to personer og med forhåndsdefinerte kriterier. </a:t>
            </a:r>
          </a:p>
        </p:txBody>
      </p:sp>
      <p:sp>
        <p:nvSpPr>
          <p:cNvPr id="11" name="Text box 1" descr="Text field ">
            <a:extLst>
              <a:ext uri="{FF2B5EF4-FFF2-40B4-BE49-F238E27FC236}">
                <a16:creationId xmlns:a16="http://schemas.microsoft.com/office/drawing/2014/main" id="{D3816BC4-EC61-A4C2-F17D-A90C339E0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172" y="10934833"/>
            <a:ext cx="20318310" cy="630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lang="nb-NO" altLang="nb-NO" sz="4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MÅL</a:t>
            </a:r>
            <a:endParaRPr kumimoji="0" lang="nb-NO" altLang="nb-NO" sz="40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lang="nb-NO" altLang="nb-NO" sz="40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kumimoji="0" lang="nb-NO" altLang="nb-NO" sz="40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enne oppgaven tar sikte på å oppsummere nyere kunnskap om dykking og lungehelse ved høy oksygeneksponering, samt de patologiske prosessene som kan være involvert. Dette gjøres ved hjelp av to forskningsspørsmål:</a:t>
            </a:r>
            <a:endParaRPr kumimoji="0" lang="nb-NO" altLang="nb-NO" sz="4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314450" lvl="1" indent="-571500" defTabSz="914400" eaLnBrk="1" hangingPunct="1">
              <a:lnSpc>
                <a:spcPct val="150000"/>
              </a:lnSpc>
              <a:spcAft>
                <a:spcPts val="2000"/>
              </a:spcAft>
              <a:buFont typeface="Wingdings" pitchFamily="2" charset="2"/>
              <a:buChar char="Ø"/>
              <a:defRPr/>
            </a:pPr>
            <a:r>
              <a:rPr kumimoji="0" lang="nb-NO" altLang="nb-NO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Hvordan påvirkes lungehelse av dykking med 100% oksygen? </a:t>
            </a:r>
          </a:p>
          <a:p>
            <a:pPr marL="1314450" lvl="1" indent="-571500" defTabSz="914400" eaLnBrk="1" hangingPunct="1">
              <a:lnSpc>
                <a:spcPct val="150000"/>
              </a:lnSpc>
              <a:spcAft>
                <a:spcPts val="2000"/>
              </a:spcAft>
              <a:buFont typeface="Wingdings" pitchFamily="2" charset="2"/>
              <a:buChar char="Ø"/>
              <a:defRPr/>
            </a:pPr>
            <a:r>
              <a:rPr kumimoji="0" lang="nb-NO" altLang="nb-NO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Hvilke biologiske prosesser er involvert i pulmonal oksygentoksisitet (POT)? </a:t>
            </a:r>
          </a:p>
        </p:txBody>
      </p:sp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D5171427-F603-4AD7-C5C5-AC4797EE0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063142"/>
              </p:ext>
            </p:extLst>
          </p:nvPr>
        </p:nvGraphicFramePr>
        <p:xfrm>
          <a:off x="22032686" y="6373793"/>
          <a:ext cx="20318311" cy="12842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4628">
                  <a:extLst>
                    <a:ext uri="{9D8B030D-6E8A-4147-A177-3AD203B41FA5}">
                      <a16:colId xmlns:a16="http://schemas.microsoft.com/office/drawing/2014/main" val="3740938627"/>
                    </a:ext>
                  </a:extLst>
                </a:gridCol>
                <a:gridCol w="2090057">
                  <a:extLst>
                    <a:ext uri="{9D8B030D-6E8A-4147-A177-3AD203B41FA5}">
                      <a16:colId xmlns:a16="http://schemas.microsoft.com/office/drawing/2014/main" val="1198604129"/>
                    </a:ext>
                  </a:extLst>
                </a:gridCol>
                <a:gridCol w="7141029">
                  <a:extLst>
                    <a:ext uri="{9D8B030D-6E8A-4147-A177-3AD203B41FA5}">
                      <a16:colId xmlns:a16="http://schemas.microsoft.com/office/drawing/2014/main" val="282321235"/>
                    </a:ext>
                  </a:extLst>
                </a:gridCol>
                <a:gridCol w="5834743">
                  <a:extLst>
                    <a:ext uri="{9D8B030D-6E8A-4147-A177-3AD203B41FA5}">
                      <a16:colId xmlns:a16="http://schemas.microsoft.com/office/drawing/2014/main" val="3527299738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2611395412"/>
                    </a:ext>
                  </a:extLst>
                </a:gridCol>
                <a:gridCol w="1725511">
                  <a:extLst>
                    <a:ext uri="{9D8B030D-6E8A-4147-A177-3AD203B41FA5}">
                      <a16:colId xmlns:a16="http://schemas.microsoft.com/office/drawing/2014/main" val="4147542760"/>
                    </a:ext>
                  </a:extLst>
                </a:gridCol>
              </a:tblGrid>
              <a:tr h="652631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nb-NO" sz="4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Tabell 4: Tre sentrale metoder for å estimere lungepåvirkning og for å planlegge trygge dykk</a:t>
                      </a:r>
                      <a:endParaRPr lang="nb-NO" sz="3200" b="1" i="1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842567"/>
                  </a:ext>
                </a:extLst>
              </a:tr>
              <a:tr h="1385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Metode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Foreslått av</a:t>
                      </a:r>
                      <a:endParaRPr lang="nb-NO" sz="4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DB3F3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Formål og funksjon</a:t>
                      </a:r>
                      <a:endParaRPr lang="nb-NO" sz="4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DB3F3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Beregning</a:t>
                      </a:r>
                      <a:endParaRPr lang="nb-NO" sz="4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DB3F3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pO2-intervall </a:t>
                      </a:r>
                      <a:endParaRPr lang="nb-NO" sz="4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DB3F3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Parameter </a:t>
                      </a:r>
                      <a:endParaRPr lang="nb-NO" sz="4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DB3F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993549"/>
                  </a:ext>
                </a:extLst>
              </a:tr>
              <a:tr h="30787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UPTD</a:t>
                      </a:r>
                      <a:endParaRPr lang="nb-NO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Bardin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 Lambertsen (1970)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 kvantitativ måling brukt til å vurdere og begrense oksygeneksponering for å unngå oksygentoksisitet. Nyttig i yrkesdykking og hyperbar medisin (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Bardin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 Lambertsen, 1970).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Basert på modell som beregner  kumulativ effekt av oksygen basert på trykk og eksponeringstid. Ofte visualisert som en rektangulær hyperbel-funksjon(Risberg &amp; van 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Ooij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2022).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84-203 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kPa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VC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5860769"/>
                  </a:ext>
                </a:extLst>
              </a:tr>
              <a:tr h="30787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Arieli K-indeks</a:t>
                      </a:r>
                      <a:endParaRPr lang="nb-NO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Arieli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et al. (2002)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Utviklet for å gi en mer nøyaktig og detaljert måling av oksygentoksisitetsrisiko ved å inkludere restitusjon etter eksponering(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Arieli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2023).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Bruker en mer kompleks matematisk tilnærming som inkluderer både eksponerings- og restitusjonsfasen, og beregner vitalkapasitetens endring basert på disse(Risberg &amp; van 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Ooij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2022).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106-304 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kPa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VC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2777688"/>
                  </a:ext>
                </a:extLst>
              </a:tr>
              <a:tr h="30787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ESOT</a:t>
                      </a:r>
                      <a:endParaRPr lang="nb-NO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Risberg et al. (2023)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Gir en enkel og intuitiv måte å uttrykke og sammenligne oksygeneksponeringer ved å konvertere dem til ekvivalent tid eksponert for 100% oksygen ved overflatetrykk(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Arieli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2023).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Beregnes ved formelen ESOT = t x pO^2.285, der t er eksponeringstid i minutter og 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er partialtrykket av oksygen i atmosfærer(Risberg &amp; van </a:t>
                      </a:r>
                      <a:r>
                        <a:rPr lang="nb-NO" sz="3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Ooij</a:t>
                      </a: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2022).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Ikke spesifikk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nb-NO" sz="3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VC</a:t>
                      </a:r>
                      <a:endParaRPr lang="nb-NO" sz="4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1114783"/>
                  </a:ext>
                </a:extLst>
              </a:tr>
              <a:tr h="897974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Tabell 4: </a:t>
                      </a:r>
                      <a:r>
                        <a:rPr lang="nb-NO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VC = vitalkapasitet. Tabellen er utarbeidet etter inspirasjon fra </a:t>
                      </a:r>
                      <a:r>
                        <a:rPr lang="nb-NO" sz="2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</a:t>
                      </a:r>
                      <a:r>
                        <a:rPr lang="nb-NO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i (Risberg &amp; van </a:t>
                      </a:r>
                      <a:r>
                        <a:rPr lang="nb-NO" sz="2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Ooij</a:t>
                      </a:r>
                      <a:r>
                        <a:rPr lang="nb-NO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2022), samt basert på artiklene (</a:t>
                      </a:r>
                      <a:r>
                        <a:rPr lang="nb-NO" sz="2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Bardin</a:t>
                      </a:r>
                      <a:r>
                        <a:rPr lang="nb-NO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Lambertsen, 1970), (Risberg et al., 2023), (van </a:t>
                      </a:r>
                      <a:r>
                        <a:rPr lang="nb-NO" sz="2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Ooij</a:t>
                      </a:r>
                      <a:r>
                        <a:rPr lang="nb-NO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al., 2016),(</a:t>
                      </a:r>
                      <a:r>
                        <a:rPr lang="nb-NO" sz="2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Arieli</a:t>
                      </a:r>
                      <a:r>
                        <a:rPr lang="nb-NO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2023). 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nb-NO" sz="4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nb-NO" sz="4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nb-NO" sz="4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439089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912"/>
    </mc:Choice>
    <mc:Fallback xmlns="">
      <p:transition spd="slow" advTm="88912"/>
    </mc:Fallback>
  </mc:AlternateContent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4815</TotalTime>
  <Words>852</Words>
  <Application>Microsoft Office PowerPoint</Application>
  <PresentationFormat>Egendefinert</PresentationFormat>
  <Paragraphs>52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Eirik Dalheim</cp:lastModifiedBy>
  <cp:revision>172</cp:revision>
  <cp:lastPrinted>2016-05-27T08:05:21Z</cp:lastPrinted>
  <dcterms:created xsi:type="dcterms:W3CDTF">2006-11-02T13:18:58Z</dcterms:created>
  <dcterms:modified xsi:type="dcterms:W3CDTF">2024-12-13T08:20:19Z</dcterms:modified>
</cp:coreProperties>
</file>