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2" autoAdjust="0"/>
    <p:restoredTop sz="90209" autoAdjust="0"/>
  </p:normalViewPr>
  <p:slideViewPr>
    <p:cSldViewPr snapToGrid="0">
      <p:cViewPr>
        <p:scale>
          <a:sx n="31" d="100"/>
          <a:sy n="31" d="100"/>
        </p:scale>
        <p:origin x="1328" y="-1144"/>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10.11.2024</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827947" y="27323832"/>
            <a:ext cx="10364421"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465166"/>
            <a:ext cx="34201099" cy="160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nSpc>
                <a:spcPct val="107000"/>
              </a:lnSpc>
              <a:spcAft>
                <a:spcPts val="800"/>
              </a:spcAft>
            </a:pPr>
            <a:r>
              <a:rPr lang="en-US" sz="96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RISK OF REVISION IN CEMENTED TOTAL HIP ARTHROPLASTIES</a:t>
            </a:r>
            <a:endParaRPr lang="nb-NO" sz="96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1865929"/>
            <a:ext cx="32939355" cy="10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nSpc>
                <a:spcPct val="107000"/>
              </a:lnSpc>
              <a:spcAft>
                <a:spcPts val="800"/>
              </a:spcAft>
            </a:pPr>
            <a:r>
              <a:rPr lang="en-US" sz="5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STUDY OF 4 COMMON STEMS IN 67,700 HIPS FROM THE NORWEGIAN ARTHROPLASTY REGISTER 1997-2022</a:t>
            </a:r>
            <a:endParaRPr lang="nb-NO" sz="5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53" name="Name and info" descr="Field for name and email"/>
          <p:cNvSpPr txBox="1">
            <a:spLocks noChangeArrowheads="1"/>
          </p:cNvSpPr>
          <p:nvPr/>
        </p:nvSpPr>
        <p:spPr bwMode="auto">
          <a:xfrm>
            <a:off x="35332546" y="2615262"/>
            <a:ext cx="649352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Håkon Greve Johannessen</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a:t>
            </a:r>
            <a:r>
              <a:rPr lang="nb-NO" altLang="nb-NO" sz="3600" dirty="0" err="1">
                <a:solidFill>
                  <a:schemeClr val="bg1"/>
                </a:solidFill>
                <a:latin typeface="Calibri" panose="020F0502020204030204" pitchFamily="34" charset="0"/>
                <a:cs typeface="Calibri" panose="020F0502020204030204" pitchFamily="34" charset="0"/>
              </a:rPr>
              <a:t>of</a:t>
            </a:r>
            <a:r>
              <a:rPr lang="nb-NO" altLang="nb-NO" sz="3600" dirty="0">
                <a:solidFill>
                  <a:schemeClr val="bg1"/>
                </a:solidFill>
                <a:latin typeface="Calibri" panose="020F0502020204030204" pitchFamily="34" charset="0"/>
                <a:cs typeface="Calibri" panose="020F0502020204030204" pitchFamily="34" charset="0"/>
              </a:rPr>
              <a:t>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kig008@uib.no</a:t>
            </a:r>
          </a:p>
        </p:txBody>
      </p:sp>
      <p:sp>
        <p:nvSpPr>
          <p:cNvPr id="2055" name="Text box 1" descr="Text field "/>
          <p:cNvSpPr txBox="1">
            <a:spLocks noChangeArrowheads="1"/>
          </p:cNvSpPr>
          <p:nvPr/>
        </p:nvSpPr>
        <p:spPr bwMode="auto">
          <a:xfrm>
            <a:off x="1182688" y="6229350"/>
            <a:ext cx="9969500" cy="976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lang="en-GB" altLang="nb-NO" sz="4400" b="1" dirty="0">
                <a:solidFill>
                  <a:srgbClr val="000000">
                    <a:lumMod val="85000"/>
                    <a:lumOff val="15000"/>
                  </a:srgbClr>
                </a:solidFill>
                <a:latin typeface="Calibri" panose="020F0502020204030204" pitchFamily="34" charset="0"/>
                <a:cs typeface="Calibri" panose="020F0502020204030204" pitchFamily="34" charset="0"/>
              </a:rPr>
              <a:t>Introduction</a:t>
            </a:r>
            <a:endPar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r>
              <a:rPr lang="en-US" sz="3600" dirty="0">
                <a:effectLst/>
                <a:latin typeface="Calibri" panose="020F0502020204030204" pitchFamily="34" charset="0"/>
                <a:ea typeface="Times New Roman" panose="02020603050405020304" pitchFamily="18" charset="0"/>
                <a:cs typeface="Calibri" panose="020F0502020204030204" pitchFamily="34" charset="0"/>
              </a:rPr>
              <a:t>Since the introduction of the Charnley prosthesis for total hip arthroplasty (THA), several developments have been made to both designs and materials used in implants to improve long term performance. Fixation can be uncemented or cemented. For cemented stems</a:t>
            </a:r>
            <a:r>
              <a:rPr lang="en-US" sz="3600" dirty="0">
                <a:latin typeface="Calibri" panose="020F0502020204030204" pitchFamily="34" charset="0"/>
                <a:ea typeface="Times New Roman" panose="02020603050405020304" pitchFamily="18" charset="0"/>
                <a:cs typeface="Calibri" panose="020F0502020204030204" pitchFamily="34" charset="0"/>
              </a:rPr>
              <a:t>, there is debate for which design should be used. The two most utilized principles are the taper-slip and composite-beam principles. </a:t>
            </a:r>
            <a:r>
              <a:rPr lang="en-US" sz="3600" dirty="0">
                <a:effectLst/>
                <a:latin typeface="Calibri" panose="020F0502020204030204" pitchFamily="34" charset="0"/>
                <a:ea typeface="Times New Roman" panose="02020603050405020304" pitchFamily="18" charset="0"/>
                <a:cs typeface="Calibri" panose="020F0502020204030204" pitchFamily="34" charset="0"/>
              </a:rPr>
              <a:t>We wanted to evaluate implant survivorship of the 4 most frequently used cemented femoral stems the last 25 years in Norway. The main endpoint was stem revision for any cause. Secondary endpoints were all cause revision of the THA (cup and stem), revision due to aseptic loosening of the stem and revision due to periprosthetic femoral fracture (PPFF).</a:t>
            </a:r>
            <a:endParaRPr lang="nb-NO"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52" name="Text box 2" descr="Text field "/>
          <p:cNvSpPr txBox="1">
            <a:spLocks noChangeArrowheads="1"/>
          </p:cNvSpPr>
          <p:nvPr/>
        </p:nvSpPr>
        <p:spPr bwMode="auto">
          <a:xfrm>
            <a:off x="11152188" y="6229350"/>
            <a:ext cx="10324147" cy="121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80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a:solidFill>
                  <a:schemeClr val="tx1">
                    <a:lumMod val="85000"/>
                    <a:lumOff val="15000"/>
                  </a:schemeClr>
                </a:solidFill>
                <a:latin typeface="Calibri" panose="020F0502020204030204" pitchFamily="34" charset="0"/>
                <a:cs typeface="Calibri" panose="020F0502020204030204" pitchFamily="34" charset="0"/>
              </a:rPr>
              <a:t>Materials and methods</a:t>
            </a:r>
          </a:p>
          <a:p>
            <a:pPr eaLnBrk="1" hangingPunct="1">
              <a:spcBef>
                <a:spcPct val="50000"/>
              </a:spcBef>
            </a:pPr>
            <a:r>
              <a:rPr lang="en-US" altLang="nb-NO" sz="3600" dirty="0">
                <a:solidFill>
                  <a:schemeClr val="tx1">
                    <a:lumMod val="85000"/>
                    <a:lumOff val="15000"/>
                  </a:schemeClr>
                </a:solidFill>
                <a:latin typeface="Calibri" panose="020F0502020204030204" pitchFamily="34" charset="0"/>
                <a:cs typeface="Calibri" panose="020F0502020204030204" pitchFamily="34" charset="0"/>
              </a:rPr>
              <a:t>Primary cemented hip arthroplasties between 1997 to 2022 was collected from the Norwegian Arthroplasty Register. We chose to investigate 3 composite beam stems: Charnley, Spectron EF and </a:t>
            </a:r>
            <a:r>
              <a:rPr lang="en-US" altLang="nb-NO" sz="3600" dirty="0" err="1">
                <a:solidFill>
                  <a:schemeClr val="tx1">
                    <a:lumMod val="85000"/>
                    <a:lumOff val="15000"/>
                  </a:schemeClr>
                </a:solidFill>
                <a:latin typeface="Calibri" panose="020F0502020204030204" pitchFamily="34" charset="0"/>
                <a:cs typeface="Calibri" panose="020F0502020204030204" pitchFamily="34" charset="0"/>
              </a:rPr>
              <a:t>Lubinus</a:t>
            </a:r>
            <a:r>
              <a:rPr lang="en-US" altLang="nb-NO" sz="3600" dirty="0">
                <a:solidFill>
                  <a:schemeClr val="tx1">
                    <a:lumMod val="85000"/>
                    <a:lumOff val="15000"/>
                  </a:schemeClr>
                </a:solidFill>
                <a:latin typeface="Calibri" panose="020F0502020204030204" pitchFamily="34" charset="0"/>
                <a:cs typeface="Calibri" panose="020F0502020204030204" pitchFamily="34" charset="0"/>
              </a:rPr>
              <a:t> SP II, and the frequently used taper slip stem Exeter. Patients with uncemented cups were excluded. Other exclusion criteria were use of dual-mobility cups, the articulations of metal on metal, ceramic on metal and ceramic on ceramic, as well as combinations of cup and stem that were used less than 50 times during the study period. In total 67,700 THAs in 57,672 patients were included in the study. Analyses were done using Kaplan-Meier analysis and Cox regression, adjusted for sex, age group, indication for surgery and the time in which the primary surgery was performed. Primary endpoint was stem revision for any cause, and all cause revision of the THA (stem and cup), aseptic stem loosening and PPFF were secondary endpoints. The Exeter stem served as the reference in all analyses.</a:t>
            </a:r>
          </a:p>
        </p:txBody>
      </p:sp>
      <p:sp>
        <p:nvSpPr>
          <p:cNvPr id="2059" name="Text Box 3" descr="Text field "/>
          <p:cNvSpPr txBox="1">
            <a:spLocks noChangeArrowheads="1"/>
          </p:cNvSpPr>
          <p:nvPr/>
        </p:nvSpPr>
        <p:spPr bwMode="auto">
          <a:xfrm>
            <a:off x="11152188" y="18671262"/>
            <a:ext cx="10324147" cy="1046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56"/>
              </a:spcAft>
              <a:buClrTx/>
              <a:buSzTx/>
              <a:buFontTx/>
              <a:buNone/>
              <a:tabLst/>
              <a:defRPr/>
            </a:pPr>
            <a: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Results</a:t>
            </a:r>
          </a:p>
          <a:p>
            <a:pPr defTabSz="914400" eaLnBrk="1" hangingPunct="1">
              <a:spcBef>
                <a:spcPts val="0"/>
              </a:spcBef>
              <a:spcAft>
                <a:spcPts val="1056"/>
              </a:spcAft>
              <a:defRPr/>
            </a:pP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The Spectron EF had the highest risk of stem revision with hazard ratio (HR) of 1.93 (95%CI 1.71 to 2.18), with similar risk for Charnley 0.85 (95%CI 0.75 to 0.97) and </a:t>
            </a:r>
            <a:r>
              <a:rPr kumimoji="0" lang="en-US"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Lubinus</a:t>
            </a: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SP II 0.62 (95%CI 0.5 to 0.77) compared to the Exeter reference. Similarly, for all cause revision, the Spectron EF group had the highest risk, with an HR of 1.86 (95% CI 1.73 to 2.01). The </a:t>
            </a:r>
            <a:r>
              <a:rPr kumimoji="0" lang="en-US"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Lubinus</a:t>
            </a: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SP II group had a risk of 0.86 (95% CI 0.77 to 0.96), while the Charnley group had the lowest risk at 0.64 (95% CI 0.59 to 0.69). The risk for aseptic loosening of the stem was approximately 1.5 times higher for both the Charnley and </a:t>
            </a:r>
            <a:r>
              <a:rPr kumimoji="0" lang="en-US"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Lubinus</a:t>
            </a: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SP II stems compared to the Exeter stem, while the risk for the Spectron EF stem was 5 times higher than of the Exeter stem. The other 3 stems had significantly lower risk of PPFF compared to the Exeter stem.</a:t>
            </a: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3" name="Text Box 5" descr="Text field "/>
          <p:cNvSpPr txBox="1">
            <a:spLocks noChangeArrowheads="1"/>
          </p:cNvSpPr>
          <p:nvPr/>
        </p:nvSpPr>
        <p:spPr bwMode="auto">
          <a:xfrm>
            <a:off x="31696978" y="6310717"/>
            <a:ext cx="10151110" cy="532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00"/>
              </a:spcAft>
              <a:buClrTx/>
              <a:buSzTx/>
              <a:buFontTx/>
              <a:buNone/>
              <a:tabLst/>
              <a:defRPr/>
            </a:pPr>
            <a:r>
              <a:rPr lang="en-US" altLang="nb-NO" sz="4400" b="1" dirty="0">
                <a:solidFill>
                  <a:srgbClr val="000000">
                    <a:lumMod val="85000"/>
                    <a:lumOff val="15000"/>
                  </a:srgbClr>
                </a:solidFill>
                <a:latin typeface="Calibri" panose="020F0502020204030204" pitchFamily="34" charset="0"/>
                <a:cs typeface="Calibri" panose="020F0502020204030204" pitchFamily="34" charset="0"/>
              </a:rPr>
              <a:t>Conclusion</a:t>
            </a:r>
          </a:p>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The Charnley and </a:t>
            </a:r>
            <a:r>
              <a:rPr kumimoji="0" lang="en-US"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Lubinus</a:t>
            </a: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SP II both had excellent long-term performance, and the lowest risk of stem revision. The lowest risk for aseptic loosening was found for the Exeter stem, on the other side the Exeter stem had the highest risk of PPFF. The </a:t>
            </a:r>
            <a:r>
              <a:rPr kumimoji="0" lang="en-US" altLang="nb-NO" sz="3600" b="0"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Lubinus</a:t>
            </a:r>
            <a:r>
              <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SP II stems, used with contemporary bearing materials, seems to be a good choice in cases were cemented THA is required. </a:t>
            </a:r>
          </a:p>
        </p:txBody>
      </p:sp>
      <p:sp>
        <p:nvSpPr>
          <p:cNvPr id="2" name="TekstSylinder 1">
            <a:extLst>
              <a:ext uri="{FF2B5EF4-FFF2-40B4-BE49-F238E27FC236}">
                <a16:creationId xmlns:a16="http://schemas.microsoft.com/office/drawing/2014/main" id="{3D69F5E8-3BAA-071D-728F-31841C4ACCF0}"/>
              </a:ext>
            </a:extLst>
          </p:cNvPr>
          <p:cNvSpPr txBox="1"/>
          <p:nvPr/>
        </p:nvSpPr>
        <p:spPr>
          <a:xfrm>
            <a:off x="1182688" y="3215419"/>
            <a:ext cx="17373600" cy="2903359"/>
          </a:xfrm>
          <a:prstGeom prst="rect">
            <a:avLst/>
          </a:prstGeom>
          <a:noFill/>
        </p:spPr>
        <p:txBody>
          <a:bodyPr wrap="square" rtlCol="0">
            <a:spAutoFit/>
          </a:bodyPr>
          <a:lstStyle/>
          <a:p>
            <a:r>
              <a:rPr lang="en-US" b="1"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Håkon</a:t>
            </a:r>
            <a:r>
              <a:rPr lang="en-US"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b="1"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Greve</a:t>
            </a:r>
            <a:r>
              <a:rPr lang="en-US"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Johannessen</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Anne Marie </a:t>
            </a:r>
            <a:r>
              <a:rPr lang="en-US"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Fenstad</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Geir</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Hallan </a:t>
            </a:r>
            <a:r>
              <a:rPr lang="en-US"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Paul Johan </a:t>
            </a:r>
            <a:r>
              <a:rPr lang="en-US"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Høl</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Ove </a:t>
            </a:r>
            <a:r>
              <a:rPr lang="en-US"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Furnes</a:t>
            </a:r>
            <a:r>
              <a:rPr lang="en-US"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1,2</a:t>
            </a:r>
            <a:endParaRPr lang="nb-NO"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nb-NO" dirty="0"/>
          </a:p>
          <a:p>
            <a:pPr>
              <a:lnSpc>
                <a:spcPct val="200000"/>
              </a:lnSpc>
              <a:spcAft>
                <a:spcPts val="800"/>
              </a:spcAft>
            </a:pPr>
            <a:r>
              <a:rPr lang="en-US" sz="2000"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 </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Department of Clinical Medicine, Faculty of Medicine, University of Bergen, Bergen, Norway</a:t>
            </a:r>
            <a:r>
              <a:rPr lang="nb-NO" sz="2000"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 </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Norwegian Arthroplasty Register, Department of </a:t>
            </a:r>
            <a:r>
              <a:rPr lang="en-US" sz="20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Orthopaedic</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Surgery, </a:t>
            </a:r>
            <a:r>
              <a:rPr lang="en-US" sz="20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Haukeland</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University Hospital, Bergen, Norway</a:t>
            </a:r>
            <a:r>
              <a:rPr lang="nb-NO" sz="2000"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kern="10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 </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Department of </a:t>
            </a:r>
            <a:r>
              <a:rPr lang="en-US" sz="20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Orthopaedic</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Surgery, </a:t>
            </a:r>
            <a:r>
              <a:rPr lang="en-US" sz="20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Biomatlab</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000" kern="1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Haukeland</a:t>
            </a:r>
            <a:r>
              <a:rPr lang="en-US"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University Hospital, Bergen, Norway</a:t>
            </a:r>
            <a:endParaRPr lang="nb-NO" sz="20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nb-NO" dirty="0"/>
          </a:p>
        </p:txBody>
      </p:sp>
      <p:pic>
        <p:nvPicPr>
          <p:cNvPr id="3" name="Bilde 2">
            <a:extLst>
              <a:ext uri="{FF2B5EF4-FFF2-40B4-BE49-F238E27FC236}">
                <a16:creationId xmlns:a16="http://schemas.microsoft.com/office/drawing/2014/main" id="{C8862EA0-6877-3359-27FB-1212F5CDE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098" y="16059432"/>
            <a:ext cx="10000275" cy="11173861"/>
          </a:xfrm>
          <a:prstGeom prst="rect">
            <a:avLst/>
          </a:prstGeom>
          <a:noFill/>
          <a:ln>
            <a:noFill/>
          </a:ln>
        </p:spPr>
      </p:pic>
      <p:pic>
        <p:nvPicPr>
          <p:cNvPr id="4" name="Bilde 3">
            <a:extLst>
              <a:ext uri="{FF2B5EF4-FFF2-40B4-BE49-F238E27FC236}">
                <a16:creationId xmlns:a16="http://schemas.microsoft.com/office/drawing/2014/main" id="{1ECCDF1E-8A09-6E9A-D6BA-8A237BC36F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5594" y="11836099"/>
            <a:ext cx="9328785" cy="6784571"/>
          </a:xfrm>
          <a:prstGeom prst="rect">
            <a:avLst/>
          </a:prstGeom>
          <a:noFill/>
          <a:ln>
            <a:noFill/>
          </a:ln>
        </p:spPr>
      </p:pic>
      <p:sp>
        <p:nvSpPr>
          <p:cNvPr id="5" name="TekstSylinder 4">
            <a:extLst>
              <a:ext uri="{FF2B5EF4-FFF2-40B4-BE49-F238E27FC236}">
                <a16:creationId xmlns:a16="http://schemas.microsoft.com/office/drawing/2014/main" id="{90750047-A0B5-F68F-99AA-A13434D89DD3}"/>
              </a:ext>
            </a:extLst>
          </p:cNvPr>
          <p:cNvSpPr txBox="1"/>
          <p:nvPr/>
        </p:nvSpPr>
        <p:spPr>
          <a:xfrm>
            <a:off x="22133865" y="18671262"/>
            <a:ext cx="8503353" cy="954107"/>
          </a:xfrm>
          <a:prstGeom prst="rect">
            <a:avLst/>
          </a:prstGeom>
          <a:noFill/>
        </p:spPr>
        <p:txBody>
          <a:bodyPr wrap="none" rtlCol="0">
            <a:spAutoFit/>
          </a:bodyPr>
          <a:lstStyle/>
          <a:p>
            <a:r>
              <a:rPr lang="nb-NO" sz="2400" dirty="0">
                <a:latin typeface="Calibri" panose="020F0502020204030204" pitchFamily="34" charset="0"/>
                <a:cs typeface="Calibri" panose="020F0502020204030204" pitchFamily="34" charset="0"/>
              </a:rPr>
              <a:t>KM-</a:t>
            </a:r>
            <a:r>
              <a:rPr lang="nb-NO" sz="2400" dirty="0" err="1">
                <a:latin typeface="Calibri" panose="020F0502020204030204" pitchFamily="34" charset="0"/>
                <a:cs typeface="Calibri" panose="020F0502020204030204" pitchFamily="34" charset="0"/>
              </a:rPr>
              <a:t>survival</a:t>
            </a:r>
            <a:r>
              <a:rPr lang="nb-NO" sz="2400" dirty="0">
                <a:latin typeface="Calibri" panose="020F0502020204030204" pitchFamily="34" charset="0"/>
                <a:cs typeface="Calibri" panose="020F0502020204030204" pitchFamily="34" charset="0"/>
              </a:rPr>
              <a:t> </a:t>
            </a:r>
            <a:r>
              <a:rPr lang="nb-NO" sz="2400" dirty="0" err="1">
                <a:latin typeface="Calibri" panose="020F0502020204030204" pitchFamily="34" charset="0"/>
                <a:cs typeface="Calibri" panose="020F0502020204030204" pitchFamily="34" charset="0"/>
              </a:rPr>
              <a:t>curve</a:t>
            </a:r>
            <a:r>
              <a:rPr lang="nb-NO" sz="2400" dirty="0">
                <a:latin typeface="Calibri" panose="020F0502020204030204" pitchFamily="34" charset="0"/>
                <a:cs typeface="Calibri" panose="020F0502020204030204" pitchFamily="34" charset="0"/>
              </a:rPr>
              <a:t> </a:t>
            </a:r>
            <a:r>
              <a:rPr lang="nb-NO" sz="2400" dirty="0" err="1">
                <a:latin typeface="Calibri" panose="020F0502020204030204" pitchFamily="34" charset="0"/>
                <a:cs typeface="Calibri" panose="020F0502020204030204" pitchFamily="34" charset="0"/>
              </a:rPr>
              <a:t>with</a:t>
            </a:r>
            <a:r>
              <a:rPr lang="nb-NO" sz="2400" dirty="0">
                <a:latin typeface="Calibri" panose="020F0502020204030204" pitchFamily="34" charset="0"/>
                <a:cs typeface="Calibri" panose="020F0502020204030204" pitchFamily="34" charset="0"/>
              </a:rPr>
              <a:t> stem </a:t>
            </a:r>
            <a:r>
              <a:rPr lang="nb-NO" sz="2400" dirty="0" err="1">
                <a:latin typeface="Calibri" panose="020F0502020204030204" pitchFamily="34" charset="0"/>
                <a:cs typeface="Calibri" panose="020F0502020204030204" pitchFamily="34" charset="0"/>
              </a:rPr>
              <a:t>revision</a:t>
            </a:r>
            <a:r>
              <a:rPr lang="nb-NO" sz="2400" dirty="0">
                <a:latin typeface="Calibri" panose="020F0502020204030204" pitchFamily="34" charset="0"/>
                <a:cs typeface="Calibri" panose="020F0502020204030204" pitchFamily="34" charset="0"/>
              </a:rPr>
              <a:t> as </a:t>
            </a:r>
            <a:r>
              <a:rPr lang="nb-NO" sz="2400" dirty="0" err="1">
                <a:latin typeface="Calibri" panose="020F0502020204030204" pitchFamily="34" charset="0"/>
                <a:cs typeface="Calibri" panose="020F0502020204030204" pitchFamily="34" charset="0"/>
              </a:rPr>
              <a:t>endpoint</a:t>
            </a:r>
            <a:r>
              <a:rPr lang="nb-NO" sz="2400" dirty="0">
                <a:latin typeface="Calibri" panose="020F0502020204030204" pitchFamily="34" charset="0"/>
                <a:cs typeface="Calibri" panose="020F0502020204030204" pitchFamily="34" charset="0"/>
              </a:rPr>
              <a:t>, </a:t>
            </a:r>
            <a:r>
              <a:rPr lang="nb-NO" sz="2400" dirty="0" err="1">
                <a:latin typeface="Calibri" panose="020F0502020204030204" pitchFamily="34" charset="0"/>
                <a:cs typeface="Calibri" panose="020F0502020204030204" pitchFamily="34" charset="0"/>
              </a:rPr>
              <a:t>including</a:t>
            </a:r>
            <a:r>
              <a:rPr lang="nb-NO" sz="2400" dirty="0">
                <a:latin typeface="Calibri" panose="020F0502020204030204" pitchFamily="34" charset="0"/>
                <a:cs typeface="Calibri" panose="020F0502020204030204" pitchFamily="34" charset="0"/>
              </a:rPr>
              <a:t> 95% CI</a:t>
            </a:r>
          </a:p>
          <a:p>
            <a:endParaRPr lang="nb-NO" dirty="0"/>
          </a:p>
        </p:txBody>
      </p:sp>
      <p:pic>
        <p:nvPicPr>
          <p:cNvPr id="6" name="Bilde 5" descr="Et bilde som inneholder tekst, skjermbilde, line, Plottdiagram&#10;&#10;Automatisk generert beskrivelse">
            <a:extLst>
              <a:ext uri="{FF2B5EF4-FFF2-40B4-BE49-F238E27FC236}">
                <a16:creationId xmlns:a16="http://schemas.microsoft.com/office/drawing/2014/main" id="{BD1395BF-9A62-6288-BF10-5991F345E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7504" y="11846610"/>
            <a:ext cx="9328784" cy="6792984"/>
          </a:xfrm>
          <a:prstGeom prst="rect">
            <a:avLst/>
          </a:prstGeom>
        </p:spPr>
      </p:pic>
      <p:sp>
        <p:nvSpPr>
          <p:cNvPr id="7" name="TekstSylinder 6">
            <a:extLst>
              <a:ext uri="{FF2B5EF4-FFF2-40B4-BE49-F238E27FC236}">
                <a16:creationId xmlns:a16="http://schemas.microsoft.com/office/drawing/2014/main" id="{276B4782-B031-901E-FDAD-D0CD7FDBB2F0}"/>
              </a:ext>
            </a:extLst>
          </p:cNvPr>
          <p:cNvSpPr txBox="1"/>
          <p:nvPr/>
        </p:nvSpPr>
        <p:spPr>
          <a:xfrm>
            <a:off x="32290514" y="18730477"/>
            <a:ext cx="8922764" cy="461665"/>
          </a:xfrm>
          <a:prstGeom prst="rect">
            <a:avLst/>
          </a:prstGeom>
          <a:noFill/>
        </p:spPr>
        <p:txBody>
          <a:bodyPr wrap="none" rtlCol="0">
            <a:sp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KM survival curve with all cause revision as endpoint including 95% CI</a:t>
            </a:r>
            <a:r>
              <a:rPr lang="nb-NO" sz="2400" dirty="0">
                <a:effectLst/>
                <a:latin typeface="Calibri" panose="020F0502020204030204" pitchFamily="34" charset="0"/>
                <a:cs typeface="Calibri" panose="020F0502020204030204" pitchFamily="34" charset="0"/>
              </a:rPr>
              <a:t> </a:t>
            </a:r>
            <a:endParaRPr lang="nb-NO" sz="2400" dirty="0">
              <a:latin typeface="Calibri" panose="020F0502020204030204" pitchFamily="34" charset="0"/>
              <a:cs typeface="Calibri" panose="020F0502020204030204" pitchFamily="34" charset="0"/>
            </a:endParaRPr>
          </a:p>
        </p:txBody>
      </p:sp>
      <p:pic>
        <p:nvPicPr>
          <p:cNvPr id="8" name="Bilde 7">
            <a:extLst>
              <a:ext uri="{FF2B5EF4-FFF2-40B4-BE49-F238E27FC236}">
                <a16:creationId xmlns:a16="http://schemas.microsoft.com/office/drawing/2014/main" id="{9F7749AE-A0DE-7D37-EE34-F8B6FA3479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05595" y="19553602"/>
            <a:ext cx="9328784" cy="6784659"/>
          </a:xfrm>
          <a:prstGeom prst="rect">
            <a:avLst/>
          </a:prstGeom>
          <a:noFill/>
          <a:ln>
            <a:noFill/>
          </a:ln>
        </p:spPr>
      </p:pic>
      <p:sp>
        <p:nvSpPr>
          <p:cNvPr id="9" name="TekstSylinder 8">
            <a:extLst>
              <a:ext uri="{FF2B5EF4-FFF2-40B4-BE49-F238E27FC236}">
                <a16:creationId xmlns:a16="http://schemas.microsoft.com/office/drawing/2014/main" id="{AE078F56-2A64-A3E8-FBCF-8753AA69B7BA}"/>
              </a:ext>
            </a:extLst>
          </p:cNvPr>
          <p:cNvSpPr txBox="1"/>
          <p:nvPr/>
        </p:nvSpPr>
        <p:spPr>
          <a:xfrm>
            <a:off x="22252906" y="26526647"/>
            <a:ext cx="8634159" cy="954107"/>
          </a:xfrm>
          <a:prstGeom prst="rect">
            <a:avLst/>
          </a:prstGeom>
          <a:noFill/>
        </p:spPr>
        <p:txBody>
          <a:bodyPr wrap="none" rtlCol="0">
            <a:spAutoFit/>
          </a:bodyPr>
          <a:lstStyle/>
          <a:p>
            <a:r>
              <a:rPr lang="en-US" sz="2400" kern="100" dirty="0">
                <a:effectLst/>
                <a:latin typeface="Calibri" panose="020F0502020204030204" pitchFamily="34" charset="0"/>
                <a:ea typeface="Calibri" panose="020F0502020204030204" pitchFamily="34" charset="0"/>
                <a:cs typeface="Calibri" panose="020F0502020204030204" pitchFamily="34" charset="0"/>
              </a:rPr>
              <a:t>KM curve with aseptic stem loosening as endpoint including 95% CI.</a:t>
            </a:r>
            <a:endParaRPr lang="nb-NO" sz="2400" kern="100" dirty="0">
              <a:effectLst/>
              <a:latin typeface="Calibri" panose="020F0502020204030204" pitchFamily="34" charset="0"/>
              <a:ea typeface="Calibri" panose="020F0502020204030204" pitchFamily="34" charset="0"/>
              <a:cs typeface="Calibri" panose="020F0502020204030204" pitchFamily="34" charset="0"/>
            </a:endParaRPr>
          </a:p>
          <a:p>
            <a:endParaRPr lang="nb-NO" dirty="0"/>
          </a:p>
        </p:txBody>
      </p:sp>
      <p:pic>
        <p:nvPicPr>
          <p:cNvPr id="10" name="Bilde 9">
            <a:extLst>
              <a:ext uri="{FF2B5EF4-FFF2-40B4-BE49-F238E27FC236}">
                <a16:creationId xmlns:a16="http://schemas.microsoft.com/office/drawing/2014/main" id="{3572F9FB-60EA-1DA9-7537-4CC22EABADB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108141" y="19553602"/>
            <a:ext cx="9328783" cy="6784569"/>
          </a:xfrm>
          <a:prstGeom prst="rect">
            <a:avLst/>
          </a:prstGeom>
          <a:noFill/>
          <a:ln>
            <a:noFill/>
          </a:ln>
        </p:spPr>
      </p:pic>
      <p:sp>
        <p:nvSpPr>
          <p:cNvPr id="11" name="TekstSylinder 10">
            <a:extLst>
              <a:ext uri="{FF2B5EF4-FFF2-40B4-BE49-F238E27FC236}">
                <a16:creationId xmlns:a16="http://schemas.microsoft.com/office/drawing/2014/main" id="{57DB8583-A7AF-FA32-5764-3763490B2456}"/>
              </a:ext>
            </a:extLst>
          </p:cNvPr>
          <p:cNvSpPr txBox="1"/>
          <p:nvPr/>
        </p:nvSpPr>
        <p:spPr>
          <a:xfrm>
            <a:off x="32179407" y="26552815"/>
            <a:ext cx="9722020" cy="461665"/>
          </a:xfrm>
          <a:prstGeom prst="rect">
            <a:avLst/>
          </a:prstGeom>
          <a:noFill/>
        </p:spPr>
        <p:txBody>
          <a:bodyPr wrap="none" rtlCol="0">
            <a:sp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KM curve with periprosthetic femoral fracture as endpoint, including 95%CI.</a:t>
            </a:r>
            <a:r>
              <a:rPr lang="nb-NO" sz="2400" dirty="0">
                <a:effectLst/>
                <a:latin typeface="Calibri" panose="020F0502020204030204" pitchFamily="34" charset="0"/>
                <a:cs typeface="Calibri" panose="020F0502020204030204" pitchFamily="34" charset="0"/>
              </a:rPr>
              <a:t> </a:t>
            </a:r>
            <a:endParaRPr lang="nb-NO" sz="2400" dirty="0">
              <a:latin typeface="Calibri" panose="020F0502020204030204" pitchFamily="34" charset="0"/>
              <a:cs typeface="Calibri" panose="020F0502020204030204" pitchFamily="34" charset="0"/>
            </a:endParaRPr>
          </a:p>
        </p:txBody>
      </p:sp>
      <p:pic>
        <p:nvPicPr>
          <p:cNvPr id="12" name="Bilde 11">
            <a:extLst>
              <a:ext uri="{FF2B5EF4-FFF2-40B4-BE49-F238E27FC236}">
                <a16:creationId xmlns:a16="http://schemas.microsoft.com/office/drawing/2014/main" id="{16169DEE-6A31-3813-87E5-11FA01334AF9}"/>
              </a:ext>
            </a:extLst>
          </p:cNvPr>
          <p:cNvPicPr>
            <a:picLocks noChangeAspect="1"/>
          </p:cNvPicPr>
          <p:nvPr/>
        </p:nvPicPr>
        <p:blipFill>
          <a:blip r:embed="rId8"/>
          <a:stretch>
            <a:fillRect/>
          </a:stretch>
        </p:blipFill>
        <p:spPr>
          <a:xfrm>
            <a:off x="39869464" y="27480754"/>
            <a:ext cx="2281608" cy="2391205"/>
          </a:xfrm>
          <a:prstGeom prst="rect">
            <a:avLst/>
          </a:prstGeom>
        </p:spPr>
      </p:pic>
      <p:graphicFrame>
        <p:nvGraphicFramePr>
          <p:cNvPr id="13" name="Tabell 12">
            <a:extLst>
              <a:ext uri="{FF2B5EF4-FFF2-40B4-BE49-F238E27FC236}">
                <a16:creationId xmlns:a16="http://schemas.microsoft.com/office/drawing/2014/main" id="{E60A6BAF-9251-19C5-9D2B-5B1BD2B56963}"/>
              </a:ext>
            </a:extLst>
          </p:cNvPr>
          <p:cNvGraphicFramePr>
            <a:graphicFrameLocks noGrp="1"/>
          </p:cNvGraphicFramePr>
          <p:nvPr>
            <p:extLst>
              <p:ext uri="{D42A27DB-BD31-4B8C-83A1-F6EECF244321}">
                <p14:modId xmlns:p14="http://schemas.microsoft.com/office/powerpoint/2010/main" val="1527559317"/>
              </p:ext>
            </p:extLst>
          </p:nvPr>
        </p:nvGraphicFramePr>
        <p:xfrm>
          <a:off x="21688648" y="7579993"/>
          <a:ext cx="9545731" cy="2820540"/>
        </p:xfrm>
        <a:graphic>
          <a:graphicData uri="http://schemas.openxmlformats.org/drawingml/2006/table">
            <a:tbl>
              <a:tblPr firstRow="1" firstCol="1" bandRow="1">
                <a:tableStyleId>{5C22544A-7EE6-4342-B048-85BDC9FD1C3A}</a:tableStyleId>
              </a:tblPr>
              <a:tblGrid>
                <a:gridCol w="1923098">
                  <a:extLst>
                    <a:ext uri="{9D8B030D-6E8A-4147-A177-3AD203B41FA5}">
                      <a16:colId xmlns:a16="http://schemas.microsoft.com/office/drawing/2014/main" val="2139467633"/>
                    </a:ext>
                  </a:extLst>
                </a:gridCol>
                <a:gridCol w="1831916">
                  <a:extLst>
                    <a:ext uri="{9D8B030D-6E8A-4147-A177-3AD203B41FA5}">
                      <a16:colId xmlns:a16="http://schemas.microsoft.com/office/drawing/2014/main" val="738745902"/>
                    </a:ext>
                  </a:extLst>
                </a:gridCol>
                <a:gridCol w="1831916">
                  <a:extLst>
                    <a:ext uri="{9D8B030D-6E8A-4147-A177-3AD203B41FA5}">
                      <a16:colId xmlns:a16="http://schemas.microsoft.com/office/drawing/2014/main" val="750421248"/>
                    </a:ext>
                  </a:extLst>
                </a:gridCol>
                <a:gridCol w="2181860">
                  <a:extLst>
                    <a:ext uri="{9D8B030D-6E8A-4147-A177-3AD203B41FA5}">
                      <a16:colId xmlns:a16="http://schemas.microsoft.com/office/drawing/2014/main" val="1276838110"/>
                    </a:ext>
                  </a:extLst>
                </a:gridCol>
                <a:gridCol w="1776941">
                  <a:extLst>
                    <a:ext uri="{9D8B030D-6E8A-4147-A177-3AD203B41FA5}">
                      <a16:colId xmlns:a16="http://schemas.microsoft.com/office/drawing/2014/main" val="3599587022"/>
                    </a:ext>
                  </a:extLst>
                </a:gridCol>
              </a:tblGrid>
              <a:tr h="399639">
                <a:tc>
                  <a:txBody>
                    <a:bodyPr/>
                    <a:lstStyle/>
                    <a:p>
                      <a:pPr>
                        <a:lnSpc>
                          <a:spcPct val="107000"/>
                        </a:lnSpc>
                        <a:spcAft>
                          <a:spcPts val="800"/>
                        </a:spcAft>
                      </a:pPr>
                      <a:r>
                        <a:rPr lang="en-US" sz="1000" kern="0">
                          <a:effectLst/>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0" dirty="0">
                          <a:effectLst/>
                        </a:rPr>
                        <a:t>Exeter</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0" dirty="0">
                          <a:effectLst/>
                        </a:rPr>
                        <a:t>Spectron EF</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0" dirty="0">
                          <a:effectLst/>
                        </a:rPr>
                        <a:t>Charnley</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0" dirty="0" err="1">
                          <a:effectLst/>
                        </a:rPr>
                        <a:t>Lubinus</a:t>
                      </a:r>
                      <a:r>
                        <a:rPr lang="en-US" sz="1600" kern="0" dirty="0">
                          <a:effectLst/>
                        </a:rPr>
                        <a:t> SP II</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5651291"/>
                  </a:ext>
                </a:extLst>
              </a:tr>
              <a:tr h="820587">
                <a:tc>
                  <a:txBody>
                    <a:bodyPr/>
                    <a:lstStyle/>
                    <a:p>
                      <a:pPr>
                        <a:lnSpc>
                          <a:spcPct val="107000"/>
                        </a:lnSpc>
                        <a:spcAft>
                          <a:spcPts val="800"/>
                        </a:spcAft>
                      </a:pPr>
                      <a:r>
                        <a:rPr lang="en-US" sz="1000" kern="0">
                          <a:effectLst/>
                        </a:rPr>
                        <a:t> </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Adjusted HR (95% CI)</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Adjusted HR (95% CI)</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Adjusted HR (95% CI)</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Adjusted HR (95% CI)</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0992168"/>
                  </a:ext>
                </a:extLst>
              </a:tr>
              <a:tr h="399639">
                <a:tc>
                  <a:txBody>
                    <a:bodyPr/>
                    <a:lstStyle/>
                    <a:p>
                      <a:pPr>
                        <a:lnSpc>
                          <a:spcPct val="107000"/>
                        </a:lnSpc>
                        <a:spcAft>
                          <a:spcPts val="800"/>
                        </a:spcAft>
                      </a:pPr>
                      <a:r>
                        <a:rPr lang="en-US" sz="1600" kern="0" dirty="0">
                          <a:effectLst/>
                        </a:rPr>
                        <a:t>Stem Revision</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Reference</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1.93 (1.71 – 2.18)</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0.85 (0.75 – 0.97)</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0.62 (0.5 – 0.77)</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029734"/>
                  </a:ext>
                </a:extLst>
              </a:tr>
              <a:tr h="401397">
                <a:tc>
                  <a:txBody>
                    <a:bodyPr/>
                    <a:lstStyle/>
                    <a:p>
                      <a:pPr>
                        <a:lnSpc>
                          <a:spcPct val="107000"/>
                        </a:lnSpc>
                        <a:spcAft>
                          <a:spcPts val="800"/>
                        </a:spcAft>
                      </a:pPr>
                      <a:r>
                        <a:rPr lang="en-US" sz="1600" kern="0" dirty="0">
                          <a:effectLst/>
                        </a:rPr>
                        <a:t>All-cause revision</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Reference</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1.86 (1.73 – 2.01)</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0.64 (0.59 – 0.69)</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0.86 (0.77 – 0.96)</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8756371"/>
                  </a:ext>
                </a:extLst>
              </a:tr>
              <a:tr h="399639">
                <a:tc>
                  <a:txBody>
                    <a:bodyPr/>
                    <a:lstStyle/>
                    <a:p>
                      <a:pPr>
                        <a:lnSpc>
                          <a:spcPct val="107000"/>
                        </a:lnSpc>
                        <a:spcAft>
                          <a:spcPts val="800"/>
                        </a:spcAft>
                      </a:pPr>
                      <a:r>
                        <a:rPr lang="en-US" sz="1600" kern="0" dirty="0">
                          <a:effectLst/>
                        </a:rPr>
                        <a:t>Stem loosening</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Reference</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4.74 (3.99 – 5.63)</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1.59 (1.33 – 1.9)</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1.57 (1.2 – 2.05)</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734178"/>
                  </a:ext>
                </a:extLst>
              </a:tr>
              <a:tr h="399639">
                <a:tc>
                  <a:txBody>
                    <a:bodyPr/>
                    <a:lstStyle/>
                    <a:p>
                      <a:pPr>
                        <a:lnSpc>
                          <a:spcPct val="107000"/>
                        </a:lnSpc>
                        <a:spcAft>
                          <a:spcPts val="800"/>
                        </a:spcAft>
                      </a:pPr>
                      <a:r>
                        <a:rPr lang="en-US" sz="1600" kern="0" dirty="0">
                          <a:effectLst/>
                        </a:rPr>
                        <a:t>PFF</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Reference</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0.36 (0.25 – 0.52)</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a:effectLst/>
                        </a:rPr>
                        <a:t>0.18 (0.13 – 0.25)</a:t>
                      </a:r>
                      <a:endParaRPr lang="nb-NO"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0" dirty="0">
                          <a:effectLst/>
                        </a:rPr>
                        <a:t>0.18 (0.11 – 0.31)</a:t>
                      </a:r>
                      <a:endParaRPr lang="nb-NO"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04563"/>
                  </a:ext>
                </a:extLst>
              </a:tr>
            </a:tbl>
          </a:graphicData>
        </a:graphic>
      </p:graphicFrame>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11218</TotalTime>
  <Words>854</Words>
  <Application>Microsoft Macintosh PowerPoint</Application>
  <PresentationFormat>Egendefinert</PresentationFormat>
  <Paragraphs>50</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Håkon Greve Johannessen</cp:lastModifiedBy>
  <cp:revision>165</cp:revision>
  <cp:lastPrinted>2016-05-27T08:05:21Z</cp:lastPrinted>
  <dcterms:created xsi:type="dcterms:W3CDTF">2006-11-02T13:18:58Z</dcterms:created>
  <dcterms:modified xsi:type="dcterms:W3CDTF">2024-11-15T17:02:42Z</dcterms:modified>
</cp:coreProperties>
</file>