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9" r:id="rId2"/>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6082"/>
    <a:srgbClr val="000000"/>
    <a:srgbClr val="D8E6F5"/>
    <a:srgbClr val="F2FBFF"/>
    <a:srgbClr val="DEF3FF"/>
    <a:srgbClr val="EFFDFF"/>
    <a:srgbClr val="EEF7FF"/>
    <a:srgbClr val="E7FCFF"/>
    <a:srgbClr val="E7F1F7"/>
    <a:srgbClr val="BBE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2A9F4A-AA15-FEDE-5EB2-5A7C72A37E7C}" v="28" dt="2024-11-15T17:09:50.861"/>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iddels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771"/>
    <p:restoredTop sz="96395"/>
  </p:normalViewPr>
  <p:slideViewPr>
    <p:cSldViewPr snapToGrid="0">
      <p:cViewPr varScale="1">
        <p:scale>
          <a:sx n="128" d="100"/>
          <a:sy n="128" d="100"/>
        </p:scale>
        <p:origin x="4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098F0D-FB80-CB49-B485-D6DEE0156CB8}" type="datetimeFigureOut">
              <a:rPr lang="nb-NO" smtClean="0"/>
              <a:t>15.11.2024</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557B07-039D-8542-AEB0-FAE015D9EAE0}" type="slidenum">
              <a:rPr lang="nb-NO" smtClean="0"/>
              <a:t>‹#›</a:t>
            </a:fld>
            <a:endParaRPr lang="nb-NO"/>
          </a:p>
        </p:txBody>
      </p:sp>
    </p:spTree>
    <p:extLst>
      <p:ext uri="{BB962C8B-B14F-4D97-AF65-F5344CB8AC3E}">
        <p14:creationId xmlns:p14="http://schemas.microsoft.com/office/powerpoint/2010/main" val="2173319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E46EC-B03E-354F-28E5-F0ED95CE9ED4}"/>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1FB208AA-62A8-862B-CF35-534779617842}"/>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1C3EB78C-C44A-10D5-647F-6D1874A8D81C}"/>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77C1B1CF-1871-DC49-8E64-883B9463F30D}"/>
              </a:ext>
            </a:extLst>
          </p:cNvPr>
          <p:cNvSpPr>
            <a:spLocks noGrp="1"/>
          </p:cNvSpPr>
          <p:nvPr>
            <p:ph type="sldNum" sz="quarter" idx="5"/>
          </p:nvPr>
        </p:nvSpPr>
        <p:spPr/>
        <p:txBody>
          <a:bodyPr/>
          <a:lstStyle/>
          <a:p>
            <a:fld id="{E4557B07-039D-8542-AEB0-FAE015D9EAE0}" type="slidenum">
              <a:rPr lang="nb-NO" smtClean="0"/>
              <a:t>1</a:t>
            </a:fld>
            <a:endParaRPr lang="nb-NO"/>
          </a:p>
        </p:txBody>
      </p:sp>
    </p:spTree>
    <p:extLst>
      <p:ext uri="{BB962C8B-B14F-4D97-AF65-F5344CB8AC3E}">
        <p14:creationId xmlns:p14="http://schemas.microsoft.com/office/powerpoint/2010/main" val="3877803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D0762B2-02E2-3EE8-179C-8DA83F59059F}"/>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158C1520-C78E-E9A0-D043-6439A03F01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0D3E08C5-71C9-7AF8-712E-B0997E3A9B46}"/>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5" name="Plassholder for bunntekst 4">
            <a:extLst>
              <a:ext uri="{FF2B5EF4-FFF2-40B4-BE49-F238E27FC236}">
                <a16:creationId xmlns:a16="http://schemas.microsoft.com/office/drawing/2014/main" id="{4396948E-3C12-C4D1-8CE5-B3D5441A3EA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9B9103E-D1D6-7A15-211B-AAFF84A34C0D}"/>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81525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27DB0F6-F186-1260-5309-E48DC47C174A}"/>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ABBF0BA7-04AF-D78F-6425-DD478063FF96}"/>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6163CE2-4E62-7DC4-90DA-CBF8988E4A76}"/>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5" name="Plassholder for bunntekst 4">
            <a:extLst>
              <a:ext uri="{FF2B5EF4-FFF2-40B4-BE49-F238E27FC236}">
                <a16:creationId xmlns:a16="http://schemas.microsoft.com/office/drawing/2014/main" id="{5D666095-1A94-B979-695B-675FB5FD32A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68B740D-02D5-BBF1-36B7-341BFBBEB39A}"/>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839458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6AF774DE-3F3D-28FC-0654-3FDAA733C2E8}"/>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06B4BFD8-7DAE-F229-2071-F20055142AF2}"/>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7410F458-5B36-211F-84C9-C352EB17764F}"/>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5" name="Plassholder for bunntekst 4">
            <a:extLst>
              <a:ext uri="{FF2B5EF4-FFF2-40B4-BE49-F238E27FC236}">
                <a16:creationId xmlns:a16="http://schemas.microsoft.com/office/drawing/2014/main" id="{EB32496B-C098-BDB2-5EFD-E40DFD203FF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7227CAA-931C-2006-6A94-96BD3815DCF1}"/>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1011475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C114B34-40FB-4DEB-5AE8-64080160FA04}"/>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2F402349-30DF-ADF9-5F60-9DA186AFBFF4}"/>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E87D5F7C-0069-BF19-CCF1-6366EE7F3BC7}"/>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5" name="Plassholder for bunntekst 4">
            <a:extLst>
              <a:ext uri="{FF2B5EF4-FFF2-40B4-BE49-F238E27FC236}">
                <a16:creationId xmlns:a16="http://schemas.microsoft.com/office/drawing/2014/main" id="{3F8920AA-03CB-6600-E767-4924DA7978F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47FE152-5EA5-AE3A-FBB1-A05F6C135690}"/>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3822490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9E73E2-3CDD-0CD2-EEAD-567FAE7DDCD4}"/>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27AD9E90-4DA0-C347-230A-5CD6B4E0EC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DC3A4B6F-4FB5-7B34-4010-D63D29E89C01}"/>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5" name="Plassholder for bunntekst 4">
            <a:extLst>
              <a:ext uri="{FF2B5EF4-FFF2-40B4-BE49-F238E27FC236}">
                <a16:creationId xmlns:a16="http://schemas.microsoft.com/office/drawing/2014/main" id="{ABDA98E8-51F2-92E3-8290-10BA6355988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983117EF-8852-3AFA-AC5D-1C7424885479}"/>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272142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AD64B0-9E45-79AD-C0DE-9A8274490B0C}"/>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466E065A-80B0-EBD7-2A0A-709B89EB905A}"/>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4FDA164D-BB96-3E05-D5CD-E7A3F7117BC9}"/>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DE0F3131-026F-12EB-6F91-2492A71ACEAB}"/>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6" name="Plassholder for bunntekst 5">
            <a:extLst>
              <a:ext uri="{FF2B5EF4-FFF2-40B4-BE49-F238E27FC236}">
                <a16:creationId xmlns:a16="http://schemas.microsoft.com/office/drawing/2014/main" id="{BFB6FF2A-0493-7132-A626-813361834426}"/>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933B6A3-2B92-E0D2-DC39-0EA2FA22D51C}"/>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1750572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8458D36-2F9F-6FC0-0457-2CFC86AEC9E1}"/>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313D7C24-3564-C395-6853-291F7070C8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2D598D98-87EC-8841-B43D-31D06FCE427D}"/>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6176A04F-A794-26C3-A2C1-F569FA695E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710FF824-6C10-8F77-F624-E03F63DF9F8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8F9BE1CD-3936-9263-D3CE-D1811346DD3B}"/>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8" name="Plassholder for bunntekst 7">
            <a:extLst>
              <a:ext uri="{FF2B5EF4-FFF2-40B4-BE49-F238E27FC236}">
                <a16:creationId xmlns:a16="http://schemas.microsoft.com/office/drawing/2014/main" id="{D6FE710F-D339-9F20-F69D-4D62D3B54068}"/>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2FACB298-A67B-AEA1-1A8C-0A41B55B5161}"/>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1165823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05E673-0CB5-E4CE-A61D-A99C2F0F3ED4}"/>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D63CFD2D-4DD1-60E9-75C5-8889632ABC03}"/>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4" name="Plassholder for bunntekst 3">
            <a:extLst>
              <a:ext uri="{FF2B5EF4-FFF2-40B4-BE49-F238E27FC236}">
                <a16:creationId xmlns:a16="http://schemas.microsoft.com/office/drawing/2014/main" id="{70A09008-6699-8C68-1DF5-4009CB8B3104}"/>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F4A942CD-8158-0C77-D817-FA1746B48A77}"/>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2381898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A0B31D85-641D-9896-52A2-8EB539FB4C1F}"/>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3" name="Plassholder for bunntekst 2">
            <a:extLst>
              <a:ext uri="{FF2B5EF4-FFF2-40B4-BE49-F238E27FC236}">
                <a16:creationId xmlns:a16="http://schemas.microsoft.com/office/drawing/2014/main" id="{83338204-50F1-2A29-2345-8575F44B837B}"/>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5D5721C3-579D-6EF1-25F8-98E4AB8F0512}"/>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1481600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96F8B12-45A6-DAB7-E73C-98C524AA7663}"/>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022D920D-A919-1638-C619-E59D0A533C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E96C2C1F-B8BC-1E89-7B00-AD49F8386A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EB160F52-0ED8-A313-CD0E-D012AD81B4FD}"/>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6" name="Plassholder for bunntekst 5">
            <a:extLst>
              <a:ext uri="{FF2B5EF4-FFF2-40B4-BE49-F238E27FC236}">
                <a16:creationId xmlns:a16="http://schemas.microsoft.com/office/drawing/2014/main" id="{32F479B7-3C32-2842-237B-2D0A7695A25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8472A647-AFDB-71D4-5C0F-02252198BA4F}"/>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1782112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F8D1C3C-9098-D280-1FF2-8361013C1819}"/>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523EB20A-89A0-06CF-0710-E83361A8D8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87644304-0F1C-1135-21B8-4DBA868BAA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55D225C9-301D-2850-10EA-6D7A3F661564}"/>
              </a:ext>
            </a:extLst>
          </p:cNvPr>
          <p:cNvSpPr>
            <a:spLocks noGrp="1"/>
          </p:cNvSpPr>
          <p:nvPr>
            <p:ph type="dt" sz="half" idx="10"/>
          </p:nvPr>
        </p:nvSpPr>
        <p:spPr/>
        <p:txBody>
          <a:bodyPr/>
          <a:lstStyle/>
          <a:p>
            <a:fld id="{5746D1D3-DB92-8F48-A50A-1CDBC46EBE08}" type="datetimeFigureOut">
              <a:rPr lang="nb-NO" smtClean="0"/>
              <a:t>15.11.2024</a:t>
            </a:fld>
            <a:endParaRPr lang="nb-NO"/>
          </a:p>
        </p:txBody>
      </p:sp>
      <p:sp>
        <p:nvSpPr>
          <p:cNvPr id="6" name="Plassholder for bunntekst 5">
            <a:extLst>
              <a:ext uri="{FF2B5EF4-FFF2-40B4-BE49-F238E27FC236}">
                <a16:creationId xmlns:a16="http://schemas.microsoft.com/office/drawing/2014/main" id="{94A5C614-44AB-685C-16F4-57C1AD10311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1AB1D938-9C03-0F8F-9794-BC97032193D1}"/>
              </a:ext>
            </a:extLst>
          </p:cNvPr>
          <p:cNvSpPr>
            <a:spLocks noGrp="1"/>
          </p:cNvSpPr>
          <p:nvPr>
            <p:ph type="sldNum" sz="quarter" idx="12"/>
          </p:nvPr>
        </p:nvSpPr>
        <p:spPr/>
        <p:txBody>
          <a:bodyPr/>
          <a:lstStyle/>
          <a:p>
            <a:fld id="{A7784294-3B66-654F-8AF8-498000C817F3}" type="slidenum">
              <a:rPr lang="nb-NO" smtClean="0"/>
              <a:t>‹#›</a:t>
            </a:fld>
            <a:endParaRPr lang="nb-NO"/>
          </a:p>
        </p:txBody>
      </p:sp>
    </p:spTree>
    <p:extLst>
      <p:ext uri="{BB962C8B-B14F-4D97-AF65-F5344CB8AC3E}">
        <p14:creationId xmlns:p14="http://schemas.microsoft.com/office/powerpoint/2010/main" val="66807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53483121-003B-DEFF-9DC7-B47E732460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5FF582C4-254A-1F9E-4EDC-BFD65654B8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BDFD1D8-281F-0B40-4537-02E0EF1B9D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46D1D3-DB92-8F48-A50A-1CDBC46EBE08}" type="datetimeFigureOut">
              <a:rPr lang="nb-NO" smtClean="0"/>
              <a:t>15.11.2024</a:t>
            </a:fld>
            <a:endParaRPr lang="nb-NO"/>
          </a:p>
        </p:txBody>
      </p:sp>
      <p:sp>
        <p:nvSpPr>
          <p:cNvPr id="5" name="Plassholder for bunntekst 4">
            <a:extLst>
              <a:ext uri="{FF2B5EF4-FFF2-40B4-BE49-F238E27FC236}">
                <a16:creationId xmlns:a16="http://schemas.microsoft.com/office/drawing/2014/main" id="{FA52EBEC-3E9C-83FF-8EB0-CEDD3A835F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b-NO"/>
          </a:p>
        </p:txBody>
      </p:sp>
      <p:sp>
        <p:nvSpPr>
          <p:cNvPr id="6" name="Plassholder for lysbildenummer 5">
            <a:extLst>
              <a:ext uri="{FF2B5EF4-FFF2-40B4-BE49-F238E27FC236}">
                <a16:creationId xmlns:a16="http://schemas.microsoft.com/office/drawing/2014/main" id="{CE21C341-D779-D071-D85C-919ED04B8F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784294-3B66-654F-8AF8-498000C817F3}" type="slidenum">
              <a:rPr lang="nb-NO" smtClean="0"/>
              <a:t>‹#›</a:t>
            </a:fld>
            <a:endParaRPr lang="nb-NO"/>
          </a:p>
        </p:txBody>
      </p:sp>
    </p:spTree>
    <p:extLst>
      <p:ext uri="{BB962C8B-B14F-4D97-AF65-F5344CB8AC3E}">
        <p14:creationId xmlns:p14="http://schemas.microsoft.com/office/powerpoint/2010/main" val="180655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BFF">
            <a:alpha val="98824"/>
          </a:srgbClr>
        </a:solidFill>
        <a:effectLst/>
      </p:bgPr>
    </p:bg>
    <p:spTree>
      <p:nvGrpSpPr>
        <p:cNvPr id="1" name="">
          <a:extLst>
            <a:ext uri="{FF2B5EF4-FFF2-40B4-BE49-F238E27FC236}">
              <a16:creationId xmlns:a16="http://schemas.microsoft.com/office/drawing/2014/main" id="{85792534-CDFD-1371-0BC3-AC5E2180DFBC}"/>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43F9B65E-D156-0851-6F0B-D7A3F224C54D}"/>
              </a:ext>
            </a:extLst>
          </p:cNvPr>
          <p:cNvSpPr>
            <a:spLocks noGrp="1"/>
          </p:cNvSpPr>
          <p:nvPr>
            <p:ph type="title"/>
          </p:nvPr>
        </p:nvSpPr>
        <p:spPr>
          <a:xfrm>
            <a:off x="0" y="1"/>
            <a:ext cx="12192000" cy="1439933"/>
          </a:xfrm>
          <a:solidFill>
            <a:schemeClr val="accent1"/>
          </a:solidFill>
        </p:spPr>
        <p:txBody>
          <a:bodyPr>
            <a:normAutofit/>
          </a:bodyPr>
          <a:lstStyle/>
          <a:p>
            <a:pPr algn="ctr"/>
            <a:r>
              <a:rPr lang="nb-NO" sz="2000" b="1" dirty="0">
                <a:solidFill>
                  <a:schemeClr val="bg1"/>
                </a:solidFill>
                <a:latin typeface="Times New Roman" panose="02020603050405020304" pitchFamily="18" charset="0"/>
                <a:ea typeface="Helvetica Neue" panose="02000503000000020004" pitchFamily="2" charset="0"/>
                <a:cs typeface="Times New Roman" panose="02020603050405020304" pitchFamily="18" charset="0"/>
              </a:rPr>
              <a:t>Endoskopisk ultralydveiledet hepatogastrostomi ved malign gallegangsobstruksjon</a:t>
            </a:r>
            <a:br>
              <a:rPr lang="nb-NO" sz="2000" b="1" dirty="0">
                <a:solidFill>
                  <a:schemeClr val="bg1"/>
                </a:solidFill>
                <a:latin typeface="Times New Roman" panose="02020603050405020304" pitchFamily="18" charset="0"/>
                <a:ea typeface="Helvetica Neue" panose="02000503000000020004" pitchFamily="2" charset="0"/>
                <a:cs typeface="Times New Roman" panose="02020603050405020304" pitchFamily="18" charset="0"/>
              </a:rPr>
            </a:br>
            <a:br>
              <a:rPr lang="nb-NO" sz="2000" b="1" dirty="0">
                <a:solidFill>
                  <a:schemeClr val="bg1"/>
                </a:solidFill>
                <a:latin typeface="Times New Roman" panose="02020603050405020304" pitchFamily="18" charset="0"/>
                <a:ea typeface="Helvetica Neue" panose="02000503000000020004" pitchFamily="2" charset="0"/>
                <a:cs typeface="Times New Roman" panose="02020603050405020304" pitchFamily="18" charset="0"/>
              </a:rPr>
            </a:br>
            <a:endParaRPr lang="nb-NO" sz="2000" dirty="0">
              <a:latin typeface="Times New Roman" panose="02020603050405020304" pitchFamily="18" charset="0"/>
              <a:cs typeface="Times New Roman" panose="02020603050405020304" pitchFamily="18" charset="0"/>
            </a:endParaRPr>
          </a:p>
        </p:txBody>
      </p:sp>
      <p:sp>
        <p:nvSpPr>
          <p:cNvPr id="3" name="Plassholder for innhold 2">
            <a:extLst>
              <a:ext uri="{FF2B5EF4-FFF2-40B4-BE49-F238E27FC236}">
                <a16:creationId xmlns:a16="http://schemas.microsoft.com/office/drawing/2014/main" id="{2E696DE7-5DD3-DA63-2FFF-1FC70BC9BBA0}"/>
              </a:ext>
            </a:extLst>
          </p:cNvPr>
          <p:cNvSpPr>
            <a:spLocks noGrp="1"/>
          </p:cNvSpPr>
          <p:nvPr>
            <p:ph sz="half" idx="1"/>
          </p:nvPr>
        </p:nvSpPr>
        <p:spPr>
          <a:xfrm>
            <a:off x="166360" y="1984019"/>
            <a:ext cx="3698789" cy="3929109"/>
          </a:xfrm>
        </p:spPr>
        <p:txBody>
          <a:bodyPr>
            <a:normAutofit fontScale="85000" lnSpcReduction="20000"/>
          </a:bodyPr>
          <a:lstStyle/>
          <a:p>
            <a:pPr marL="0" indent="0">
              <a:lnSpc>
                <a:spcPct val="110000"/>
              </a:lnSpc>
              <a:buNone/>
            </a:pPr>
            <a:r>
              <a:rPr lang="nb-NO" sz="1400" b="1"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Bakgrunn</a:t>
            </a:r>
            <a:endParaRPr lang="nb-NO" sz="14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10000"/>
              </a:lnSpc>
              <a:buNone/>
            </a:pPr>
            <a:r>
              <a:rPr lang="nb-NO" sz="14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Endoskopisk retrograd kolangiografi (ERC) er standard prosedyre for håndtering av </a:t>
            </a:r>
            <a:r>
              <a:rPr lang="nb-NO" sz="1400" kern="100" dirty="0" err="1">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gallegangstenose</a:t>
            </a:r>
            <a:r>
              <a:rPr lang="nb-NO" sz="14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 Når ERC ikke er gjennomførbart, er perkutan transhepatisk gallegangsdrenasje (PTBD) alternativet. Endoskopisk ultralydveiledet hepatogastrostomi (EUS-HGS), som innebærer drenering av venstre intrahepatiske gallegang til magesekken ved bruk av en selvutvidende </a:t>
            </a:r>
            <a:r>
              <a:rPr lang="nb-NO" sz="1400" kern="100" dirty="0" err="1">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metallstent</a:t>
            </a:r>
            <a:r>
              <a:rPr lang="nb-NO" sz="14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 (SEMS), har blitt et alternativ til PTBD for </a:t>
            </a:r>
            <a:r>
              <a:rPr lang="nb-NO" sz="1400" kern="100" dirty="0" err="1">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gallegangdrenasje</a:t>
            </a:r>
            <a:r>
              <a:rPr lang="nb-NO" sz="14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 når ERC mislykkes eller ikke lar seg gjøre. Denne studien presenterer en retrospektiv kasusserie av 15 pasienter med malign gallegangsobstruksjon som gjennomgikk EUS-HGS. </a:t>
            </a:r>
          </a:p>
          <a:p>
            <a:pPr marL="0" indent="0">
              <a:lnSpc>
                <a:spcPct val="110000"/>
              </a:lnSpc>
              <a:buNone/>
            </a:pPr>
            <a:endParaRPr lang="nb-NO" sz="1400" kern="100" dirty="0">
              <a:solidFill>
                <a:schemeClr val="bg2">
                  <a:lumMod val="10000"/>
                </a:schemeClr>
              </a:solidFill>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10000"/>
              </a:lnSpc>
              <a:buNone/>
            </a:pPr>
            <a:r>
              <a:rPr lang="nb-NO" sz="1400" b="1"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Materiale og metode </a:t>
            </a:r>
            <a:endParaRPr lang="nb-NO" sz="1400" b="1" kern="100" dirty="0">
              <a:solidFill>
                <a:schemeClr val="bg2">
                  <a:lumMod val="10000"/>
                </a:schemeClr>
              </a:solidFill>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10000"/>
              </a:lnSpc>
              <a:buNone/>
            </a:pPr>
            <a:r>
              <a:rPr lang="nb-NO" sz="14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En retrospektiv kvalitetsstudie som inkluderte 15 pasienter som gjennomgikk EUS-HGS på malign indikasjon ved Haukeland Universitetssykehus i perioden 2016-2023. Data ble samlet ved journalgjennomgang.    </a:t>
            </a:r>
            <a:endParaRPr lang="nb-NO" sz="1400" dirty="0">
              <a:solidFill>
                <a:schemeClr val="bg2">
                  <a:lumMod val="10000"/>
                </a:schemeClr>
              </a:solidFill>
              <a:latin typeface="Times New Roman" panose="02020603050405020304" pitchFamily="18" charset="0"/>
              <a:cs typeface="Times New Roman" panose="02020603050405020304" pitchFamily="18" charset="0"/>
            </a:endParaRPr>
          </a:p>
          <a:p>
            <a:pPr marL="0" indent="0">
              <a:lnSpc>
                <a:spcPct val="110000"/>
              </a:lnSpc>
              <a:buNone/>
            </a:pPr>
            <a:endParaRPr lang="nb-NO" sz="1400"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6" name="TekstSylinder 5">
            <a:extLst>
              <a:ext uri="{FF2B5EF4-FFF2-40B4-BE49-F238E27FC236}">
                <a16:creationId xmlns:a16="http://schemas.microsoft.com/office/drawing/2014/main" id="{21CD9F6B-4CDF-FB41-01B2-A10B7E6C5001}"/>
              </a:ext>
            </a:extLst>
          </p:cNvPr>
          <p:cNvSpPr txBox="1"/>
          <p:nvPr/>
        </p:nvSpPr>
        <p:spPr>
          <a:xfrm>
            <a:off x="2599038" y="621706"/>
            <a:ext cx="6993924" cy="646331"/>
          </a:xfrm>
          <a:prstGeom prst="rect">
            <a:avLst/>
          </a:prstGeom>
          <a:noFill/>
        </p:spPr>
        <p:txBody>
          <a:bodyPr wrap="square" rtlCol="0">
            <a:spAutoFit/>
          </a:bodyPr>
          <a:lstStyle/>
          <a:p>
            <a:pPr algn="ctr"/>
            <a:r>
              <a:rPr lang="nb-NO" sz="1200" i="1" dirty="0">
                <a:solidFill>
                  <a:schemeClr val="bg1"/>
                </a:solidFill>
                <a:latin typeface="Times New Roman" panose="02020603050405020304" pitchFamily="18" charset="0"/>
                <a:cs typeface="Times New Roman" panose="02020603050405020304" pitchFamily="18" charset="0"/>
              </a:rPr>
              <a:t>En retrospektiv kvalitetsstudie på HGS ved malign indikasjon gjennomført ved HUS i perioden 2016-2023</a:t>
            </a:r>
          </a:p>
          <a:p>
            <a:pPr algn="ctr"/>
            <a:endParaRPr lang="nb-NO" sz="1200" i="1" dirty="0">
              <a:solidFill>
                <a:schemeClr val="bg1"/>
              </a:solidFill>
              <a:latin typeface="Times New Roman" panose="02020603050405020304" pitchFamily="18" charset="0"/>
              <a:cs typeface="Times New Roman" panose="02020603050405020304" pitchFamily="18" charset="0"/>
            </a:endParaRPr>
          </a:p>
          <a:p>
            <a:pPr algn="ctr"/>
            <a:r>
              <a:rPr lang="nb-NO" sz="1200" i="1" dirty="0">
                <a:solidFill>
                  <a:schemeClr val="bg1"/>
                </a:solidFill>
                <a:latin typeface="Times New Roman" panose="02020603050405020304" pitchFamily="18" charset="0"/>
                <a:cs typeface="Times New Roman" panose="02020603050405020304" pitchFamily="18" charset="0"/>
              </a:rPr>
              <a:t>Av Sara Marie Nome og Andrea Iversen</a:t>
            </a:r>
          </a:p>
        </p:txBody>
      </p:sp>
      <p:pic>
        <p:nvPicPr>
          <p:cNvPr id="1026" name="Picture 2" descr="Universitetet i Bergen – Store norske leksikon">
            <a:extLst>
              <a:ext uri="{FF2B5EF4-FFF2-40B4-BE49-F238E27FC236}">
                <a16:creationId xmlns:a16="http://schemas.microsoft.com/office/drawing/2014/main" id="{287E4108-7D4D-8F96-340C-EAEA0C8CB3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334" y="5996460"/>
            <a:ext cx="768056" cy="768056"/>
          </a:xfrm>
          <a:prstGeom prst="rect">
            <a:avLst/>
          </a:prstGeom>
          <a:noFill/>
          <a:extLst>
            <a:ext uri="{909E8E84-426E-40DD-AFC4-6F175D3DCCD1}">
              <a14:hiddenFill xmlns:a14="http://schemas.microsoft.com/office/drawing/2010/main">
                <a:solidFill>
                  <a:srgbClr val="FFFFFF"/>
                </a:solidFill>
              </a14:hiddenFill>
            </a:ext>
          </a:extLst>
        </p:spPr>
      </p:pic>
      <p:sp>
        <p:nvSpPr>
          <p:cNvPr id="7" name="Plassholder for innhold 2">
            <a:extLst>
              <a:ext uri="{FF2B5EF4-FFF2-40B4-BE49-F238E27FC236}">
                <a16:creationId xmlns:a16="http://schemas.microsoft.com/office/drawing/2014/main" id="{CF5FD9D4-FE28-217D-CDBE-96110556C25E}"/>
              </a:ext>
            </a:extLst>
          </p:cNvPr>
          <p:cNvSpPr txBox="1">
            <a:spLocks/>
          </p:cNvSpPr>
          <p:nvPr/>
        </p:nvSpPr>
        <p:spPr>
          <a:xfrm>
            <a:off x="160333" y="1553085"/>
            <a:ext cx="7409632" cy="351737"/>
          </a:xfrm>
          <a:prstGeom prst="rect">
            <a:avLst/>
          </a:prstGeom>
          <a:solidFill>
            <a:srgbClr val="DEF3F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nb-NO" sz="1400" dirty="0">
                <a:latin typeface="Times New Roman" panose="02020603050405020304" pitchFamily="18" charset="0"/>
                <a:cs typeface="Times New Roman" panose="02020603050405020304" pitchFamily="18" charset="0"/>
              </a:rPr>
              <a:t>ABSTRAKT</a:t>
            </a:r>
          </a:p>
        </p:txBody>
      </p:sp>
      <p:sp>
        <p:nvSpPr>
          <p:cNvPr id="13" name="Plassholder for innhold 2">
            <a:extLst>
              <a:ext uri="{FF2B5EF4-FFF2-40B4-BE49-F238E27FC236}">
                <a16:creationId xmlns:a16="http://schemas.microsoft.com/office/drawing/2014/main" id="{F75BFAF1-36BA-7F94-C8A5-7001B7A8508F}"/>
              </a:ext>
            </a:extLst>
          </p:cNvPr>
          <p:cNvSpPr txBox="1">
            <a:spLocks/>
          </p:cNvSpPr>
          <p:nvPr/>
        </p:nvSpPr>
        <p:spPr>
          <a:xfrm>
            <a:off x="7710921" y="1553085"/>
            <a:ext cx="4320746" cy="351737"/>
          </a:xfrm>
          <a:prstGeom prst="rect">
            <a:avLst/>
          </a:prstGeom>
          <a:solidFill>
            <a:srgbClr val="DEF3F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nb-NO" sz="1400" dirty="0">
                <a:latin typeface="Times New Roman" panose="02020603050405020304" pitchFamily="18" charset="0"/>
                <a:cs typeface="Times New Roman" panose="02020603050405020304" pitchFamily="18" charset="0"/>
              </a:rPr>
              <a:t>FIGURER</a:t>
            </a:r>
          </a:p>
        </p:txBody>
      </p:sp>
      <p:pic>
        <p:nvPicPr>
          <p:cNvPr id="1028" name="Picture 4" descr="Et bilde som inneholder sirkel, Sort-hvit-foto, sort og hvit, monokrom&#10;&#10;Automatisk generert beskrivelse">
            <a:extLst>
              <a:ext uri="{FF2B5EF4-FFF2-40B4-BE49-F238E27FC236}">
                <a16:creationId xmlns:a16="http://schemas.microsoft.com/office/drawing/2014/main" id="{1E1527A2-84B7-F677-B720-020019ECE7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7734" y="2017973"/>
            <a:ext cx="1815227" cy="1839499"/>
          </a:xfrm>
          <a:prstGeom prst="rect">
            <a:avLst/>
          </a:prstGeom>
          <a:noFill/>
          <a:extLst>
            <a:ext uri="{909E8E84-426E-40DD-AFC4-6F175D3DCCD1}">
              <a14:hiddenFill xmlns:a14="http://schemas.microsoft.com/office/drawing/2010/main">
                <a:solidFill>
                  <a:srgbClr val="FFFFFF"/>
                </a:solidFill>
              </a14:hiddenFill>
            </a:ext>
          </a:extLst>
        </p:spPr>
      </p:pic>
      <p:sp>
        <p:nvSpPr>
          <p:cNvPr id="14" name="Plassholder for innhold 2">
            <a:extLst>
              <a:ext uri="{FF2B5EF4-FFF2-40B4-BE49-F238E27FC236}">
                <a16:creationId xmlns:a16="http://schemas.microsoft.com/office/drawing/2014/main" id="{9A4A95AC-B3DA-E569-32ED-60C14C47849C}"/>
              </a:ext>
            </a:extLst>
          </p:cNvPr>
          <p:cNvSpPr txBox="1">
            <a:spLocks/>
          </p:cNvSpPr>
          <p:nvPr/>
        </p:nvSpPr>
        <p:spPr>
          <a:xfrm>
            <a:off x="9800730" y="2170830"/>
            <a:ext cx="2173717" cy="1127133"/>
          </a:xfrm>
          <a:prstGeom prst="rect">
            <a:avLst/>
          </a:prstGeom>
          <a:solidFill>
            <a:srgbClr val="F2FBF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nb-NO" sz="1200" b="1" i="1" dirty="0">
                <a:solidFill>
                  <a:schemeClr val="bg2">
                    <a:lumMod val="10000"/>
                  </a:schemeClr>
                </a:solidFill>
                <a:latin typeface="Times New Roman" panose="02020603050405020304" pitchFamily="18" charset="0"/>
                <a:cs typeface="Times New Roman" panose="02020603050405020304" pitchFamily="18" charset="0"/>
              </a:rPr>
              <a:t>Figur 1: </a:t>
            </a:r>
          </a:p>
          <a:p>
            <a:pPr marL="0" indent="0" algn="ctr">
              <a:lnSpc>
                <a:spcPct val="100000"/>
              </a:lnSpc>
              <a:buFont typeface="Arial" panose="020B0604020202020204" pitchFamily="34" charset="0"/>
              <a:buNone/>
            </a:pPr>
            <a:r>
              <a:rPr lang="nb-NO" sz="1200" i="1" dirty="0" err="1">
                <a:solidFill>
                  <a:schemeClr val="bg2">
                    <a:lumMod val="10000"/>
                  </a:schemeClr>
                </a:solidFill>
                <a:latin typeface="Times New Roman" panose="02020603050405020304" pitchFamily="18" charset="0"/>
                <a:cs typeface="Times New Roman" panose="02020603050405020304" pitchFamily="18" charset="0"/>
              </a:rPr>
              <a:t>Fluoroskopi</a:t>
            </a:r>
            <a:r>
              <a:rPr lang="nb-NO" sz="1200" i="1" dirty="0">
                <a:solidFill>
                  <a:schemeClr val="bg2">
                    <a:lumMod val="10000"/>
                  </a:schemeClr>
                </a:solidFill>
                <a:latin typeface="Times New Roman" panose="02020603050405020304" pitchFamily="18" charset="0"/>
                <a:cs typeface="Times New Roman" panose="02020603050405020304" pitchFamily="18" charset="0"/>
              </a:rPr>
              <a:t> som visualiserer HGS (høyre) og </a:t>
            </a:r>
            <a:r>
              <a:rPr lang="nb-NO" sz="1200" i="1" dirty="0" err="1">
                <a:solidFill>
                  <a:schemeClr val="bg2">
                    <a:lumMod val="10000"/>
                  </a:schemeClr>
                </a:solidFill>
                <a:latin typeface="Times New Roman" panose="02020603050405020304" pitchFamily="18" charset="0"/>
                <a:cs typeface="Times New Roman" panose="02020603050405020304" pitchFamily="18" charset="0"/>
              </a:rPr>
              <a:t>metallstent</a:t>
            </a:r>
            <a:r>
              <a:rPr lang="nb-NO" sz="1200" i="1" dirty="0">
                <a:solidFill>
                  <a:schemeClr val="bg2">
                    <a:lumMod val="10000"/>
                  </a:schemeClr>
                </a:solidFill>
                <a:latin typeface="Times New Roman" panose="02020603050405020304" pitchFamily="18" charset="0"/>
                <a:cs typeface="Times New Roman" panose="02020603050405020304" pitchFamily="18" charset="0"/>
              </a:rPr>
              <a:t> i ductus choledochus (venstre)</a:t>
            </a:r>
          </a:p>
        </p:txBody>
      </p:sp>
      <p:sp>
        <p:nvSpPr>
          <p:cNvPr id="17" name="Plassholder for innhold 2">
            <a:extLst>
              <a:ext uri="{FF2B5EF4-FFF2-40B4-BE49-F238E27FC236}">
                <a16:creationId xmlns:a16="http://schemas.microsoft.com/office/drawing/2014/main" id="{AABA2FD7-E778-171B-6D3F-9683A62F85A7}"/>
              </a:ext>
            </a:extLst>
          </p:cNvPr>
          <p:cNvSpPr txBox="1">
            <a:spLocks/>
          </p:cNvSpPr>
          <p:nvPr/>
        </p:nvSpPr>
        <p:spPr>
          <a:xfrm>
            <a:off x="9871294" y="4056727"/>
            <a:ext cx="2108352" cy="969744"/>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nb-NO" sz="1200" b="1" i="1" dirty="0">
                <a:solidFill>
                  <a:schemeClr val="bg2">
                    <a:lumMod val="10000"/>
                  </a:schemeClr>
                </a:solidFill>
                <a:latin typeface="Times New Roman" panose="02020603050405020304" pitchFamily="18" charset="0"/>
                <a:cs typeface="Times New Roman" panose="02020603050405020304" pitchFamily="18" charset="0"/>
              </a:rPr>
              <a:t>Figur 2:</a:t>
            </a:r>
          </a:p>
          <a:p>
            <a:pPr marL="0" indent="0" algn="ctr">
              <a:lnSpc>
                <a:spcPct val="100000"/>
              </a:lnSpc>
              <a:buFont typeface="Arial" panose="020B0604020202020204" pitchFamily="34" charset="0"/>
              <a:buNone/>
            </a:pPr>
            <a:r>
              <a:rPr lang="nb-NO" sz="1200" i="1" dirty="0">
                <a:solidFill>
                  <a:schemeClr val="bg2">
                    <a:lumMod val="10000"/>
                  </a:schemeClr>
                </a:solidFill>
                <a:latin typeface="Times New Roman" panose="02020603050405020304" pitchFamily="18" charset="0"/>
                <a:cs typeface="Times New Roman" panose="02020603050405020304" pitchFamily="18" charset="0"/>
              </a:rPr>
              <a:t>Prevalens av ikterus før og etter prosedyre. </a:t>
            </a:r>
          </a:p>
        </p:txBody>
      </p:sp>
      <p:pic>
        <p:nvPicPr>
          <p:cNvPr id="10" name="Picture 525090719">
            <a:extLst>
              <a:ext uri="{FF2B5EF4-FFF2-40B4-BE49-F238E27FC236}">
                <a16:creationId xmlns:a16="http://schemas.microsoft.com/office/drawing/2014/main" id="{4CEF143D-F504-1393-31F0-680B017CA6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77734" y="3970623"/>
            <a:ext cx="1815227" cy="1315145"/>
          </a:xfrm>
          <a:prstGeom prst="rect">
            <a:avLst/>
          </a:prstGeom>
        </p:spPr>
      </p:pic>
      <p:pic>
        <p:nvPicPr>
          <p:cNvPr id="11" name="Picture 1123677622">
            <a:extLst>
              <a:ext uri="{FF2B5EF4-FFF2-40B4-BE49-F238E27FC236}">
                <a16:creationId xmlns:a16="http://schemas.microsoft.com/office/drawing/2014/main" id="{B91E98A7-9926-352E-087C-9EF734B85D6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77735" y="5375887"/>
            <a:ext cx="1815227" cy="1331821"/>
          </a:xfrm>
          <a:prstGeom prst="rect">
            <a:avLst/>
          </a:prstGeom>
        </p:spPr>
      </p:pic>
      <p:sp>
        <p:nvSpPr>
          <p:cNvPr id="15" name="Plassholder for innhold 2">
            <a:extLst>
              <a:ext uri="{FF2B5EF4-FFF2-40B4-BE49-F238E27FC236}">
                <a16:creationId xmlns:a16="http://schemas.microsoft.com/office/drawing/2014/main" id="{98E11798-1AFD-2998-75BB-89F6978A051B}"/>
              </a:ext>
            </a:extLst>
          </p:cNvPr>
          <p:cNvSpPr txBox="1">
            <a:spLocks/>
          </p:cNvSpPr>
          <p:nvPr/>
        </p:nvSpPr>
        <p:spPr>
          <a:xfrm>
            <a:off x="9871294" y="5449868"/>
            <a:ext cx="2108352" cy="969744"/>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nb-NO" sz="1200" b="1" i="1" dirty="0">
                <a:solidFill>
                  <a:schemeClr val="bg2">
                    <a:lumMod val="10000"/>
                  </a:schemeClr>
                </a:solidFill>
                <a:latin typeface="Times New Roman" panose="02020603050405020304" pitchFamily="18" charset="0"/>
                <a:cs typeface="Times New Roman" panose="02020603050405020304" pitchFamily="18" charset="0"/>
              </a:rPr>
              <a:t>Figur 3:</a:t>
            </a:r>
          </a:p>
          <a:p>
            <a:pPr marL="0" indent="0" algn="ctr">
              <a:lnSpc>
                <a:spcPct val="100000"/>
              </a:lnSpc>
              <a:buFont typeface="Arial" panose="020B0604020202020204" pitchFamily="34" charset="0"/>
              <a:buNone/>
            </a:pPr>
            <a:r>
              <a:rPr lang="nb-NO" sz="1200" i="1" dirty="0">
                <a:solidFill>
                  <a:schemeClr val="bg2">
                    <a:lumMod val="10000"/>
                  </a:schemeClr>
                </a:solidFill>
                <a:latin typeface="Times New Roman" panose="02020603050405020304" pitchFamily="18" charset="0"/>
                <a:cs typeface="Times New Roman" panose="02020603050405020304" pitchFamily="18" charset="0"/>
              </a:rPr>
              <a:t>Prevalens av kløe før og etter prosedyre. </a:t>
            </a:r>
          </a:p>
        </p:txBody>
      </p:sp>
      <p:sp>
        <p:nvSpPr>
          <p:cNvPr id="8" name="Plassholder for innhold 2">
            <a:extLst>
              <a:ext uri="{FF2B5EF4-FFF2-40B4-BE49-F238E27FC236}">
                <a16:creationId xmlns:a16="http://schemas.microsoft.com/office/drawing/2014/main" id="{388D99C4-0523-0F06-7040-1FFD31648F09}"/>
              </a:ext>
            </a:extLst>
          </p:cNvPr>
          <p:cNvSpPr txBox="1">
            <a:spLocks/>
          </p:cNvSpPr>
          <p:nvPr/>
        </p:nvSpPr>
        <p:spPr>
          <a:xfrm>
            <a:off x="3860367" y="1902954"/>
            <a:ext cx="3704194" cy="449115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1200" b="1"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rPr>
              <a:t>Resultater </a:t>
            </a:r>
            <a:endParaRPr lang="nb-NO" sz="1200" kern="100" dirty="0">
              <a:solidFill>
                <a:schemeClr val="bg2">
                  <a:lumMod val="10000"/>
                </a:schemeClr>
              </a:solidFill>
              <a:effectLst/>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0000"/>
              </a:lnSpc>
              <a:buNone/>
            </a:pPr>
            <a:r>
              <a:rPr lang="nb-NO" sz="1200" kern="100" dirty="0">
                <a:solidFill>
                  <a:schemeClr val="bg2">
                    <a:lumMod val="10000"/>
                  </a:schemeClr>
                </a:solidFill>
                <a:effectLst/>
                <a:latin typeface="Times New Roman"/>
                <a:ea typeface="Aptos" panose="020B0004020202020204" pitchFamily="34" charset="0"/>
                <a:cs typeface="Times New Roman"/>
              </a:rPr>
              <a:t>Ingen dødelige komplikasjoner eller tilfeller av postoperativ </a:t>
            </a:r>
            <a:r>
              <a:rPr lang="nb-NO" sz="1200" kern="100" dirty="0" err="1">
                <a:solidFill>
                  <a:schemeClr val="bg2">
                    <a:lumMod val="10000"/>
                  </a:schemeClr>
                </a:solidFill>
                <a:effectLst/>
                <a:latin typeface="Times New Roman"/>
                <a:ea typeface="Aptos" panose="020B0004020202020204" pitchFamily="34" charset="0"/>
                <a:cs typeface="Times New Roman"/>
              </a:rPr>
              <a:t>kolangitt</a:t>
            </a:r>
            <a:r>
              <a:rPr lang="nb-NO" sz="1200" kern="100" dirty="0">
                <a:solidFill>
                  <a:schemeClr val="bg2">
                    <a:lumMod val="10000"/>
                  </a:schemeClr>
                </a:solidFill>
                <a:effectLst/>
                <a:latin typeface="Times New Roman"/>
                <a:ea typeface="Aptos" panose="020B0004020202020204" pitchFamily="34" charset="0"/>
                <a:cs typeface="Times New Roman"/>
              </a:rPr>
              <a:t> ble rapportert. Det var en betydelig reduksjon i antallet pasienter med ikterus og kløe. Median overlevelse etter prosedyren var 25,3 uker. Syv av de tretten pasientene som hadde mottatt kjemoterapi, og ved prosedyretidspunktet var under behandlingspause grunnet ikterus eller </a:t>
            </a:r>
            <a:r>
              <a:rPr lang="nb-NO" sz="1200" kern="100" dirty="0" err="1">
                <a:solidFill>
                  <a:schemeClr val="bg2">
                    <a:lumMod val="10000"/>
                  </a:schemeClr>
                </a:solidFill>
                <a:effectLst/>
                <a:latin typeface="Times New Roman"/>
                <a:ea typeface="Aptos" panose="020B0004020202020204" pitchFamily="34" charset="0"/>
                <a:cs typeface="Times New Roman"/>
              </a:rPr>
              <a:t>kolangitt</a:t>
            </a:r>
            <a:r>
              <a:rPr lang="nb-NO" sz="1200" kern="100" dirty="0">
                <a:solidFill>
                  <a:schemeClr val="bg2">
                    <a:lumMod val="10000"/>
                  </a:schemeClr>
                </a:solidFill>
                <a:effectLst/>
                <a:latin typeface="Times New Roman"/>
                <a:ea typeface="Aptos" panose="020B0004020202020204" pitchFamily="34" charset="0"/>
                <a:cs typeface="Times New Roman"/>
              </a:rPr>
              <a:t>, kunne gjenoppta denne behandlingen etter EUS-HGS. De fleste pasientene viste reduserte bilirubin-nivåer, med en median nedgang på 8 </a:t>
            </a:r>
            <a:r>
              <a:rPr lang="en-US" sz="1200" kern="100" dirty="0">
                <a:solidFill>
                  <a:schemeClr val="bg2">
                    <a:lumMod val="10000"/>
                  </a:schemeClr>
                </a:solidFill>
                <a:effectLst/>
                <a:latin typeface="Times New Roman"/>
                <a:ea typeface="Aptos" panose="020B0004020202020204" pitchFamily="34" charset="0"/>
                <a:cs typeface="Times New Roman"/>
              </a:rPr>
              <a:t>μ</a:t>
            </a:r>
            <a:r>
              <a:rPr lang="nb-NO" sz="1200" kern="100" dirty="0">
                <a:solidFill>
                  <a:schemeClr val="bg2">
                    <a:lumMod val="10000"/>
                  </a:schemeClr>
                </a:solidFill>
                <a:effectLst/>
                <a:latin typeface="Times New Roman"/>
                <a:ea typeface="Aptos" panose="020B0004020202020204" pitchFamily="34" charset="0"/>
                <a:cs typeface="Times New Roman"/>
              </a:rPr>
              <a:t>mol/L. Syv pasienter hadde gjennomgått </a:t>
            </a:r>
            <a:r>
              <a:rPr lang="nb-NO" sz="1200" kern="100" dirty="0" err="1">
                <a:solidFill>
                  <a:schemeClr val="bg2">
                    <a:lumMod val="10000"/>
                  </a:schemeClr>
                </a:solidFill>
                <a:effectLst/>
                <a:latin typeface="Times New Roman"/>
                <a:ea typeface="Aptos" panose="020B0004020202020204" pitchFamily="34" charset="0"/>
                <a:cs typeface="Times New Roman"/>
              </a:rPr>
              <a:t>kolangitt</a:t>
            </a:r>
            <a:r>
              <a:rPr lang="nb-NO" sz="1200" kern="100" dirty="0">
                <a:solidFill>
                  <a:schemeClr val="bg2">
                    <a:lumMod val="10000"/>
                  </a:schemeClr>
                </a:solidFill>
                <a:effectLst/>
                <a:latin typeface="Times New Roman"/>
                <a:ea typeface="Aptos" panose="020B0004020202020204" pitchFamily="34" charset="0"/>
                <a:cs typeface="Times New Roman"/>
              </a:rPr>
              <a:t> 8 uker før EUS-HGS; kun tre av disse utviklet </a:t>
            </a:r>
            <a:r>
              <a:rPr lang="nb-NO" sz="1200" kern="100" dirty="0" err="1">
                <a:solidFill>
                  <a:schemeClr val="bg2">
                    <a:lumMod val="10000"/>
                  </a:schemeClr>
                </a:solidFill>
                <a:effectLst/>
                <a:latin typeface="Times New Roman"/>
                <a:ea typeface="Aptos" panose="020B0004020202020204" pitchFamily="34" charset="0"/>
                <a:cs typeface="Times New Roman"/>
              </a:rPr>
              <a:t>kolangitt</a:t>
            </a:r>
            <a:r>
              <a:rPr lang="nb-NO" sz="1200" kern="100" dirty="0">
                <a:solidFill>
                  <a:schemeClr val="bg2">
                    <a:lumMod val="10000"/>
                  </a:schemeClr>
                </a:solidFill>
                <a:effectLst/>
                <a:latin typeface="Times New Roman"/>
                <a:ea typeface="Aptos" panose="020B0004020202020204" pitchFamily="34" charset="0"/>
                <a:cs typeface="Times New Roman"/>
              </a:rPr>
              <a:t> innen det påfølgende året. Ni pasienter trengte </a:t>
            </a:r>
            <a:r>
              <a:rPr lang="nb-NO" sz="1200" kern="100" dirty="0" err="1">
                <a:solidFill>
                  <a:schemeClr val="bg2">
                    <a:lumMod val="10000"/>
                  </a:schemeClr>
                </a:solidFill>
                <a:effectLst/>
                <a:latin typeface="Times New Roman"/>
                <a:ea typeface="Aptos" panose="020B0004020202020204" pitchFamily="34" charset="0"/>
                <a:cs typeface="Times New Roman"/>
              </a:rPr>
              <a:t>reintervensjon</a:t>
            </a:r>
            <a:r>
              <a:rPr lang="nb-NO" sz="1200" kern="100" dirty="0">
                <a:solidFill>
                  <a:schemeClr val="bg2">
                    <a:lumMod val="10000"/>
                  </a:schemeClr>
                </a:solidFill>
                <a:effectLst/>
                <a:latin typeface="Times New Roman"/>
                <a:ea typeface="Aptos" panose="020B0004020202020204" pitchFamily="34" charset="0"/>
                <a:cs typeface="Times New Roman"/>
              </a:rPr>
              <a:t>. Nesten halvparten av pasientene døde hjemme, den andre halvparten på institusjon.</a:t>
            </a:r>
          </a:p>
          <a:p>
            <a:pPr marL="0" indent="0">
              <a:lnSpc>
                <a:spcPct val="100000"/>
              </a:lnSpc>
              <a:buNone/>
            </a:pPr>
            <a:endParaRPr lang="nb-NO" sz="1200" kern="100" dirty="0">
              <a:solidFill>
                <a:schemeClr val="bg2">
                  <a:lumMod val="10000"/>
                </a:schemeClr>
              </a:solidFill>
              <a:latin typeface="Times New Roman"/>
              <a:cs typeface="Times New Roman"/>
            </a:endParaRPr>
          </a:p>
          <a:p>
            <a:pPr marL="0" indent="0">
              <a:lnSpc>
                <a:spcPct val="100000"/>
              </a:lnSpc>
              <a:buNone/>
            </a:pPr>
            <a:r>
              <a:rPr lang="nb-NO" sz="1200" b="1" kern="100">
                <a:solidFill>
                  <a:schemeClr val="bg2">
                    <a:lumMod val="10000"/>
                  </a:schemeClr>
                </a:solidFill>
                <a:latin typeface="Times New Roman" panose="02020603050405020304" pitchFamily="18" charset="0"/>
                <a:cs typeface="Times New Roman" panose="02020603050405020304" pitchFamily="18" charset="0"/>
              </a:rPr>
              <a:t>Konklusjon </a:t>
            </a:r>
          </a:p>
          <a:p>
            <a:pPr marL="0" indent="0">
              <a:lnSpc>
                <a:spcPct val="100000"/>
              </a:lnSpc>
              <a:buNone/>
            </a:pPr>
            <a:r>
              <a:rPr lang="nb-NO" sz="1200" kern="100">
                <a:solidFill>
                  <a:schemeClr val="bg2">
                    <a:lumMod val="10000"/>
                  </a:schemeClr>
                </a:solidFill>
                <a:latin typeface="Times New Roman"/>
                <a:cs typeface="Times New Roman"/>
              </a:rPr>
              <a:t>EUS-HGS er en trygg og effektiv metode for gallegangsdrenasje ved malign gallegangsobstruksjon når ERC mislykkes eller ikke kan utføres.  </a:t>
            </a:r>
          </a:p>
          <a:p>
            <a:pPr marL="0" indent="0">
              <a:lnSpc>
                <a:spcPct val="100000"/>
              </a:lnSpc>
              <a:buNone/>
            </a:pPr>
            <a:endParaRPr lang="nb-NO" sz="1200" dirty="0">
              <a:solidFill>
                <a:schemeClr val="bg2">
                  <a:lumMod val="1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61030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93</TotalTime>
  <Words>327</Words>
  <Application>Microsoft Macintosh PowerPoint</Application>
  <PresentationFormat>Widescreen</PresentationFormat>
  <Paragraphs>23</Paragraphs>
  <Slides>1</Slides>
  <Notes>1</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vt:i4>
      </vt:variant>
    </vt:vector>
  </HeadingPairs>
  <TitlesOfParts>
    <vt:vector size="6" baseType="lpstr">
      <vt:lpstr>Aptos</vt:lpstr>
      <vt:lpstr>Aptos Display</vt:lpstr>
      <vt:lpstr>Arial</vt:lpstr>
      <vt:lpstr>Times New Roman</vt:lpstr>
      <vt:lpstr>Office-tema</vt:lpstr>
      <vt:lpstr>Endoskopisk ultralydveiledet hepatogastrostomi ved malign gallegangsobstruksjon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 Iversen</dc:creator>
  <cp:lastModifiedBy>Andrea Iversen</cp:lastModifiedBy>
  <cp:revision>20</cp:revision>
  <cp:lastPrinted>2024-11-15T17:12:40Z</cp:lastPrinted>
  <dcterms:created xsi:type="dcterms:W3CDTF">2024-11-13T16:50:05Z</dcterms:created>
  <dcterms:modified xsi:type="dcterms:W3CDTF">2024-11-15T17:13:40Z</dcterms:modified>
</cp:coreProperties>
</file>