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60" r:id="rId2"/>
  </p:sldIdLst>
  <p:sldSz cx="42808525" cy="30279975"/>
  <p:notesSz cx="7099300" cy="10234613"/>
  <p:defaultTextStyle>
    <a:defPPr>
      <a:defRPr lang="nb-NO"/>
    </a:defPPr>
    <a:lvl1pPr algn="l" rtl="0" fontAlgn="base">
      <a:spcBef>
        <a:spcPct val="0"/>
      </a:spcBef>
      <a:spcAft>
        <a:spcPct val="0"/>
      </a:spcAft>
      <a:defRPr sz="3200" kern="1200">
        <a:solidFill>
          <a:schemeClr val="tx1"/>
        </a:solidFill>
        <a:latin typeface="Arial" charset="0"/>
        <a:ea typeface="+mn-ea"/>
        <a:cs typeface="+mn-cs"/>
      </a:defRPr>
    </a:lvl1pPr>
    <a:lvl2pPr marL="457200" algn="l" rtl="0" fontAlgn="base">
      <a:spcBef>
        <a:spcPct val="0"/>
      </a:spcBef>
      <a:spcAft>
        <a:spcPct val="0"/>
      </a:spcAft>
      <a:defRPr sz="3200" kern="1200">
        <a:solidFill>
          <a:schemeClr val="tx1"/>
        </a:solidFill>
        <a:latin typeface="Arial" charset="0"/>
        <a:ea typeface="+mn-ea"/>
        <a:cs typeface="+mn-cs"/>
      </a:defRPr>
    </a:lvl2pPr>
    <a:lvl3pPr marL="914400" algn="l" rtl="0" fontAlgn="base">
      <a:spcBef>
        <a:spcPct val="0"/>
      </a:spcBef>
      <a:spcAft>
        <a:spcPct val="0"/>
      </a:spcAft>
      <a:defRPr sz="3200" kern="1200">
        <a:solidFill>
          <a:schemeClr val="tx1"/>
        </a:solidFill>
        <a:latin typeface="Arial" charset="0"/>
        <a:ea typeface="+mn-ea"/>
        <a:cs typeface="+mn-cs"/>
      </a:defRPr>
    </a:lvl3pPr>
    <a:lvl4pPr marL="1371600" algn="l" rtl="0" fontAlgn="base">
      <a:spcBef>
        <a:spcPct val="0"/>
      </a:spcBef>
      <a:spcAft>
        <a:spcPct val="0"/>
      </a:spcAft>
      <a:defRPr sz="3200" kern="1200">
        <a:solidFill>
          <a:schemeClr val="tx1"/>
        </a:solidFill>
        <a:latin typeface="Arial" charset="0"/>
        <a:ea typeface="+mn-ea"/>
        <a:cs typeface="+mn-cs"/>
      </a:defRPr>
    </a:lvl4pPr>
    <a:lvl5pPr marL="1828800" algn="l" rtl="0" fontAlgn="base">
      <a:spcBef>
        <a:spcPct val="0"/>
      </a:spcBef>
      <a:spcAft>
        <a:spcPct val="0"/>
      </a:spcAft>
      <a:defRPr sz="3200" kern="1200">
        <a:solidFill>
          <a:schemeClr val="tx1"/>
        </a:solidFill>
        <a:latin typeface="Arial" charset="0"/>
        <a:ea typeface="+mn-ea"/>
        <a:cs typeface="+mn-cs"/>
      </a:defRPr>
    </a:lvl5pPr>
    <a:lvl6pPr marL="2286000" algn="l" defTabSz="914400" rtl="0" eaLnBrk="1" latinLnBrk="0" hangingPunct="1">
      <a:defRPr sz="3200" kern="1200">
        <a:solidFill>
          <a:schemeClr val="tx1"/>
        </a:solidFill>
        <a:latin typeface="Arial" charset="0"/>
        <a:ea typeface="+mn-ea"/>
        <a:cs typeface="+mn-cs"/>
      </a:defRPr>
    </a:lvl6pPr>
    <a:lvl7pPr marL="2743200" algn="l" defTabSz="914400" rtl="0" eaLnBrk="1" latinLnBrk="0" hangingPunct="1">
      <a:defRPr sz="3200" kern="1200">
        <a:solidFill>
          <a:schemeClr val="tx1"/>
        </a:solidFill>
        <a:latin typeface="Arial" charset="0"/>
        <a:ea typeface="+mn-ea"/>
        <a:cs typeface="+mn-cs"/>
      </a:defRPr>
    </a:lvl7pPr>
    <a:lvl8pPr marL="3200400" algn="l" defTabSz="914400" rtl="0" eaLnBrk="1" latinLnBrk="0" hangingPunct="1">
      <a:defRPr sz="3200" kern="1200">
        <a:solidFill>
          <a:schemeClr val="tx1"/>
        </a:solidFill>
        <a:latin typeface="Arial" charset="0"/>
        <a:ea typeface="+mn-ea"/>
        <a:cs typeface="+mn-cs"/>
      </a:defRPr>
    </a:lvl8pPr>
    <a:lvl9pPr marL="3657600" algn="l" defTabSz="914400" rtl="0" eaLnBrk="1" latinLnBrk="0" hangingPunct="1">
      <a:defRPr sz="3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733" userDrawn="1">
          <p15:clr>
            <a:srgbClr val="A4A3A4"/>
          </p15:clr>
        </p15:guide>
        <p15:guide id="3" orient="horz" pos="16976" userDrawn="1">
          <p15:clr>
            <a:srgbClr val="A4A3A4"/>
          </p15:clr>
        </p15:guide>
        <p15:guide id="4" pos="745">
          <p15:clr>
            <a:srgbClr val="A4A3A4"/>
          </p15:clr>
        </p15:guide>
        <p15:guide id="5" pos="19961">
          <p15:clr>
            <a:srgbClr val="A4A3A4"/>
          </p15:clr>
        </p15:guide>
        <p15:guide id="6" pos="26361">
          <p15:clr>
            <a:srgbClr val="A4A3A4"/>
          </p15:clr>
        </p15:guide>
        <p15:guide id="7" pos="13513">
          <p15:clr>
            <a:srgbClr val="A4A3A4"/>
          </p15:clr>
        </p15:guide>
        <p15:guide id="8" pos="7025">
          <p15:clr>
            <a:srgbClr val="A4A3A4"/>
          </p15:clr>
        </p15:guide>
        <p15:guide id="9" orient="horz" pos="953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F9F1"/>
    <a:srgbClr val="FFAA79"/>
    <a:srgbClr val="761A19"/>
    <a:srgbClr val="34332B"/>
    <a:srgbClr val="0054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85141"/>
  </p:normalViewPr>
  <p:slideViewPr>
    <p:cSldViewPr snapToGrid="0">
      <p:cViewPr varScale="1">
        <p:scale>
          <a:sx n="24" d="100"/>
          <a:sy n="24" d="100"/>
        </p:scale>
        <p:origin x="18" y="102"/>
      </p:cViewPr>
      <p:guideLst>
        <p:guide orient="horz" pos="2733"/>
        <p:guide orient="horz" pos="16976"/>
        <p:guide pos="745"/>
        <p:guide pos="19961"/>
        <p:guide pos="26361"/>
        <p:guide pos="13513"/>
        <p:guide pos="7025"/>
        <p:guide orient="horz" pos="9537"/>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irik Dalheim" userId="f4cbcee8-a52d-4439-92e4-0606293a6078" providerId="ADAL" clId="{BAF9D3C6-0B5A-4582-9C60-D7C59A88E7DD}"/>
    <pc:docChg chg="custSel modSld">
      <pc:chgData name="Eirik Dalheim" userId="f4cbcee8-a52d-4439-92e4-0606293a6078" providerId="ADAL" clId="{BAF9D3C6-0B5A-4582-9C60-D7C59A88E7DD}" dt="2024-12-13T08:12:13.704" v="0" actId="478"/>
      <pc:docMkLst>
        <pc:docMk/>
      </pc:docMkLst>
      <pc:sldChg chg="delSp mod delAnim">
        <pc:chgData name="Eirik Dalheim" userId="f4cbcee8-a52d-4439-92e4-0606293a6078" providerId="ADAL" clId="{BAF9D3C6-0B5A-4582-9C60-D7C59A88E7DD}" dt="2024-12-13T08:12:13.704" v="0" actId="478"/>
        <pc:sldMkLst>
          <pc:docMk/>
          <pc:sldMk cId="0" sldId="260"/>
        </pc:sldMkLst>
        <pc:picChg chg="del">
          <ac:chgData name="Eirik Dalheim" userId="f4cbcee8-a52d-4439-92e4-0606293a6078" providerId="ADAL" clId="{BAF9D3C6-0B5A-4582-9C60-D7C59A88E7DD}" dt="2024-12-13T08:12:13.704" v="0" actId="478"/>
          <ac:picMkLst>
            <pc:docMk/>
            <pc:sldMk cId="0" sldId="260"/>
            <ac:picMk id="12" creationId="{7A3E9100-21EC-C7F0-E00F-851DB37FED78}"/>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a:extLst>
              <a:ext uri="{FF2B5EF4-FFF2-40B4-BE49-F238E27FC236}">
                <a16:creationId xmlns:a16="http://schemas.microsoft.com/office/drawing/2014/main" id="{433DE135-FF91-20A3-39DA-EB0E7A616080}"/>
              </a:ext>
            </a:extLst>
          </p:cNvPr>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lang="nb-NO"/>
          </a:p>
        </p:txBody>
      </p:sp>
      <p:sp>
        <p:nvSpPr>
          <p:cNvPr id="3" name="Plassholder for dato 2">
            <a:extLst>
              <a:ext uri="{FF2B5EF4-FFF2-40B4-BE49-F238E27FC236}">
                <a16:creationId xmlns:a16="http://schemas.microsoft.com/office/drawing/2014/main" id="{C1BBF5B1-0403-D936-D364-2A45E9510156}"/>
              </a:ext>
            </a:extLst>
          </p:cNvPr>
          <p:cNvSpPr>
            <a:spLocks noGrp="1"/>
          </p:cNvSpPr>
          <p:nvPr>
            <p:ph type="dt" sz="quarter" idx="1"/>
          </p:nvPr>
        </p:nvSpPr>
        <p:spPr>
          <a:xfrm>
            <a:off x="4021138" y="0"/>
            <a:ext cx="3076575" cy="512763"/>
          </a:xfrm>
          <a:prstGeom prst="rect">
            <a:avLst/>
          </a:prstGeom>
        </p:spPr>
        <p:txBody>
          <a:bodyPr vert="horz" lIns="91440" tIns="45720" rIns="91440" bIns="45720" rtlCol="0"/>
          <a:lstStyle>
            <a:lvl1pPr algn="r">
              <a:defRPr sz="1200"/>
            </a:lvl1pPr>
          </a:lstStyle>
          <a:p>
            <a:fld id="{DF73EE47-8B60-024C-A3E9-9D47F69A0B3A}" type="datetimeFigureOut">
              <a:rPr lang="nb-NO" smtClean="0"/>
              <a:t>13.12.2024</a:t>
            </a:fld>
            <a:endParaRPr lang="nb-NO"/>
          </a:p>
        </p:txBody>
      </p:sp>
      <p:sp>
        <p:nvSpPr>
          <p:cNvPr id="4" name="Plassholder for bunntekst 3">
            <a:extLst>
              <a:ext uri="{FF2B5EF4-FFF2-40B4-BE49-F238E27FC236}">
                <a16:creationId xmlns:a16="http://schemas.microsoft.com/office/drawing/2014/main" id="{E0D21D5C-4B77-F54E-E771-2DA77C15749C}"/>
              </a:ext>
            </a:extLst>
          </p:cNvPr>
          <p:cNvSpPr>
            <a:spLocks noGrp="1"/>
          </p:cNvSpPr>
          <p:nvPr>
            <p:ph type="ftr" sz="quarter" idx="2"/>
          </p:nvPr>
        </p:nvSpPr>
        <p:spPr>
          <a:xfrm>
            <a:off x="0" y="9721850"/>
            <a:ext cx="3076575" cy="512763"/>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a:extLst>
              <a:ext uri="{FF2B5EF4-FFF2-40B4-BE49-F238E27FC236}">
                <a16:creationId xmlns:a16="http://schemas.microsoft.com/office/drawing/2014/main" id="{B06C2057-4DAF-3E94-8698-8590C1366EB3}"/>
              </a:ext>
            </a:extLst>
          </p:cNvPr>
          <p:cNvSpPr>
            <a:spLocks noGrp="1"/>
          </p:cNvSpPr>
          <p:nvPr>
            <p:ph type="sldNum" sz="quarter" idx="3"/>
          </p:nvPr>
        </p:nvSpPr>
        <p:spPr>
          <a:xfrm>
            <a:off x="4021138" y="9721850"/>
            <a:ext cx="3076575" cy="512763"/>
          </a:xfrm>
          <a:prstGeom prst="rect">
            <a:avLst/>
          </a:prstGeom>
        </p:spPr>
        <p:txBody>
          <a:bodyPr vert="horz" lIns="91440" tIns="45720" rIns="91440" bIns="45720" rtlCol="0" anchor="b"/>
          <a:lstStyle>
            <a:lvl1pPr algn="r">
              <a:defRPr sz="1200"/>
            </a:lvl1pPr>
          </a:lstStyle>
          <a:p>
            <a:fld id="{BA646A91-9FDA-7A49-918A-F3079B75495C}" type="slidenum">
              <a:rPr lang="nb-NO" smtClean="0"/>
              <a:t>‹#›</a:t>
            </a:fld>
            <a:endParaRPr lang="nb-NO"/>
          </a:p>
        </p:txBody>
      </p:sp>
    </p:spTree>
    <p:extLst>
      <p:ext uri="{BB962C8B-B14F-4D97-AF65-F5344CB8AC3E}">
        <p14:creationId xmlns:p14="http://schemas.microsoft.com/office/powerpoint/2010/main" val="576674613"/>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223" userDrawn="1">
          <p15:clr>
            <a:srgbClr val="F26B43"/>
          </p15:clr>
        </p15:guide>
        <p15:guide id="2" pos="2236"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defRPr sz="1300" smtClean="0"/>
            </a:lvl1pPr>
          </a:lstStyle>
          <a:p>
            <a:pPr>
              <a:defRPr/>
            </a:pPr>
            <a:endParaRPr lang="nb-NO"/>
          </a:p>
        </p:txBody>
      </p:sp>
      <p:sp>
        <p:nvSpPr>
          <p:cNvPr id="13315" name="Rectangle 3"/>
          <p:cNvSpPr>
            <a:spLocks noGrp="1" noChangeArrowheads="1"/>
          </p:cNvSpPr>
          <p:nvPr>
            <p:ph type="dt" idx="1"/>
          </p:nvPr>
        </p:nvSpPr>
        <p:spPr bwMode="auto">
          <a:xfrm>
            <a:off x="4021324"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lgn="r">
              <a:defRPr sz="1300" smtClean="0"/>
            </a:lvl1pPr>
          </a:lstStyle>
          <a:p>
            <a:pPr>
              <a:defRPr/>
            </a:pPr>
            <a:endParaRPr lang="nb-NO"/>
          </a:p>
        </p:txBody>
      </p:sp>
      <p:sp>
        <p:nvSpPr>
          <p:cNvPr id="3076" name="Rectangle 4"/>
          <p:cNvSpPr>
            <a:spLocks noGrp="1" noRot="1" noChangeAspect="1" noChangeArrowheads="1" noTextEdit="1"/>
          </p:cNvSpPr>
          <p:nvPr>
            <p:ph type="sldImg" idx="2"/>
          </p:nvPr>
        </p:nvSpPr>
        <p:spPr bwMode="auto">
          <a:xfrm>
            <a:off x="838200" y="768350"/>
            <a:ext cx="5422900" cy="38369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17" name="Rectangle 5"/>
          <p:cNvSpPr>
            <a:spLocks noGrp="1" noChangeArrowheads="1"/>
          </p:cNvSpPr>
          <p:nvPr>
            <p:ph type="body" sz="quarter" idx="3"/>
          </p:nvPr>
        </p:nvSpPr>
        <p:spPr bwMode="auto">
          <a:xfrm>
            <a:off x="709779" y="4861365"/>
            <a:ext cx="5679742" cy="4605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13318" name="Rectangle 6"/>
          <p:cNvSpPr>
            <a:spLocks noGrp="1" noChangeArrowheads="1"/>
          </p:cNvSpPr>
          <p:nvPr>
            <p:ph type="ftr" sz="quarter" idx="4"/>
          </p:nvPr>
        </p:nvSpPr>
        <p:spPr bwMode="auto">
          <a:xfrm>
            <a:off x="0"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defRPr sz="1300" smtClean="0"/>
            </a:lvl1pPr>
          </a:lstStyle>
          <a:p>
            <a:pPr>
              <a:defRPr/>
            </a:pPr>
            <a:endParaRPr lang="nb-NO"/>
          </a:p>
        </p:txBody>
      </p:sp>
      <p:sp>
        <p:nvSpPr>
          <p:cNvPr id="13319" name="Rectangle 7"/>
          <p:cNvSpPr>
            <a:spLocks noGrp="1" noChangeArrowheads="1"/>
          </p:cNvSpPr>
          <p:nvPr>
            <p:ph type="sldNum" sz="quarter" idx="5"/>
          </p:nvPr>
        </p:nvSpPr>
        <p:spPr bwMode="auto">
          <a:xfrm>
            <a:off x="4021324"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lgn="r">
              <a:defRPr sz="1300" smtClean="0"/>
            </a:lvl1pPr>
          </a:lstStyle>
          <a:p>
            <a:pPr>
              <a:defRPr/>
            </a:pPr>
            <a:fld id="{6131AE1E-E725-4449-B03D-B7F1AD5A21EF}" type="slidenum">
              <a:rPr lang="nb-NO"/>
              <a:pPr>
                <a:defRPr/>
              </a:pPr>
              <a:t>‹#›</a:t>
            </a:fld>
            <a:endParaRPr lang="nb-NO"/>
          </a:p>
        </p:txBody>
      </p:sp>
    </p:spTree>
    <p:extLst>
      <p:ext uri="{BB962C8B-B14F-4D97-AF65-F5344CB8AC3E}">
        <p14:creationId xmlns:p14="http://schemas.microsoft.com/office/powerpoint/2010/main" val="32959104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800">
                <a:solidFill>
                  <a:schemeClr val="tx1"/>
                </a:solidFill>
                <a:latin typeface="Arial" charset="0"/>
              </a:defRPr>
            </a:lvl1pPr>
            <a:lvl2pPr marL="178457" indent="-68637" eaLnBrk="0" hangingPunct="0">
              <a:defRPr sz="800">
                <a:solidFill>
                  <a:schemeClr val="tx1"/>
                </a:solidFill>
                <a:latin typeface="Arial" charset="0"/>
              </a:defRPr>
            </a:lvl2pPr>
            <a:lvl3pPr marL="274549" indent="-54910" eaLnBrk="0" hangingPunct="0">
              <a:defRPr sz="800">
                <a:solidFill>
                  <a:schemeClr val="tx1"/>
                </a:solidFill>
                <a:latin typeface="Arial" charset="0"/>
              </a:defRPr>
            </a:lvl3pPr>
            <a:lvl4pPr marL="384368" indent="-54910" eaLnBrk="0" hangingPunct="0">
              <a:defRPr sz="800">
                <a:solidFill>
                  <a:schemeClr val="tx1"/>
                </a:solidFill>
                <a:latin typeface="Arial" charset="0"/>
              </a:defRPr>
            </a:lvl4pPr>
            <a:lvl5pPr marL="494187" indent="-54910" eaLnBrk="0" hangingPunct="0">
              <a:defRPr sz="800">
                <a:solidFill>
                  <a:schemeClr val="tx1"/>
                </a:solidFill>
                <a:latin typeface="Arial" charset="0"/>
              </a:defRPr>
            </a:lvl5pPr>
            <a:lvl6pPr marL="604007" indent="-54910" eaLnBrk="0" fontAlgn="base" hangingPunct="0">
              <a:spcBef>
                <a:spcPct val="0"/>
              </a:spcBef>
              <a:spcAft>
                <a:spcPct val="0"/>
              </a:spcAft>
              <a:defRPr sz="800">
                <a:solidFill>
                  <a:schemeClr val="tx1"/>
                </a:solidFill>
                <a:latin typeface="Arial" charset="0"/>
              </a:defRPr>
            </a:lvl6pPr>
            <a:lvl7pPr marL="713826" indent="-54910" eaLnBrk="0" fontAlgn="base" hangingPunct="0">
              <a:spcBef>
                <a:spcPct val="0"/>
              </a:spcBef>
              <a:spcAft>
                <a:spcPct val="0"/>
              </a:spcAft>
              <a:defRPr sz="800">
                <a:solidFill>
                  <a:schemeClr val="tx1"/>
                </a:solidFill>
                <a:latin typeface="Arial" charset="0"/>
              </a:defRPr>
            </a:lvl7pPr>
            <a:lvl8pPr marL="823646" indent="-54910" eaLnBrk="0" fontAlgn="base" hangingPunct="0">
              <a:spcBef>
                <a:spcPct val="0"/>
              </a:spcBef>
              <a:spcAft>
                <a:spcPct val="0"/>
              </a:spcAft>
              <a:defRPr sz="800">
                <a:solidFill>
                  <a:schemeClr val="tx1"/>
                </a:solidFill>
                <a:latin typeface="Arial" charset="0"/>
              </a:defRPr>
            </a:lvl8pPr>
            <a:lvl9pPr marL="933465" indent="-54910" eaLnBrk="0" fontAlgn="base" hangingPunct="0">
              <a:spcBef>
                <a:spcPct val="0"/>
              </a:spcBef>
              <a:spcAft>
                <a:spcPct val="0"/>
              </a:spcAft>
              <a:defRPr sz="800">
                <a:solidFill>
                  <a:schemeClr val="tx1"/>
                </a:solidFill>
                <a:latin typeface="Arial" charset="0"/>
              </a:defRPr>
            </a:lvl9pPr>
          </a:lstStyle>
          <a:p>
            <a:pPr eaLnBrk="1" hangingPunct="1"/>
            <a:fld id="{5C788E0A-2390-493D-B96C-E13D0340CC64}" type="slidenum">
              <a:rPr lang="nb-NO" altLang="nb-NO" sz="1300"/>
              <a:pPr eaLnBrk="1" hangingPunct="1"/>
              <a:t>1</a:t>
            </a:fld>
            <a:endParaRPr lang="nb-NO" altLang="nb-NO" sz="13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lnSpc>
                <a:spcPct val="80000"/>
              </a:lnSpc>
            </a:pPr>
            <a:endParaRPr lang="en-GB" altLang="nb-NO" sz="9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Postermal">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2262992"/>
      </p:ext>
    </p:extLst>
  </p:cSld>
  <p:clrMapOvr>
    <a:masterClrMapping/>
  </p:clrMapOvr>
  <p:extLst>
    <p:ext uri="{DCECCB84-F9BA-43D5-87BE-67443E8EF086}">
      <p15:sldGuideLst xmlns:p15="http://schemas.microsoft.com/office/powerpoint/2012/main">
        <p15:guide id="1" orient="horz" pos="9537" userDrawn="1">
          <p15:clr>
            <a:srgbClr val="FBAE40"/>
          </p15:clr>
        </p15:guide>
        <p15:guide id="2" pos="13483"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7259CF00-97E2-1033-EB68-FC43F982B767}"/>
              </a:ext>
            </a:extLst>
          </p:cNvPr>
          <p:cNvSpPr/>
          <p:nvPr userDrawn="1"/>
        </p:nvSpPr>
        <p:spPr bwMode="auto">
          <a:xfrm>
            <a:off x="-1" y="5629275"/>
            <a:ext cx="42807600" cy="24660000"/>
          </a:xfrm>
          <a:prstGeom prst="rect">
            <a:avLst/>
          </a:prstGeom>
          <a:solidFill>
            <a:srgbClr val="FEF9F1"/>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8361363" rtl="0" eaLnBrk="1" fontAlgn="base" latinLnBrk="0" hangingPunct="1">
              <a:lnSpc>
                <a:spcPct val="100000"/>
              </a:lnSpc>
              <a:spcBef>
                <a:spcPct val="0"/>
              </a:spcBef>
              <a:spcAft>
                <a:spcPct val="0"/>
              </a:spcAft>
              <a:buClrTx/>
              <a:buSzTx/>
              <a:buFontTx/>
              <a:buNone/>
              <a:tabLst/>
            </a:pPr>
            <a:endParaRPr kumimoji="0" lang="nb-NO" sz="3200" b="0" i="0" u="none" strike="noStrike" cap="none" normalizeH="0" baseline="0">
              <a:ln>
                <a:noFill/>
              </a:ln>
              <a:solidFill>
                <a:schemeClr val="tx1"/>
              </a:solidFill>
              <a:effectLst/>
              <a:latin typeface="Arial" charset="0"/>
            </a:endParaRPr>
          </a:p>
        </p:txBody>
      </p:sp>
      <p:sp>
        <p:nvSpPr>
          <p:cNvPr id="2" name="Freeform 2" descr="Red field, top">
            <a:extLst>
              <a:ext uri="{FF2B5EF4-FFF2-40B4-BE49-F238E27FC236}">
                <a16:creationId xmlns:a16="http://schemas.microsoft.com/office/drawing/2014/main" id="{09114A3E-ED0D-6852-61B1-87F4D60FBCC4}"/>
              </a:ext>
            </a:extLst>
          </p:cNvPr>
          <p:cNvSpPr>
            <a:spLocks noChangeAspect="1"/>
          </p:cNvSpPr>
          <p:nvPr userDrawn="1"/>
        </p:nvSpPr>
        <p:spPr bwMode="auto">
          <a:xfrm>
            <a:off x="0" y="1"/>
            <a:ext cx="42808525" cy="5600700"/>
          </a:xfrm>
          <a:custGeom>
            <a:avLst/>
            <a:gdLst>
              <a:gd name="T0" fmla="*/ 0 w 22394"/>
              <a:gd name="T1" fmla="*/ 4633 h 4633"/>
              <a:gd name="T2" fmla="*/ 22394 w 22394"/>
              <a:gd name="T3" fmla="*/ 4633 h 4633"/>
              <a:gd name="T4" fmla="*/ 22394 w 22394"/>
              <a:gd name="T5" fmla="*/ 0 h 4633"/>
              <a:gd name="T6" fmla="*/ 0 w 22394"/>
              <a:gd name="T7" fmla="*/ 0 h 4633"/>
              <a:gd name="T8" fmla="*/ 0 w 22394"/>
              <a:gd name="T9" fmla="*/ 4633 h 4633"/>
            </a:gdLst>
            <a:ahLst/>
            <a:cxnLst>
              <a:cxn ang="0">
                <a:pos x="T0" y="T1"/>
              </a:cxn>
              <a:cxn ang="0">
                <a:pos x="T2" y="T3"/>
              </a:cxn>
              <a:cxn ang="0">
                <a:pos x="T4" y="T5"/>
              </a:cxn>
              <a:cxn ang="0">
                <a:pos x="T6" y="T7"/>
              </a:cxn>
              <a:cxn ang="0">
                <a:pos x="T8" y="T9"/>
              </a:cxn>
            </a:cxnLst>
            <a:rect l="0" t="0" r="r" b="b"/>
            <a:pathLst>
              <a:path w="22394" h="4633">
                <a:moveTo>
                  <a:pt x="0" y="4633"/>
                </a:moveTo>
                <a:lnTo>
                  <a:pt x="22394" y="4633"/>
                </a:lnTo>
                <a:lnTo>
                  <a:pt x="22394" y="0"/>
                </a:lnTo>
                <a:lnTo>
                  <a:pt x="0" y="0"/>
                </a:lnTo>
                <a:lnTo>
                  <a:pt x="0" y="4633"/>
                </a:lnTo>
              </a:path>
            </a:pathLst>
          </a:custGeom>
          <a:solidFill>
            <a:srgbClr val="761A19"/>
          </a:solidFill>
          <a:ln>
            <a:noFill/>
          </a:ln>
        </p:spPr>
        <p:txBody>
          <a:bodyPr vert="horz" wrap="square" lIns="0" tIns="0" rIns="0" bIns="0" numCol="1" anchor="t" anchorCtr="0" compatLnSpc="1">
            <a:prstTxWarp prst="textNoShape">
              <a:avLst/>
            </a:prstTxWarp>
          </a:bodyPr>
          <a:lstStyle/>
          <a:p>
            <a:endParaRPr lang="nb-NO"/>
          </a:p>
        </p:txBody>
      </p:sp>
      <p:pic>
        <p:nvPicPr>
          <p:cNvPr id="7" name="Picture 19">
            <a:extLst>
              <a:ext uri="{FF2B5EF4-FFF2-40B4-BE49-F238E27FC236}">
                <a16:creationId xmlns:a16="http://schemas.microsoft.com/office/drawing/2014/main" id="{CD4E24DF-9FF2-B992-1667-8D90A8F267AC}"/>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p:blipFill>
        <p:spPr bwMode="auto">
          <a:xfrm>
            <a:off x="767275" y="27323832"/>
            <a:ext cx="10790565" cy="2602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5" r:id="rId1"/>
  </p:sldLayoutIdLst>
  <p:txStyles>
    <p:titleStyle>
      <a:lvl1pPr algn="ctr" defTabSz="8361363" rtl="0" eaLnBrk="0" fontAlgn="base" hangingPunct="0">
        <a:spcBef>
          <a:spcPct val="0"/>
        </a:spcBef>
        <a:spcAft>
          <a:spcPct val="0"/>
        </a:spcAft>
        <a:defRPr sz="40200">
          <a:solidFill>
            <a:schemeClr val="tx2"/>
          </a:solidFill>
          <a:latin typeface="+mj-lt"/>
          <a:ea typeface="+mj-ea"/>
          <a:cs typeface="+mj-cs"/>
        </a:defRPr>
      </a:lvl1pPr>
      <a:lvl2pPr algn="ctr" defTabSz="8361363" rtl="0" eaLnBrk="0" fontAlgn="base" hangingPunct="0">
        <a:spcBef>
          <a:spcPct val="0"/>
        </a:spcBef>
        <a:spcAft>
          <a:spcPct val="0"/>
        </a:spcAft>
        <a:defRPr sz="40200">
          <a:solidFill>
            <a:schemeClr val="tx2"/>
          </a:solidFill>
          <a:latin typeface="Arial" charset="0"/>
        </a:defRPr>
      </a:lvl2pPr>
      <a:lvl3pPr algn="ctr" defTabSz="8361363" rtl="0" eaLnBrk="0" fontAlgn="base" hangingPunct="0">
        <a:spcBef>
          <a:spcPct val="0"/>
        </a:spcBef>
        <a:spcAft>
          <a:spcPct val="0"/>
        </a:spcAft>
        <a:defRPr sz="40200">
          <a:solidFill>
            <a:schemeClr val="tx2"/>
          </a:solidFill>
          <a:latin typeface="Arial" charset="0"/>
        </a:defRPr>
      </a:lvl3pPr>
      <a:lvl4pPr algn="ctr" defTabSz="8361363" rtl="0" eaLnBrk="0" fontAlgn="base" hangingPunct="0">
        <a:spcBef>
          <a:spcPct val="0"/>
        </a:spcBef>
        <a:spcAft>
          <a:spcPct val="0"/>
        </a:spcAft>
        <a:defRPr sz="40200">
          <a:solidFill>
            <a:schemeClr val="tx2"/>
          </a:solidFill>
          <a:latin typeface="Arial" charset="0"/>
        </a:defRPr>
      </a:lvl4pPr>
      <a:lvl5pPr algn="ctr" defTabSz="8361363" rtl="0" eaLnBrk="0" fontAlgn="base" hangingPunct="0">
        <a:spcBef>
          <a:spcPct val="0"/>
        </a:spcBef>
        <a:spcAft>
          <a:spcPct val="0"/>
        </a:spcAft>
        <a:defRPr sz="40200">
          <a:solidFill>
            <a:schemeClr val="tx2"/>
          </a:solidFill>
          <a:latin typeface="Arial" charset="0"/>
        </a:defRPr>
      </a:lvl5pPr>
      <a:lvl6pPr marL="457200" algn="ctr" defTabSz="8361363" rtl="0" fontAlgn="base">
        <a:spcBef>
          <a:spcPct val="0"/>
        </a:spcBef>
        <a:spcAft>
          <a:spcPct val="0"/>
        </a:spcAft>
        <a:defRPr sz="40200">
          <a:solidFill>
            <a:schemeClr val="tx2"/>
          </a:solidFill>
          <a:latin typeface="Arial" charset="0"/>
        </a:defRPr>
      </a:lvl6pPr>
      <a:lvl7pPr marL="914400" algn="ctr" defTabSz="8361363" rtl="0" fontAlgn="base">
        <a:spcBef>
          <a:spcPct val="0"/>
        </a:spcBef>
        <a:spcAft>
          <a:spcPct val="0"/>
        </a:spcAft>
        <a:defRPr sz="40200">
          <a:solidFill>
            <a:schemeClr val="tx2"/>
          </a:solidFill>
          <a:latin typeface="Arial" charset="0"/>
        </a:defRPr>
      </a:lvl7pPr>
      <a:lvl8pPr marL="1371600" algn="ctr" defTabSz="8361363" rtl="0" fontAlgn="base">
        <a:spcBef>
          <a:spcPct val="0"/>
        </a:spcBef>
        <a:spcAft>
          <a:spcPct val="0"/>
        </a:spcAft>
        <a:defRPr sz="40200">
          <a:solidFill>
            <a:schemeClr val="tx2"/>
          </a:solidFill>
          <a:latin typeface="Arial" charset="0"/>
        </a:defRPr>
      </a:lvl8pPr>
      <a:lvl9pPr marL="1828800" algn="ctr" defTabSz="8361363" rtl="0" fontAlgn="base">
        <a:spcBef>
          <a:spcPct val="0"/>
        </a:spcBef>
        <a:spcAft>
          <a:spcPct val="0"/>
        </a:spcAft>
        <a:defRPr sz="40200">
          <a:solidFill>
            <a:schemeClr val="tx2"/>
          </a:solidFill>
          <a:latin typeface="Arial" charset="0"/>
        </a:defRPr>
      </a:lvl9pPr>
    </p:titleStyle>
    <p:bodyStyle>
      <a:lvl1pPr marL="3136900" indent="-3136900" algn="l" defTabSz="8361363" rtl="0" eaLnBrk="0" fontAlgn="base" hangingPunct="0">
        <a:spcBef>
          <a:spcPct val="20000"/>
        </a:spcBef>
        <a:spcAft>
          <a:spcPct val="0"/>
        </a:spcAft>
        <a:buChar char="•"/>
        <a:defRPr sz="29300">
          <a:solidFill>
            <a:schemeClr val="tx1"/>
          </a:solidFill>
          <a:latin typeface="+mn-lt"/>
          <a:ea typeface="+mn-ea"/>
          <a:cs typeface="+mn-cs"/>
        </a:defRPr>
      </a:lvl1pPr>
      <a:lvl2pPr marL="6792913" indent="-2613025" algn="l" defTabSz="8361363" rtl="0" eaLnBrk="0" fontAlgn="base" hangingPunct="0">
        <a:spcBef>
          <a:spcPct val="20000"/>
        </a:spcBef>
        <a:spcAft>
          <a:spcPct val="0"/>
        </a:spcAft>
        <a:buChar char="–"/>
        <a:defRPr sz="25600">
          <a:solidFill>
            <a:schemeClr val="tx1"/>
          </a:solidFill>
          <a:latin typeface="+mn-lt"/>
        </a:defRPr>
      </a:lvl2pPr>
      <a:lvl3pPr marL="10452100" indent="-2090738" algn="l" defTabSz="8361363" rtl="0" eaLnBrk="0" fontAlgn="base" hangingPunct="0">
        <a:spcBef>
          <a:spcPct val="20000"/>
        </a:spcBef>
        <a:spcAft>
          <a:spcPct val="0"/>
        </a:spcAft>
        <a:buChar char="•"/>
        <a:defRPr sz="22100">
          <a:solidFill>
            <a:schemeClr val="tx1"/>
          </a:solidFill>
          <a:latin typeface="+mn-lt"/>
        </a:defRPr>
      </a:lvl3pPr>
      <a:lvl4pPr marL="14630400" indent="-2090738" algn="l" defTabSz="8361363" rtl="0" eaLnBrk="0" fontAlgn="base" hangingPunct="0">
        <a:spcBef>
          <a:spcPct val="20000"/>
        </a:spcBef>
        <a:spcAft>
          <a:spcPct val="0"/>
        </a:spcAft>
        <a:buChar char="–"/>
        <a:defRPr sz="18200">
          <a:solidFill>
            <a:schemeClr val="tx1"/>
          </a:solidFill>
          <a:latin typeface="+mn-lt"/>
        </a:defRPr>
      </a:lvl4pPr>
      <a:lvl5pPr marL="18810288" indent="-2089150" algn="l" defTabSz="8361363" rtl="0" eaLnBrk="0" fontAlgn="base" hangingPunct="0">
        <a:spcBef>
          <a:spcPct val="20000"/>
        </a:spcBef>
        <a:spcAft>
          <a:spcPct val="0"/>
        </a:spcAft>
        <a:buChar char="»"/>
        <a:defRPr sz="18200">
          <a:solidFill>
            <a:schemeClr val="tx1"/>
          </a:solidFill>
          <a:latin typeface="+mn-lt"/>
        </a:defRPr>
      </a:lvl5pPr>
      <a:lvl6pPr marL="19267488" indent="-2089150" algn="l" defTabSz="8361363" rtl="0" fontAlgn="base">
        <a:spcBef>
          <a:spcPct val="20000"/>
        </a:spcBef>
        <a:spcAft>
          <a:spcPct val="0"/>
        </a:spcAft>
        <a:buChar char="»"/>
        <a:defRPr sz="18200">
          <a:solidFill>
            <a:schemeClr val="tx1"/>
          </a:solidFill>
          <a:latin typeface="+mn-lt"/>
        </a:defRPr>
      </a:lvl6pPr>
      <a:lvl7pPr marL="19724688" indent="-2089150" algn="l" defTabSz="8361363" rtl="0" fontAlgn="base">
        <a:spcBef>
          <a:spcPct val="20000"/>
        </a:spcBef>
        <a:spcAft>
          <a:spcPct val="0"/>
        </a:spcAft>
        <a:buChar char="»"/>
        <a:defRPr sz="18200">
          <a:solidFill>
            <a:schemeClr val="tx1"/>
          </a:solidFill>
          <a:latin typeface="+mn-lt"/>
        </a:defRPr>
      </a:lvl7pPr>
      <a:lvl8pPr marL="20181888" indent="-2089150" algn="l" defTabSz="8361363" rtl="0" fontAlgn="base">
        <a:spcBef>
          <a:spcPct val="20000"/>
        </a:spcBef>
        <a:spcAft>
          <a:spcPct val="0"/>
        </a:spcAft>
        <a:buChar char="»"/>
        <a:defRPr sz="18200">
          <a:solidFill>
            <a:schemeClr val="tx1"/>
          </a:solidFill>
          <a:latin typeface="+mn-lt"/>
        </a:defRPr>
      </a:lvl8pPr>
      <a:lvl9pPr marL="20639088" indent="-2089150" algn="l" defTabSz="8361363" rtl="0" fontAlgn="base">
        <a:spcBef>
          <a:spcPct val="20000"/>
        </a:spcBef>
        <a:spcAft>
          <a:spcPct val="0"/>
        </a:spcAft>
        <a:buChar char="»"/>
        <a:defRPr sz="18200">
          <a:solidFill>
            <a:schemeClr val="tx1"/>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537" userDrawn="1">
          <p15:clr>
            <a:srgbClr val="F26B43"/>
          </p15:clr>
        </p15:guide>
        <p15:guide id="2" pos="13483"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mailto:ono009@uib.no" TargetMode="External"/><Relationship Id="rId7" Type="http://schemas.openxmlformats.org/officeDocument/2006/relationships/hyperlink" Target="https://doi.org/10.1016/s1470-2045(17)30441-2"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doi.org/10.1016/s0140-6736(16)30825-x" TargetMode="External"/><Relationship Id="rId11" Type="http://schemas.openxmlformats.org/officeDocument/2006/relationships/image" Target="file:////Users/odanome/Library/Group%20Containers/UBF8T346G9.ms/WebArchiveCopyPasteTempFiles/com.microsoft.Word/xevYaGQAAAABJRU5ErkJggg==" TargetMode="External"/><Relationship Id="rId5" Type="http://schemas.openxmlformats.org/officeDocument/2006/relationships/hyperlink" Target="https://www.kreftregisteret.no/globalassets/cancer-in-norway/2022/cin_report-2022.pdf" TargetMode="External"/><Relationship Id="rId10" Type="http://schemas.openxmlformats.org/officeDocument/2006/relationships/image" Target="../media/image3.png"/><Relationship Id="rId4" Type="http://schemas.openxmlformats.org/officeDocument/2006/relationships/hyperlink" Target="mailto:ewi017@uib.no" TargetMode="External"/><Relationship Id="rId9" Type="http://schemas.openxmlformats.org/officeDocument/2006/relationships/image" Target="file:////Users/odanome/Library/Group%20Containers/UBF8T346G9.ms/WebArchiveCopyPasteTempFiles/com.microsoft.Word/wFEWKBmpufWCgAAAABJRU5ErkJgg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descr="Title field"/>
          <p:cNvSpPr txBox="1">
            <a:spLocks noChangeArrowheads="1"/>
          </p:cNvSpPr>
          <p:nvPr/>
        </p:nvSpPr>
        <p:spPr bwMode="auto">
          <a:xfrm>
            <a:off x="1182688" y="723525"/>
            <a:ext cx="34201099"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algn="ctr" eaLnBrk="1" hangingPunct="1"/>
            <a:r>
              <a:rPr lang="nb-NO" altLang="nb-NO" sz="8800" b="1" err="1">
                <a:solidFill>
                  <a:schemeClr val="bg1"/>
                </a:solidFill>
                <a:latin typeface="Calibri" panose="020F0502020204030204" pitchFamily="34" charset="0"/>
                <a:cs typeface="Calibri" panose="020F0502020204030204" pitchFamily="34" charset="0"/>
              </a:rPr>
              <a:t>Utfall</a:t>
            </a:r>
            <a:r>
              <a:rPr lang="nb-NO" altLang="nb-NO" sz="8800" b="1">
                <a:solidFill>
                  <a:schemeClr val="bg1"/>
                </a:solidFill>
                <a:latin typeface="Calibri" panose="020F0502020204030204" pitchFamily="34" charset="0"/>
                <a:cs typeface="Calibri" panose="020F0502020204030204" pitchFamily="34" charset="0"/>
              </a:rPr>
              <a:t> </a:t>
            </a:r>
            <a:r>
              <a:rPr lang="nb-NO" altLang="nb-NO" sz="8800" b="1" err="1">
                <a:solidFill>
                  <a:schemeClr val="bg1"/>
                </a:solidFill>
                <a:latin typeface="Calibri" panose="020F0502020204030204" pitchFamily="34" charset="0"/>
                <a:cs typeface="Calibri" panose="020F0502020204030204" pitchFamily="34" charset="0"/>
              </a:rPr>
              <a:t>etter</a:t>
            </a:r>
            <a:r>
              <a:rPr lang="nb-NO" altLang="nb-NO" sz="8800" b="1">
                <a:solidFill>
                  <a:schemeClr val="bg1"/>
                </a:solidFill>
                <a:latin typeface="Calibri" panose="020F0502020204030204" pitchFamily="34" charset="0"/>
                <a:cs typeface="Calibri" panose="020F0502020204030204" pitchFamily="34" charset="0"/>
              </a:rPr>
              <a:t> </a:t>
            </a:r>
            <a:r>
              <a:rPr lang="nb-NO" altLang="nb-NO" sz="8800" b="1" err="1">
                <a:solidFill>
                  <a:schemeClr val="bg1"/>
                </a:solidFill>
                <a:latin typeface="Calibri" panose="020F0502020204030204" pitchFamily="34" charset="0"/>
                <a:cs typeface="Calibri" panose="020F0502020204030204" pitchFamily="34" charset="0"/>
              </a:rPr>
              <a:t>helhjernebestråling</a:t>
            </a:r>
            <a:r>
              <a:rPr lang="nb-NO" altLang="nb-NO" sz="8800" b="1">
                <a:solidFill>
                  <a:schemeClr val="bg1"/>
                </a:solidFill>
                <a:latin typeface="Calibri" panose="020F0502020204030204" pitchFamily="34" charset="0"/>
                <a:cs typeface="Calibri" panose="020F0502020204030204" pitchFamily="34" charset="0"/>
              </a:rPr>
              <a:t> av </a:t>
            </a:r>
            <a:r>
              <a:rPr lang="nb-NO" altLang="nb-NO" sz="8800" b="1" err="1">
                <a:solidFill>
                  <a:schemeClr val="bg1"/>
                </a:solidFill>
                <a:latin typeface="Calibri" panose="020F0502020204030204" pitchFamily="34" charset="0"/>
                <a:cs typeface="Calibri" panose="020F0502020204030204" pitchFamily="34" charset="0"/>
              </a:rPr>
              <a:t>hjernemetastaser</a:t>
            </a:r>
            <a:r>
              <a:rPr lang="nb-NO" altLang="nb-NO" sz="8800" b="1">
                <a:solidFill>
                  <a:schemeClr val="bg1"/>
                </a:solidFill>
                <a:latin typeface="Calibri" panose="020F0502020204030204" pitchFamily="34" charset="0"/>
                <a:cs typeface="Calibri" panose="020F0502020204030204" pitchFamily="34" charset="0"/>
              </a:rPr>
              <a:t> </a:t>
            </a:r>
            <a:r>
              <a:rPr lang="nb-NO" altLang="nb-NO" sz="8800" b="1" err="1">
                <a:solidFill>
                  <a:schemeClr val="bg1"/>
                </a:solidFill>
                <a:latin typeface="Calibri" panose="020F0502020204030204" pitchFamily="34" charset="0"/>
                <a:cs typeface="Calibri" panose="020F0502020204030204" pitchFamily="34" charset="0"/>
              </a:rPr>
              <a:t>fra</a:t>
            </a:r>
            <a:r>
              <a:rPr lang="nb-NO" altLang="nb-NO" sz="8800" b="1">
                <a:solidFill>
                  <a:schemeClr val="bg1"/>
                </a:solidFill>
                <a:latin typeface="Calibri" panose="020F0502020204030204" pitchFamily="34" charset="0"/>
                <a:cs typeface="Calibri" panose="020F0502020204030204" pitchFamily="34" charset="0"/>
              </a:rPr>
              <a:t> </a:t>
            </a:r>
            <a:r>
              <a:rPr lang="nb-NO" altLang="nb-NO" sz="8800" b="1" err="1">
                <a:solidFill>
                  <a:schemeClr val="bg1"/>
                </a:solidFill>
                <a:latin typeface="Calibri" panose="020F0502020204030204" pitchFamily="34" charset="0"/>
                <a:cs typeface="Calibri" panose="020F0502020204030204" pitchFamily="34" charset="0"/>
              </a:rPr>
              <a:t>lungekreft</a:t>
            </a:r>
            <a:r>
              <a:rPr lang="nb-NO" altLang="nb-NO" sz="8800" b="1">
                <a:solidFill>
                  <a:schemeClr val="bg1"/>
                </a:solidFill>
                <a:latin typeface="Calibri" panose="020F0502020204030204" pitchFamily="34" charset="0"/>
                <a:cs typeface="Calibri" panose="020F0502020204030204" pitchFamily="34" charset="0"/>
              </a:rPr>
              <a:t> </a:t>
            </a:r>
            <a:r>
              <a:rPr lang="nb-NO" altLang="nb-NO" sz="8800" b="1" err="1">
                <a:solidFill>
                  <a:schemeClr val="bg1"/>
                </a:solidFill>
                <a:latin typeface="Calibri" panose="020F0502020204030204" pitchFamily="34" charset="0"/>
                <a:cs typeface="Calibri" panose="020F0502020204030204" pitchFamily="34" charset="0"/>
              </a:rPr>
              <a:t>ved</a:t>
            </a:r>
            <a:r>
              <a:rPr lang="nb-NO" altLang="nb-NO" sz="8800" b="1">
                <a:solidFill>
                  <a:schemeClr val="bg1"/>
                </a:solidFill>
                <a:latin typeface="Calibri" panose="020F0502020204030204" pitchFamily="34" charset="0"/>
                <a:cs typeface="Calibri" panose="020F0502020204030204" pitchFamily="34" charset="0"/>
              </a:rPr>
              <a:t> Helse Bergen</a:t>
            </a:r>
          </a:p>
        </p:txBody>
      </p:sp>
      <p:sp>
        <p:nvSpPr>
          <p:cNvPr id="2054" name="Subtitle" descr="Subtitle field"/>
          <p:cNvSpPr txBox="1">
            <a:spLocks noChangeArrowheads="1"/>
          </p:cNvSpPr>
          <p:nvPr/>
        </p:nvSpPr>
        <p:spPr bwMode="auto">
          <a:xfrm>
            <a:off x="1182688" y="3531974"/>
            <a:ext cx="32939355"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nb-NO" altLang="nb-NO" sz="4600" b="1">
                <a:solidFill>
                  <a:schemeClr val="bg1"/>
                </a:solidFill>
                <a:latin typeface="Calibri" panose="020F0502020204030204" pitchFamily="34" charset="0"/>
                <a:cs typeface="Calibri" panose="020F0502020204030204" pitchFamily="34" charset="0"/>
              </a:rPr>
              <a:t>En gjennomgang av rutinepraksis for helhjernebestråling (WBRT).</a:t>
            </a:r>
          </a:p>
        </p:txBody>
      </p:sp>
      <p:sp>
        <p:nvSpPr>
          <p:cNvPr id="2053" name="Name and info" descr="Field for name and email"/>
          <p:cNvSpPr txBox="1">
            <a:spLocks noChangeArrowheads="1"/>
          </p:cNvSpPr>
          <p:nvPr/>
        </p:nvSpPr>
        <p:spPr bwMode="auto">
          <a:xfrm>
            <a:off x="34556371" y="2615262"/>
            <a:ext cx="7269702" cy="187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0000" tIns="45720" rIns="180000" bIns="45720" anchor="t">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algn="r" eaLnBrk="1" hangingPunct="1"/>
            <a:r>
              <a:rPr lang="nb-NO" altLang="nb-NO" sz="4400" b="1">
                <a:solidFill>
                  <a:schemeClr val="bg1"/>
                </a:solidFill>
                <a:latin typeface="Calibri"/>
                <a:ea typeface="Calibri"/>
                <a:cs typeface="Calibri"/>
              </a:rPr>
              <a:t>Oda Nome og Elise </a:t>
            </a:r>
            <a:r>
              <a:rPr lang="nb-NO" altLang="nb-NO" sz="4400" b="1" err="1">
                <a:solidFill>
                  <a:schemeClr val="bg1"/>
                </a:solidFill>
                <a:latin typeface="Calibri"/>
                <a:ea typeface="Calibri"/>
                <a:cs typeface="Calibri"/>
              </a:rPr>
              <a:t>Wictorsen</a:t>
            </a:r>
            <a:br>
              <a:rPr lang="nb-NO" altLang="nb-NO" sz="4000">
                <a:latin typeface="Calibri" panose="020F0502020204030204" pitchFamily="34" charset="0"/>
                <a:cs typeface="Calibri" panose="020F0502020204030204" pitchFamily="34" charset="0"/>
              </a:rPr>
            </a:br>
            <a:r>
              <a:rPr lang="nb-NO" altLang="nb-NO" sz="3600" err="1">
                <a:solidFill>
                  <a:schemeClr val="bg1"/>
                </a:solidFill>
                <a:latin typeface="Calibri"/>
                <a:ea typeface="Calibri"/>
                <a:cs typeface="Calibri"/>
              </a:rPr>
              <a:t>University</a:t>
            </a:r>
            <a:r>
              <a:rPr lang="nb-NO" altLang="nb-NO" sz="3600">
                <a:solidFill>
                  <a:schemeClr val="bg1"/>
                </a:solidFill>
                <a:latin typeface="Calibri"/>
                <a:ea typeface="Calibri"/>
                <a:cs typeface="Calibri"/>
              </a:rPr>
              <a:t> </a:t>
            </a:r>
            <a:r>
              <a:rPr lang="nb-NO" altLang="nb-NO" sz="3600" err="1">
                <a:solidFill>
                  <a:schemeClr val="bg1"/>
                </a:solidFill>
                <a:latin typeface="Calibri"/>
                <a:ea typeface="Calibri"/>
                <a:cs typeface="Calibri"/>
              </a:rPr>
              <a:t>of</a:t>
            </a:r>
            <a:r>
              <a:rPr lang="nb-NO" altLang="nb-NO" sz="3600">
                <a:solidFill>
                  <a:schemeClr val="bg1"/>
                </a:solidFill>
                <a:latin typeface="Calibri"/>
                <a:ea typeface="Calibri"/>
                <a:cs typeface="Calibri"/>
              </a:rPr>
              <a:t> Bergen</a:t>
            </a:r>
          </a:p>
          <a:p>
            <a:pPr algn="r" eaLnBrk="1" hangingPunct="1"/>
            <a:r>
              <a:rPr lang="nb-NO" altLang="nb-NO" sz="3600">
                <a:solidFill>
                  <a:schemeClr val="bg1"/>
                </a:solidFill>
                <a:latin typeface="Calibri"/>
                <a:ea typeface="Calibri"/>
                <a:cs typeface="Calibri"/>
                <a:hlinkClick r:id="rId3">
                  <a:extLst>
                    <a:ext uri="{A12FA001-AC4F-418D-AE19-62706E023703}">
                      <ahyp:hlinkClr xmlns:ahyp="http://schemas.microsoft.com/office/drawing/2018/hyperlinkcolor" val="tx"/>
                    </a:ext>
                  </a:extLst>
                </a:hlinkClick>
              </a:rPr>
              <a:t>ono009@uib.no</a:t>
            </a:r>
            <a:r>
              <a:rPr lang="nb-NO" altLang="nb-NO" sz="3600">
                <a:solidFill>
                  <a:schemeClr val="bg1"/>
                </a:solidFill>
                <a:latin typeface="Calibri"/>
                <a:ea typeface="Calibri"/>
                <a:cs typeface="Calibri"/>
              </a:rPr>
              <a:t> </a:t>
            </a:r>
            <a:r>
              <a:rPr lang="nb-NO" altLang="nb-NO" sz="3600">
                <a:solidFill>
                  <a:schemeClr val="bg1"/>
                </a:solidFill>
                <a:latin typeface="Calibri"/>
                <a:ea typeface="Calibri"/>
                <a:cs typeface="Calibri"/>
                <a:hlinkClick r:id="rId4">
                  <a:extLst>
                    <a:ext uri="{A12FA001-AC4F-418D-AE19-62706E023703}">
                      <ahyp:hlinkClr xmlns:ahyp="http://schemas.microsoft.com/office/drawing/2018/hyperlinkcolor" val="tx"/>
                    </a:ext>
                  </a:extLst>
                </a:hlinkClick>
              </a:rPr>
              <a:t>ewi017@uib.no</a:t>
            </a:r>
            <a:r>
              <a:rPr lang="nb-NO" altLang="nb-NO" sz="3600">
                <a:solidFill>
                  <a:schemeClr val="bg1"/>
                </a:solidFill>
                <a:latin typeface="Calibri"/>
                <a:ea typeface="Calibri"/>
                <a:cs typeface="Calibri"/>
              </a:rPr>
              <a:t> </a:t>
            </a:r>
          </a:p>
        </p:txBody>
      </p:sp>
      <p:sp>
        <p:nvSpPr>
          <p:cNvPr id="2055" name="Text box 1" descr="Text field "/>
          <p:cNvSpPr txBox="1">
            <a:spLocks noChangeArrowheads="1"/>
          </p:cNvSpPr>
          <p:nvPr/>
        </p:nvSpPr>
        <p:spPr bwMode="auto">
          <a:xfrm>
            <a:off x="1182688" y="5924675"/>
            <a:ext cx="9946069" cy="10322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45720" rIns="360000" bIns="45720" anchor="t">
            <a:spAutoFit/>
          </a:bodyPr>
          <a:lstStyle>
            <a:lvl1pPr defTabSz="1830388" eaLnBrk="0" hangingPunct="0">
              <a:defRPr sz="3200">
                <a:solidFill>
                  <a:schemeClr val="tx1"/>
                </a:solidFill>
                <a:latin typeface="Arial" charset="0"/>
              </a:defRPr>
            </a:lvl1pPr>
            <a:lvl2pPr marL="742950" indent="-285750" defTabSz="1830388" eaLnBrk="0" hangingPunct="0">
              <a:defRPr sz="3200">
                <a:solidFill>
                  <a:schemeClr val="tx1"/>
                </a:solidFill>
                <a:latin typeface="Arial" charset="0"/>
              </a:defRPr>
            </a:lvl2pPr>
            <a:lvl3pPr marL="1143000" indent="-228600" defTabSz="1830388" eaLnBrk="0" hangingPunct="0">
              <a:defRPr sz="3200">
                <a:solidFill>
                  <a:schemeClr val="tx1"/>
                </a:solidFill>
                <a:latin typeface="Arial" charset="0"/>
              </a:defRPr>
            </a:lvl3pPr>
            <a:lvl4pPr marL="1600200" indent="-228600" defTabSz="1830388" eaLnBrk="0" hangingPunct="0">
              <a:defRPr sz="3200">
                <a:solidFill>
                  <a:schemeClr val="tx1"/>
                </a:solidFill>
                <a:latin typeface="Arial" charset="0"/>
              </a:defRPr>
            </a:lvl4pPr>
            <a:lvl5pPr marL="2057400" indent="-228600" defTabSz="1830388" eaLnBrk="0" hangingPunct="0">
              <a:defRPr sz="3200">
                <a:solidFill>
                  <a:schemeClr val="tx1"/>
                </a:solidFill>
                <a:latin typeface="Arial" charset="0"/>
              </a:defRPr>
            </a:lvl5pPr>
            <a:lvl6pPr marL="2514600" indent="-228600" defTabSz="1830388" eaLnBrk="0" fontAlgn="base" hangingPunct="0">
              <a:spcBef>
                <a:spcPct val="0"/>
              </a:spcBef>
              <a:spcAft>
                <a:spcPct val="0"/>
              </a:spcAft>
              <a:defRPr sz="3200">
                <a:solidFill>
                  <a:schemeClr val="tx1"/>
                </a:solidFill>
                <a:latin typeface="Arial" charset="0"/>
              </a:defRPr>
            </a:lvl6pPr>
            <a:lvl7pPr marL="2971800" indent="-228600" defTabSz="1830388" eaLnBrk="0" fontAlgn="base" hangingPunct="0">
              <a:spcBef>
                <a:spcPct val="0"/>
              </a:spcBef>
              <a:spcAft>
                <a:spcPct val="0"/>
              </a:spcAft>
              <a:defRPr sz="3200">
                <a:solidFill>
                  <a:schemeClr val="tx1"/>
                </a:solidFill>
                <a:latin typeface="Arial" charset="0"/>
              </a:defRPr>
            </a:lvl7pPr>
            <a:lvl8pPr marL="3429000" indent="-228600" defTabSz="1830388" eaLnBrk="0" fontAlgn="base" hangingPunct="0">
              <a:spcBef>
                <a:spcPct val="0"/>
              </a:spcBef>
              <a:spcAft>
                <a:spcPct val="0"/>
              </a:spcAft>
              <a:defRPr sz="3200">
                <a:solidFill>
                  <a:schemeClr val="tx1"/>
                </a:solidFill>
                <a:latin typeface="Arial" charset="0"/>
              </a:defRPr>
            </a:lvl8pPr>
            <a:lvl9pPr marL="3886200" indent="-228600" defTabSz="1830388" eaLnBrk="0" fontAlgn="base" hangingPunct="0">
              <a:spcBef>
                <a:spcPct val="0"/>
              </a:spcBef>
              <a:spcAft>
                <a:spcPct val="0"/>
              </a:spcAft>
              <a:defRPr sz="3200">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20000"/>
              </a:spcAft>
              <a:buClrTx/>
              <a:buSzTx/>
              <a:buFontTx/>
              <a:buNone/>
              <a:tabLst/>
              <a:defRPr/>
            </a:pPr>
            <a:r>
              <a:rPr kumimoji="0" lang="nb-NO" altLang="nb-NO" sz="4400" b="1" i="0" u="none" strike="noStrike" kern="1200" cap="none" spc="0" normalizeH="0" baseline="0" noProof="0">
                <a:ln>
                  <a:noFill/>
                </a:ln>
                <a:solidFill>
                  <a:srgbClr val="000000"/>
                </a:solidFill>
                <a:effectLst/>
                <a:uLnTx/>
                <a:uFillTx/>
                <a:latin typeface="Calibri"/>
                <a:cs typeface="Calibri"/>
              </a:rPr>
              <a:t>Bakgrunn</a:t>
            </a:r>
          </a:p>
          <a:p>
            <a:pPr algn="l"/>
            <a:r>
              <a:rPr lang="nb-NO" sz="3600" b="0" i="0" u="none" strike="noStrike">
                <a:solidFill>
                  <a:srgbClr val="000000"/>
                </a:solidFill>
                <a:effectLst/>
                <a:latin typeface="Calibri"/>
                <a:cs typeface="Calibri"/>
              </a:rPr>
              <a:t>Lungekreft er den kreftformen som tar flest leve</a:t>
            </a:r>
            <a:r>
              <a:rPr lang="nb-NO" sz="3600">
                <a:solidFill>
                  <a:srgbClr val="000000"/>
                </a:solidFill>
                <a:latin typeface="Calibri"/>
                <a:cs typeface="Calibri"/>
              </a:rPr>
              <a:t>år</a:t>
            </a:r>
            <a:r>
              <a:rPr lang="nb-NO" sz="3600" b="0" i="0" u="none" strike="noStrike">
                <a:solidFill>
                  <a:srgbClr val="000000"/>
                </a:solidFill>
                <a:effectLst/>
                <a:latin typeface="Calibri"/>
                <a:cs typeface="Calibri"/>
              </a:rPr>
              <a:t> i Norge, med en femårs overlevelsesrate på 30% for perioden 2018-2022, sammenlignet med 5-8% for 30 år siden</a:t>
            </a:r>
            <a:r>
              <a:rPr lang="nb-NO" sz="3600">
                <a:solidFill>
                  <a:srgbClr val="000000"/>
                </a:solidFill>
                <a:latin typeface="Calibri"/>
                <a:cs typeface="Calibri"/>
              </a:rPr>
              <a:t>.</a:t>
            </a:r>
            <a:r>
              <a:rPr lang="nb-NO" sz="3600" b="0" i="0" u="none" strike="noStrike">
                <a:solidFill>
                  <a:srgbClr val="000000"/>
                </a:solidFill>
                <a:effectLst/>
                <a:latin typeface="Calibri"/>
                <a:cs typeface="Calibri"/>
              </a:rPr>
              <a:t> Lungekreft deles hovedsakelig i </a:t>
            </a:r>
            <a:r>
              <a:rPr lang="nb-NO" sz="3600" b="0" i="0" u="none" strike="noStrike" err="1">
                <a:solidFill>
                  <a:srgbClr val="000000"/>
                </a:solidFill>
                <a:effectLst/>
                <a:latin typeface="Calibri"/>
                <a:cs typeface="Calibri"/>
              </a:rPr>
              <a:t>småcellet</a:t>
            </a:r>
            <a:r>
              <a:rPr lang="nb-NO" sz="3600" b="0" i="0" u="none" strike="noStrike">
                <a:solidFill>
                  <a:srgbClr val="000000"/>
                </a:solidFill>
                <a:effectLst/>
                <a:latin typeface="Calibri"/>
                <a:cs typeface="Calibri"/>
              </a:rPr>
              <a:t> (SCLC) og ikke-</a:t>
            </a:r>
            <a:r>
              <a:rPr lang="nb-NO" sz="3600" b="0" i="0" u="none" strike="noStrike" err="1">
                <a:solidFill>
                  <a:srgbClr val="000000"/>
                </a:solidFill>
                <a:effectLst/>
                <a:latin typeface="Calibri"/>
                <a:cs typeface="Calibri"/>
              </a:rPr>
              <a:t>småcellet</a:t>
            </a:r>
            <a:r>
              <a:rPr lang="nb-NO" sz="3600" b="0" i="0" u="none" strike="noStrike">
                <a:solidFill>
                  <a:srgbClr val="000000"/>
                </a:solidFill>
                <a:effectLst/>
                <a:latin typeface="Calibri"/>
                <a:cs typeface="Calibri"/>
              </a:rPr>
              <a:t> (NSCLC), hvor sistnevnte utgjør 80-85% av tilfellene. </a:t>
            </a:r>
          </a:p>
          <a:p>
            <a:pPr algn="l"/>
            <a:endParaRPr lang="nb-NO" sz="3600" b="0" i="0" u="none" strike="noStrike">
              <a:solidFill>
                <a:srgbClr val="000000"/>
              </a:solidFill>
              <a:effectLst/>
              <a:latin typeface="Calibri" panose="020F0502020204030204" pitchFamily="34" charset="0"/>
              <a:cs typeface="Calibri" panose="020F0502020204030204" pitchFamily="34" charset="0"/>
            </a:endParaRPr>
          </a:p>
          <a:p>
            <a:pPr algn="l"/>
            <a:r>
              <a:rPr lang="nb-NO" sz="3600" b="0" i="0" u="none" strike="noStrike">
                <a:solidFill>
                  <a:srgbClr val="000000"/>
                </a:solidFill>
                <a:effectLst/>
                <a:latin typeface="Calibri"/>
                <a:cs typeface="Calibri"/>
              </a:rPr>
              <a:t>Hjernemetastaser forekommer hos opptil 30% av NSCLC-pasienter, og helhjernebestråling (WBRT) brukes ofte ved flere metastaser. Studier viser imidlertid at WBRT kan svekke kognitiv funksjon uten å øke overlevelsen sammenlignet med stereotaktisk strålebehandling, som også har lavere toksisitet, særlig hos eldre </a:t>
            </a:r>
            <a:r>
              <a:rPr lang="nb-NO" sz="3600">
                <a:solidFill>
                  <a:srgbClr val="000000"/>
                </a:solidFill>
                <a:latin typeface="Calibri"/>
                <a:cs typeface="Calibri"/>
              </a:rPr>
              <a:t>.</a:t>
            </a:r>
            <a:r>
              <a:rPr lang="nb-NO" sz="3600" b="0" i="0" u="none" strike="noStrike">
                <a:solidFill>
                  <a:srgbClr val="000000"/>
                </a:solidFill>
                <a:effectLst/>
                <a:latin typeface="Calibri"/>
                <a:cs typeface="Calibri"/>
              </a:rPr>
              <a:t> Helsedirektoratets retningslinjer fra 2023 anbefaler derfor tilbakeholdenhet med WBRT for pasienter med dårlig allmenntilstand</a:t>
            </a:r>
            <a:r>
              <a:rPr lang="nb-NO" sz="3600">
                <a:solidFill>
                  <a:srgbClr val="000000"/>
                </a:solidFill>
                <a:latin typeface="Calibri"/>
                <a:cs typeface="Calibri"/>
              </a:rPr>
              <a:t>.</a:t>
            </a:r>
            <a:endParaRPr lang="nb-NO" sz="3600" b="0" i="0" u="none" strike="noStrike">
              <a:solidFill>
                <a:srgbClr val="000000"/>
              </a:solidFill>
              <a:effectLst/>
              <a:latin typeface="Calibri"/>
              <a:cs typeface="Calibri"/>
            </a:endParaRPr>
          </a:p>
        </p:txBody>
      </p:sp>
      <p:sp>
        <p:nvSpPr>
          <p:cNvPr id="2052" name="Text box 2" descr="Text field "/>
          <p:cNvSpPr txBox="1">
            <a:spLocks noChangeArrowheads="1"/>
          </p:cNvSpPr>
          <p:nvPr/>
        </p:nvSpPr>
        <p:spPr bwMode="auto">
          <a:xfrm>
            <a:off x="11130245" y="5877851"/>
            <a:ext cx="10351605" cy="11572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45720" rIns="360000" bIns="45720" anchor="t">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spcBef>
                <a:spcPct val="50000"/>
              </a:spcBef>
            </a:pPr>
            <a:r>
              <a:rPr lang="nb-NO" altLang="nb-NO" sz="4400" b="1">
                <a:solidFill>
                  <a:schemeClr val="tx1">
                    <a:lumMod val="85000"/>
                    <a:lumOff val="15000"/>
                  </a:schemeClr>
                </a:solidFill>
                <a:latin typeface="Calibri"/>
                <a:cs typeface="Calibri"/>
              </a:rPr>
              <a:t>Metode</a:t>
            </a:r>
            <a:endParaRPr lang="nb-NO" sz="3600">
              <a:solidFill>
                <a:srgbClr val="000000"/>
              </a:solidFill>
              <a:latin typeface="Calibri"/>
              <a:cs typeface="Times New Roman"/>
            </a:endParaRPr>
          </a:p>
          <a:p>
            <a:pPr>
              <a:spcBef>
                <a:spcPct val="50000"/>
              </a:spcBef>
            </a:pPr>
            <a:r>
              <a:rPr lang="nb-NO" sz="3600">
                <a:solidFill>
                  <a:srgbClr val="000000"/>
                </a:solidFill>
                <a:latin typeface="Calibri"/>
                <a:cs typeface="Times New Roman"/>
              </a:rPr>
              <a:t>Vi har sett på pasienter som mottok helhjernebestråling i regi av Kreftavdelingen i perioden desember 2018 til august 2021 og har vært behandlet for lungekreft i regi av Lungeavdelingen på Haukeland Universitetssjukehus, </a:t>
            </a:r>
            <a:r>
              <a:rPr lang="nb-NO" sz="3600" err="1">
                <a:solidFill>
                  <a:srgbClr val="000000"/>
                </a:solidFill>
                <a:latin typeface="Calibri"/>
                <a:cs typeface="Times New Roman"/>
              </a:rPr>
              <a:t>Haraldsplass</a:t>
            </a:r>
            <a:r>
              <a:rPr lang="nb-NO" sz="3600">
                <a:solidFill>
                  <a:srgbClr val="000000"/>
                </a:solidFill>
                <a:latin typeface="Calibri"/>
                <a:cs typeface="Times New Roman"/>
              </a:rPr>
              <a:t> Diakonale Sykehus eller Voss sjukehus. </a:t>
            </a:r>
            <a:endParaRPr lang="nb-NO" sz="3600">
              <a:solidFill>
                <a:srgbClr val="000000"/>
              </a:solidFill>
              <a:latin typeface="Calibri"/>
              <a:ea typeface="Calibri"/>
              <a:cs typeface="Times New Roman"/>
            </a:endParaRPr>
          </a:p>
          <a:p>
            <a:pPr>
              <a:spcBef>
                <a:spcPct val="50000"/>
              </a:spcBef>
            </a:pPr>
            <a:r>
              <a:rPr lang="nb-NO" sz="3600">
                <a:solidFill>
                  <a:srgbClr val="000000"/>
                </a:solidFill>
                <a:latin typeface="Calibri"/>
                <a:ea typeface="Calibri"/>
                <a:cs typeface="Calibri"/>
              </a:rPr>
              <a:t>Vi har gjort en liten retrospektiv datainnsamling og sett på overlevelse og tid til progresjon av sykdom for pasientene basert på ulike faktorer som funksjonsnivå, tidligere behandling og andre pasientkarakteristika funnet i sykehusjournal. </a:t>
            </a:r>
            <a:r>
              <a:rPr lang="nb-NO" sz="3600">
                <a:solidFill>
                  <a:srgbClr val="000000"/>
                </a:solidFill>
                <a:latin typeface="Calibri"/>
                <a:ea typeface="Calibri"/>
                <a:cs typeface="Arial"/>
              </a:rPr>
              <a:t>Vi undersøkte overlevelse relatert til røykehistorikk, behandlingslinjer, ECOG-skår og ekstrakranial sykdomskontroll, med </a:t>
            </a:r>
            <a:r>
              <a:rPr lang="nb-NO" sz="3600" err="1">
                <a:solidFill>
                  <a:srgbClr val="000000"/>
                </a:solidFill>
                <a:latin typeface="Calibri"/>
                <a:ea typeface="Calibri"/>
                <a:cs typeface="Arial"/>
              </a:rPr>
              <a:t>Kaplan</a:t>
            </a:r>
            <a:r>
              <a:rPr lang="nb-NO" sz="3600">
                <a:solidFill>
                  <a:srgbClr val="000000"/>
                </a:solidFill>
                <a:latin typeface="Calibri"/>
                <a:ea typeface="Calibri"/>
                <a:cs typeface="Arial"/>
              </a:rPr>
              <a:t>-Meier-plot og Log-rank test. Tiden fra WBRT til første sykdomsprogresjon eller dødsfall ble analysert for pasienter med ECOG-skår 0-1 og 2-4.</a:t>
            </a:r>
            <a:endParaRPr lang="nb-NO">
              <a:latin typeface="Calibri"/>
              <a:ea typeface="Calibri"/>
              <a:cs typeface="Arial"/>
            </a:endParaRPr>
          </a:p>
          <a:p>
            <a:pPr>
              <a:spcBef>
                <a:spcPct val="50000"/>
              </a:spcBef>
            </a:pPr>
            <a:endParaRPr lang="nb-NO" sz="3600">
              <a:solidFill>
                <a:srgbClr val="000000"/>
              </a:solidFill>
              <a:latin typeface="Calibri"/>
              <a:ea typeface="Calibri"/>
              <a:cs typeface="Times New Roman"/>
            </a:endParaRPr>
          </a:p>
        </p:txBody>
      </p:sp>
      <p:sp>
        <p:nvSpPr>
          <p:cNvPr id="2061" name="Text Box 4" descr="Text field "/>
          <p:cNvSpPr txBox="1">
            <a:spLocks noChangeArrowheads="1"/>
          </p:cNvSpPr>
          <p:nvPr/>
        </p:nvSpPr>
        <p:spPr bwMode="auto">
          <a:xfrm>
            <a:off x="21006698" y="16096122"/>
            <a:ext cx="10236200" cy="119571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45720" rIns="360000" bIns="45720" anchor="t">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marL="0" marR="0" lvl="0" indent="0" algn="l" defTabSz="914400" rtl="0" eaLnBrk="1" fontAlgn="base" latinLnBrk="0" hangingPunct="1">
              <a:lnSpc>
                <a:spcPct val="100000"/>
              </a:lnSpc>
              <a:spcBef>
                <a:spcPts val="2000"/>
              </a:spcBef>
              <a:spcAft>
                <a:spcPts val="1000"/>
              </a:spcAft>
              <a:buClrTx/>
              <a:buSzTx/>
              <a:buFontTx/>
              <a:buNone/>
              <a:tabLst/>
              <a:defRPr/>
            </a:pPr>
            <a:r>
              <a:rPr kumimoji="0" lang="nb-NO" altLang="nb-NO" sz="4400" b="1"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cs typeface="Calibri" panose="020F0502020204030204" pitchFamily="34" charset="0"/>
              </a:rPr>
              <a:t>Resultater</a:t>
            </a:r>
          </a:p>
          <a:p>
            <a:pPr algn="l"/>
            <a:r>
              <a:rPr lang="nb-NO" sz="3600" b="0" i="0" u="none" strike="noStrike" dirty="0">
                <a:solidFill>
                  <a:srgbClr val="000000"/>
                </a:solidFill>
                <a:effectLst/>
                <a:latin typeface="Calibri"/>
                <a:cs typeface="Calibri"/>
              </a:rPr>
              <a:t>Denne retrospektive studien undersøkte pasienter behandlet med WBRT ved lungeavdelingen på HBE. Resultatene viser at pasienter med ECOG-skår 0-1 og de som hadde kirurgisk behandling av hjernemetastaser før WBRT, hadde signifikant lengre overlevelse. Videre fant vi at pasienter med kontrollert ekstrakranial sykdom hadde numerisk bedre overlevelse og lengre tid til progresjon, selv om dette ikke var statistisk signifikant. </a:t>
            </a:r>
            <a:endParaRPr lang="nb-NO" sz="3600" b="0" i="0" u="none" strike="noStrike" dirty="0">
              <a:solidFill>
                <a:srgbClr val="000000"/>
              </a:solidFill>
              <a:effectLst/>
              <a:latin typeface="Calibri" panose="020F0502020204030204" pitchFamily="34" charset="0"/>
              <a:cs typeface="Calibri" panose="020F0502020204030204" pitchFamily="34" charset="0"/>
            </a:endParaRPr>
          </a:p>
          <a:p>
            <a:endParaRPr lang="nb-NO" sz="3600" dirty="0">
              <a:solidFill>
                <a:srgbClr val="000000"/>
              </a:solidFill>
              <a:latin typeface="Calibri"/>
              <a:cs typeface="Calibri"/>
            </a:endParaRPr>
          </a:p>
          <a:p>
            <a:pPr algn="l"/>
            <a:r>
              <a:rPr lang="nb-NO" sz="3600" b="0" i="0" u="none" strike="noStrike" dirty="0">
                <a:solidFill>
                  <a:srgbClr val="000000"/>
                </a:solidFill>
                <a:effectLst/>
                <a:latin typeface="Calibri"/>
                <a:cs typeface="Calibri"/>
              </a:rPr>
              <a:t>Godt funksjonsnivå og kirurgi av hjernemetastaser før WBRT var kjennetegn på pasientene med lengst levetid. Pasientene med kortest levetid var innlagt ved WBRT-oppstart, hadde høy ECOG-skår og dårlig sykdomskontroll. Totalt fem pasienter døde innen 10 dager og 14 innen tre måneder etter WBRT. Funnene våre stemmer overens med eksisterende litteratur og norske retningslinjer for WBRT-behandling.</a:t>
            </a:r>
          </a:p>
          <a:p>
            <a:pPr eaLnBrk="1" hangingPunct="1">
              <a:spcBef>
                <a:spcPts val="2000"/>
              </a:spcBef>
              <a:spcAft>
                <a:spcPts val="1000"/>
              </a:spcAft>
            </a:pPr>
            <a:endParaRPr lang="nb-NO" altLang="nb-NO" sz="5400" dirty="0">
              <a:solidFill>
                <a:schemeClr val="tx1">
                  <a:lumMod val="85000"/>
                  <a:lumOff val="15000"/>
                </a:schemeClr>
              </a:solidFill>
              <a:latin typeface="Calibri" panose="020F0502020204030204" pitchFamily="34" charset="0"/>
              <a:cs typeface="Calibri" panose="020F0502020204030204" pitchFamily="34" charset="0"/>
            </a:endParaRPr>
          </a:p>
        </p:txBody>
      </p:sp>
      <p:sp>
        <p:nvSpPr>
          <p:cNvPr id="2063" name="Text Box 5" descr="Text field "/>
          <p:cNvSpPr txBox="1">
            <a:spLocks noChangeArrowheads="1"/>
          </p:cNvSpPr>
          <p:nvPr/>
        </p:nvSpPr>
        <p:spPr bwMode="auto">
          <a:xfrm>
            <a:off x="31696978" y="6310717"/>
            <a:ext cx="10151110" cy="169636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36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marL="0" marR="0" lvl="0" indent="0" algn="l" defTabSz="914400" rtl="0" eaLnBrk="1" fontAlgn="base" latinLnBrk="0" hangingPunct="1">
              <a:spcBef>
                <a:spcPts val="0"/>
              </a:spcBef>
              <a:spcAft>
                <a:spcPts val="1000"/>
              </a:spcAft>
              <a:buClrTx/>
              <a:buSzTx/>
              <a:buFontTx/>
              <a:buNone/>
              <a:tabLst/>
              <a:defRPr/>
            </a:pPr>
            <a:r>
              <a:rPr kumimoji="0" lang="nb-NO" altLang="nb-NO" sz="4400" b="1"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Konklusjon</a:t>
            </a:r>
          </a:p>
          <a:p>
            <a:r>
              <a:rPr lang="nb-NO" sz="3600" kern="100" dirty="0">
                <a:effectLst/>
                <a:latin typeface="Calibri" panose="020F0502020204030204" pitchFamily="34" charset="0"/>
                <a:ea typeface="Calibri" panose="020F0502020204030204" pitchFamily="34" charset="0"/>
                <a:cs typeface="Calibri" panose="020F0502020204030204" pitchFamily="34" charset="0"/>
              </a:rPr>
              <a:t>Vi har gjort en liten retrospektiv studie som har undersøkt utfallet for pasienter som har fått WBRT ved HBE. Mange pasienter hadde svært kort levetid etter behandlingen. Dette gjelder særlig inneliggende pasienter med dårlig funksjonsnivå som egner seg dårlig til WBRT. Vi antar at disse pasientene har begrenset nytteverdi av behandlingen. Det er behov for strengere utvelgelse av pasienter til WBRT for å bedre etterfølgelse av nasjonale retningslinjer. Forslag til tiltak for å forbedre dette kan være å gjennomgå rutiner for henvisning til WBRT. Vurdering av funksjonsnivå og andre prognostiske faktorer vil være hensiktsmessig for å avdekke hvilke pasienter som egnes til WBRT. </a:t>
            </a:r>
          </a:p>
          <a:p>
            <a:r>
              <a:rPr lang="nb-NO" sz="3600" kern="0" dirty="0">
                <a:effectLst/>
                <a:latin typeface="Calibri" panose="020F0502020204030204" pitchFamily="34" charset="0"/>
                <a:ea typeface="Calibri" panose="020F0502020204030204" pitchFamily="34" charset="0"/>
                <a:cs typeface="Calibri" panose="020F0502020204030204" pitchFamily="34" charset="0"/>
              </a:rPr>
              <a:t> </a:t>
            </a:r>
            <a:endParaRPr lang="nb-NO" sz="3600" kern="100" dirty="0">
              <a:effectLst/>
              <a:latin typeface="Calibri" panose="020F0502020204030204" pitchFamily="34" charset="0"/>
              <a:ea typeface="Calibri" panose="020F0502020204030204" pitchFamily="34" charset="0"/>
              <a:cs typeface="Calibri" panose="020F0502020204030204" pitchFamily="34" charset="0"/>
            </a:endParaRPr>
          </a:p>
          <a:p>
            <a:r>
              <a:rPr lang="nb-NO" sz="3600" kern="100" dirty="0">
                <a:effectLst/>
                <a:latin typeface="Calibri" panose="020F0502020204030204" pitchFamily="34" charset="0"/>
                <a:ea typeface="Calibri" panose="020F0502020204030204" pitchFamily="34" charset="0"/>
                <a:cs typeface="Calibri" panose="020F0502020204030204" pitchFamily="34" charset="0"/>
              </a:rPr>
              <a:t>En av de mest betydningsfulle langsiktige bivirkningene av WBRT er kognitiv svikt, som progredierer over tid etter fullført behandling. Ettersom behandlingsalternativene for lungekreft utvikler seg, øker forventet levetid og prognose for mange. Med en økende andel pasienter med god effekt av systemisk behandling vil lungekreftpasienter overleve lenger. Det kan derfor tenkes at pasienter som får WBRT kan rammes av kognitive bivirkninger som påvirker livskvalitet i en lengre periode. Dette fordrer en mer nøyaktig vurdering av potensiell nytteverdi av behandling opp mot eventuelle konsekvenser for livskvalitet i en palliativ fase. </a:t>
            </a:r>
          </a:p>
        </p:txBody>
      </p:sp>
      <p:sp>
        <p:nvSpPr>
          <p:cNvPr id="2065" name="References" descr="Field for references"/>
          <p:cNvSpPr txBox="1">
            <a:spLocks noChangeArrowheads="1"/>
          </p:cNvSpPr>
          <p:nvPr/>
        </p:nvSpPr>
        <p:spPr bwMode="auto">
          <a:xfrm>
            <a:off x="31692272" y="25606405"/>
            <a:ext cx="10220643" cy="3323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45720" rIns="360000" bIns="45720" anchor="t">
            <a:spAutoFit/>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lang="nb-NO" altLang="nb-NO" sz="2800" b="1">
                <a:solidFill>
                  <a:srgbClr val="000000"/>
                </a:solidFill>
                <a:latin typeface="Calibri"/>
                <a:ea typeface="Calibri"/>
                <a:cs typeface="Calibri"/>
              </a:rPr>
              <a:t>KILDER</a:t>
            </a:r>
            <a:endParaRPr kumimoji="0" lang="nb-NO" altLang="nb-NO" sz="2800" b="1" i="0" u="none" strike="noStrike" kern="1200" cap="none" spc="0" normalizeH="0" baseline="0" noProof="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endParaRPr>
          </a:p>
          <a:p>
            <a:pPr marL="342900" indent="-342900">
              <a:buAutoNum type="arabicPeriod"/>
              <a:defRPr/>
            </a:pPr>
            <a:r>
              <a:rPr lang="en-US" sz="1600" err="1">
                <a:solidFill>
                  <a:srgbClr val="000000"/>
                </a:solidFill>
                <a:latin typeface="Calibri"/>
                <a:ea typeface="Calibri"/>
                <a:cs typeface="Arial"/>
              </a:rPr>
              <a:t>Kreftregisteret</a:t>
            </a:r>
            <a:r>
              <a:rPr lang="en-US" sz="1600">
                <a:solidFill>
                  <a:srgbClr val="000000"/>
                </a:solidFill>
                <a:latin typeface="Calibri"/>
                <a:ea typeface="Calibri"/>
                <a:cs typeface="Arial"/>
              </a:rPr>
              <a:t>. (2023). </a:t>
            </a:r>
            <a:r>
              <a:rPr lang="en-US" sz="1600" i="1">
                <a:solidFill>
                  <a:srgbClr val="000000"/>
                </a:solidFill>
                <a:latin typeface="Calibri"/>
                <a:ea typeface="Calibri"/>
                <a:cs typeface="Arial"/>
              </a:rPr>
              <a:t>Cancer in Norway 2022 - Cancer incidence, mortality, survival and prevalence in Norway</a:t>
            </a:r>
            <a:r>
              <a:rPr lang="en-US" sz="1600">
                <a:solidFill>
                  <a:srgbClr val="000000"/>
                </a:solidFill>
                <a:latin typeface="Calibri"/>
                <a:ea typeface="Calibri"/>
                <a:cs typeface="Arial"/>
              </a:rPr>
              <a:t>. </a:t>
            </a:r>
            <a:r>
              <a:rPr lang="en-US" sz="1600">
                <a:solidFill>
                  <a:srgbClr val="000000"/>
                </a:solidFill>
                <a:latin typeface="Calibri"/>
                <a:ea typeface="Calibri"/>
                <a:cs typeface="Arial"/>
                <a:hlinkClick r:id="rId5"/>
              </a:rPr>
              <a:t>https://www.kreftregisteret.no/globalassets/cancer-in-norway/2022/cin_report-2022.pdf</a:t>
            </a:r>
            <a:endParaRPr lang="nb-NO" sz="1600">
              <a:solidFill>
                <a:srgbClr val="000000"/>
              </a:solidFill>
              <a:latin typeface="Calibri"/>
              <a:ea typeface="Calibri"/>
              <a:cs typeface="Calibri"/>
            </a:endParaRPr>
          </a:p>
          <a:p>
            <a:pPr marL="342900" indent="-342900">
              <a:buAutoNum type="arabicPeriod"/>
              <a:defRPr/>
            </a:pPr>
            <a:r>
              <a:rPr lang="en-US" sz="1600">
                <a:solidFill>
                  <a:srgbClr val="000000"/>
                </a:solidFill>
                <a:latin typeface="Calibri"/>
                <a:ea typeface="Calibri"/>
                <a:cs typeface="Times New Roman"/>
              </a:rPr>
              <a:t>Mulvenna, P. et. al. (2016, Oct 22). Dexamethasone and supportive care with or without whole brain radiotherapy in treating patients with non-small cell lung cancer with brain metastases unsuitable for resection or stereotactic radiotherapy (QUARTZ): results from a phase 3, non-inferiority, </a:t>
            </a:r>
            <a:r>
              <a:rPr lang="en-US" sz="1600" err="1">
                <a:solidFill>
                  <a:srgbClr val="000000"/>
                </a:solidFill>
                <a:latin typeface="Calibri"/>
                <a:ea typeface="Calibri"/>
                <a:cs typeface="Times New Roman"/>
              </a:rPr>
              <a:t>randomised</a:t>
            </a:r>
            <a:r>
              <a:rPr lang="en-US" sz="1600">
                <a:solidFill>
                  <a:srgbClr val="000000"/>
                </a:solidFill>
                <a:latin typeface="Calibri"/>
                <a:ea typeface="Calibri"/>
                <a:cs typeface="Times New Roman"/>
              </a:rPr>
              <a:t> trial. </a:t>
            </a:r>
            <a:r>
              <a:rPr lang="en-US" sz="1600" i="1">
                <a:solidFill>
                  <a:srgbClr val="000000"/>
                </a:solidFill>
                <a:latin typeface="Calibri"/>
                <a:ea typeface="Calibri"/>
                <a:cs typeface="Times New Roman"/>
              </a:rPr>
              <a:t>Lancet, 388</a:t>
            </a:r>
            <a:r>
              <a:rPr lang="en-US" sz="1600">
                <a:solidFill>
                  <a:srgbClr val="000000"/>
                </a:solidFill>
                <a:latin typeface="Calibri"/>
                <a:ea typeface="Calibri"/>
                <a:cs typeface="Times New Roman"/>
              </a:rPr>
              <a:t>(10055), 2004-2014. </a:t>
            </a:r>
            <a:r>
              <a:rPr lang="en-US" sz="1600">
                <a:solidFill>
                  <a:srgbClr val="954F72"/>
                </a:solidFill>
                <a:latin typeface="Calibri"/>
                <a:ea typeface="Calibri"/>
                <a:cs typeface="Times New Roman"/>
                <a:hlinkClick r:id="rId6"/>
              </a:rPr>
              <a:t>https://doi.org/10.1016/s0140-6736(16)30825-x</a:t>
            </a:r>
            <a:endParaRPr lang="nb-NO" sz="1600">
              <a:solidFill>
                <a:srgbClr val="000000"/>
              </a:solidFill>
              <a:latin typeface="Calibri"/>
              <a:ea typeface="Calibri"/>
              <a:cs typeface="Calibri"/>
            </a:endParaRPr>
          </a:p>
          <a:p>
            <a:pPr marL="342900" indent="-342900">
              <a:buAutoNum type="arabicPeriod"/>
              <a:defRPr/>
            </a:pPr>
            <a:r>
              <a:rPr lang="en-US" sz="1600">
                <a:solidFill>
                  <a:srgbClr val="000000"/>
                </a:solidFill>
                <a:latin typeface="Calibri"/>
                <a:ea typeface="Calibri"/>
                <a:cs typeface="Times New Roman"/>
              </a:rPr>
              <a:t>Brown, P., Ballman, K., </a:t>
            </a:r>
            <a:r>
              <a:rPr lang="en-US" sz="1600" err="1">
                <a:solidFill>
                  <a:srgbClr val="000000"/>
                </a:solidFill>
                <a:latin typeface="Calibri"/>
                <a:ea typeface="Calibri"/>
                <a:cs typeface="Times New Roman"/>
              </a:rPr>
              <a:t>Cerhan</a:t>
            </a:r>
            <a:r>
              <a:rPr lang="en-US" sz="1600">
                <a:solidFill>
                  <a:srgbClr val="000000"/>
                </a:solidFill>
                <a:latin typeface="Calibri"/>
                <a:ea typeface="Calibri"/>
                <a:cs typeface="Times New Roman"/>
              </a:rPr>
              <a:t>, J., Anderson, S., Carrero, X., &amp; AC Whitton, e. a. (2017, 4/7/17). Postoperative stereotactic radiosurgery compared with whole brain radiotherapy for resected metastatic brain disease (NCCTG N107C/CEC·3): A </a:t>
            </a:r>
            <a:r>
              <a:rPr lang="en-US" sz="1600" err="1">
                <a:solidFill>
                  <a:srgbClr val="000000"/>
                </a:solidFill>
                <a:latin typeface="Calibri"/>
                <a:ea typeface="Calibri"/>
                <a:cs typeface="Times New Roman"/>
              </a:rPr>
              <a:t>Multicentre</a:t>
            </a:r>
            <a:r>
              <a:rPr lang="en-US" sz="1600">
                <a:solidFill>
                  <a:srgbClr val="000000"/>
                </a:solidFill>
                <a:latin typeface="Calibri"/>
                <a:ea typeface="Calibri"/>
                <a:cs typeface="Times New Roman"/>
              </a:rPr>
              <a:t>, </a:t>
            </a:r>
            <a:r>
              <a:rPr lang="en-US" sz="1600" err="1">
                <a:solidFill>
                  <a:srgbClr val="000000"/>
                </a:solidFill>
                <a:latin typeface="Calibri"/>
                <a:ea typeface="Calibri"/>
                <a:cs typeface="Times New Roman"/>
              </a:rPr>
              <a:t>randomised</a:t>
            </a:r>
            <a:r>
              <a:rPr lang="en-US" sz="1600">
                <a:solidFill>
                  <a:srgbClr val="000000"/>
                </a:solidFill>
                <a:latin typeface="Calibri"/>
                <a:ea typeface="Calibri"/>
                <a:cs typeface="Times New Roman"/>
              </a:rPr>
              <a:t>, controlled, phase 3 trial. </a:t>
            </a:r>
            <a:r>
              <a:rPr lang="en-US" sz="1600" i="1">
                <a:solidFill>
                  <a:srgbClr val="000000"/>
                </a:solidFill>
                <a:latin typeface="Calibri"/>
                <a:ea typeface="Calibri"/>
                <a:cs typeface="Times New Roman"/>
              </a:rPr>
              <a:t>The Lancet Oncology, 18</a:t>
            </a:r>
            <a:r>
              <a:rPr lang="en-US" sz="1600">
                <a:solidFill>
                  <a:srgbClr val="000000"/>
                </a:solidFill>
                <a:latin typeface="Calibri"/>
                <a:ea typeface="Calibri"/>
                <a:cs typeface="Times New Roman"/>
              </a:rPr>
              <a:t>(8), 1049-1060. </a:t>
            </a:r>
            <a:r>
              <a:rPr lang="en-US" sz="1600">
                <a:solidFill>
                  <a:srgbClr val="954F72"/>
                </a:solidFill>
                <a:latin typeface="Calibri"/>
                <a:ea typeface="Calibri"/>
                <a:cs typeface="Times New Roman"/>
                <a:hlinkClick r:id="rId7"/>
              </a:rPr>
              <a:t>https://doi.org/10.1016/s1470-2045(17)30441-2</a:t>
            </a:r>
            <a:endParaRPr lang="nb-NO" sz="1600">
              <a:latin typeface="Calibri"/>
              <a:ea typeface="Calibri"/>
              <a:cs typeface="Calibri"/>
            </a:endParaRPr>
          </a:p>
          <a:p>
            <a:pPr marL="0" marR="0" lvl="0" indent="0" algn="l" defTabSz="914400">
              <a:lnSpc>
                <a:spcPct val="100000"/>
              </a:lnSpc>
              <a:spcBef>
                <a:spcPct val="0"/>
              </a:spcBef>
              <a:spcAft>
                <a:spcPct val="0"/>
              </a:spcAft>
              <a:buClrTx/>
              <a:buSzTx/>
              <a:buFontTx/>
              <a:buNone/>
              <a:tabLst/>
              <a:defRPr/>
            </a:pPr>
            <a:endParaRPr lang="nb-NO" altLang="nb-NO" sz="2200" b="0" i="0" u="none" strike="noStrike" kern="1200" cap="none" spc="0" normalizeH="0" baseline="0" noProof="0">
              <a:ln>
                <a:noFill/>
              </a:ln>
              <a:solidFill>
                <a:srgbClr val="000000"/>
              </a:solidFill>
              <a:effectLst/>
              <a:uLnTx/>
              <a:uFillTx/>
              <a:latin typeface="Calibri"/>
              <a:ea typeface="Calibri"/>
              <a:cs typeface="Calibri"/>
            </a:endParaRPr>
          </a:p>
        </p:txBody>
      </p:sp>
      <p:sp>
        <p:nvSpPr>
          <p:cNvPr id="2" name="Rectangle 2">
            <a:extLst>
              <a:ext uri="{FF2B5EF4-FFF2-40B4-BE49-F238E27FC236}">
                <a16:creationId xmlns:a16="http://schemas.microsoft.com/office/drawing/2014/main" id="{A8A1B62E-2F51-1E50-80B8-546F210D5031}"/>
              </a:ext>
            </a:extLst>
          </p:cNvPr>
          <p:cNvSpPr>
            <a:spLocks noChangeArrowheads="1"/>
          </p:cNvSpPr>
          <p:nvPr/>
        </p:nvSpPr>
        <p:spPr bwMode="auto">
          <a:xfrm>
            <a:off x="0" y="0"/>
            <a:ext cx="428085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b-NO"/>
          </a:p>
        </p:txBody>
      </p:sp>
      <p:pic>
        <p:nvPicPr>
          <p:cNvPr id="1025" name="Bilde 17" descr="Et bilde som inneholder tekst, line, diagram, skjermbilde&#10;&#10;Automatisk generert beskrivelse">
            <a:extLst>
              <a:ext uri="{FF2B5EF4-FFF2-40B4-BE49-F238E27FC236}">
                <a16:creationId xmlns:a16="http://schemas.microsoft.com/office/drawing/2014/main" id="{A3998DAA-D414-7459-262F-99F46CCFF8BB}"/>
              </a:ext>
            </a:extLst>
          </p:cNvPr>
          <p:cNvPicPr>
            <a:picLocks noChangeAspect="1" noChangeArrowheads="1"/>
          </p:cNvPicPr>
          <p:nvPr/>
        </p:nvPicPr>
        <p:blipFill>
          <a:blip r:embed="rId8" r:link="rId9">
            <a:extLst>
              <a:ext uri="{28A0092B-C50C-407E-A947-70E740481C1C}">
                <a14:useLocalDpi xmlns:a14="http://schemas.microsoft.com/office/drawing/2010/main" val="0"/>
              </a:ext>
            </a:extLst>
          </a:blip>
          <a:srcRect l="-1033" t="2052" r="-1187" b="2003"/>
          <a:stretch>
            <a:fillRect/>
          </a:stretch>
        </p:blipFill>
        <p:spPr bwMode="auto">
          <a:xfrm>
            <a:off x="2673503" y="17549351"/>
            <a:ext cx="16604933" cy="969686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6">
            <a:extLst>
              <a:ext uri="{FF2B5EF4-FFF2-40B4-BE49-F238E27FC236}">
                <a16:creationId xmlns:a16="http://schemas.microsoft.com/office/drawing/2014/main" id="{7824745E-F00A-83A8-BCC1-FEBEECC5D834}"/>
              </a:ext>
            </a:extLst>
          </p:cNvPr>
          <p:cNvSpPr>
            <a:spLocks noChangeArrowheads="1"/>
          </p:cNvSpPr>
          <p:nvPr/>
        </p:nvSpPr>
        <p:spPr bwMode="auto">
          <a:xfrm>
            <a:off x="10413530" y="19694542"/>
            <a:ext cx="57813188"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nb-NO"/>
          </a:p>
        </p:txBody>
      </p:sp>
      <p:pic>
        <p:nvPicPr>
          <p:cNvPr id="1029" name="Bilde 12" descr="Setter inn bilde ...">
            <a:extLst>
              <a:ext uri="{FF2B5EF4-FFF2-40B4-BE49-F238E27FC236}">
                <a16:creationId xmlns:a16="http://schemas.microsoft.com/office/drawing/2014/main" id="{EAF72F2D-D8B2-33A9-7803-74FE32E76631}"/>
              </a:ext>
            </a:extLst>
          </p:cNvPr>
          <p:cNvPicPr>
            <a:picLocks noChangeAspect="1" noChangeArrowheads="1"/>
          </p:cNvPicPr>
          <p:nvPr/>
        </p:nvPicPr>
        <p:blipFill>
          <a:blip r:embed="rId10" r:link="rId11">
            <a:extLst>
              <a:ext uri="{28A0092B-C50C-407E-A947-70E740481C1C}">
                <a14:useLocalDpi xmlns:a14="http://schemas.microsoft.com/office/drawing/2010/main" val="0"/>
              </a:ext>
            </a:extLst>
          </a:blip>
          <a:srcRect l="-405" t="70" r="6957" b="104"/>
          <a:stretch>
            <a:fillRect/>
          </a:stretch>
        </p:blipFill>
        <p:spPr bwMode="auto">
          <a:xfrm>
            <a:off x="21235958" y="7022576"/>
            <a:ext cx="9739328" cy="6152413"/>
          </a:xfrm>
          <a:prstGeom prst="rect">
            <a:avLst/>
          </a:prstGeom>
          <a:noFill/>
          <a:extLst>
            <a:ext uri="{909E8E84-426E-40DD-AFC4-6F175D3DCCD1}">
              <a14:hiddenFill xmlns:a14="http://schemas.microsoft.com/office/drawing/2010/main">
                <a:solidFill>
                  <a:srgbClr val="FFFFFF"/>
                </a:solidFill>
              </a14:hiddenFill>
            </a:ext>
          </a:extLst>
        </p:spPr>
      </p:pic>
      <p:sp>
        <p:nvSpPr>
          <p:cNvPr id="2062" name="Exmple box" descr="Example box"/>
          <p:cNvSpPr txBox="1">
            <a:spLocks noChangeArrowheads="1"/>
          </p:cNvSpPr>
          <p:nvPr/>
        </p:nvSpPr>
        <p:spPr bwMode="auto">
          <a:xfrm>
            <a:off x="3910272" y="27381404"/>
            <a:ext cx="14479926" cy="782770"/>
          </a:xfrm>
          <a:prstGeom prst="rect">
            <a:avLst/>
          </a:prstGeom>
          <a:noFill/>
          <a:ln w="25400" algn="ctr">
            <a:solidFill>
              <a:schemeClr val="tx1">
                <a:lumMod val="50000"/>
                <a:lumOff val="50000"/>
              </a:schemeClr>
            </a:solidFill>
            <a:miter lim="800000"/>
            <a:headEnd/>
            <a:tailEnd/>
          </a:ln>
          <a:effectLst/>
          <a:extLst>
            <a:ext uri="{909E8E84-426E-40DD-AFC4-6F175D3DCCD1}">
              <a14:hiddenFill xmlns:a14="http://schemas.microsoft.com/office/drawing/2010/main">
                <a:solidFill>
                  <a:srgbClr val="FFCC99"/>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82800" rIns="180000" bIns="82800" anchor="t">
            <a:spAutoFit/>
          </a:bodyPr>
          <a:lstStyle>
            <a:lvl1pPr defTabSz="1830388" eaLnBrk="0" hangingPunct="0">
              <a:defRPr sz="3200">
                <a:solidFill>
                  <a:schemeClr val="tx1"/>
                </a:solidFill>
                <a:latin typeface="Arial" charset="0"/>
              </a:defRPr>
            </a:lvl1pPr>
            <a:lvl2pPr marL="742950" indent="-285750" defTabSz="1830388" eaLnBrk="0" hangingPunct="0">
              <a:defRPr sz="3200">
                <a:solidFill>
                  <a:schemeClr val="tx1"/>
                </a:solidFill>
                <a:latin typeface="Arial" charset="0"/>
              </a:defRPr>
            </a:lvl2pPr>
            <a:lvl3pPr marL="1143000" indent="-228600" defTabSz="1830388" eaLnBrk="0" hangingPunct="0">
              <a:defRPr sz="3200">
                <a:solidFill>
                  <a:schemeClr val="tx1"/>
                </a:solidFill>
                <a:latin typeface="Arial" charset="0"/>
              </a:defRPr>
            </a:lvl3pPr>
            <a:lvl4pPr marL="1600200" indent="-228600" defTabSz="1830388" eaLnBrk="0" hangingPunct="0">
              <a:defRPr sz="3200">
                <a:solidFill>
                  <a:schemeClr val="tx1"/>
                </a:solidFill>
                <a:latin typeface="Arial" charset="0"/>
              </a:defRPr>
            </a:lvl4pPr>
            <a:lvl5pPr marL="2057400" indent="-228600" defTabSz="1830388" eaLnBrk="0" hangingPunct="0">
              <a:defRPr sz="3200">
                <a:solidFill>
                  <a:schemeClr val="tx1"/>
                </a:solidFill>
                <a:latin typeface="Arial" charset="0"/>
              </a:defRPr>
            </a:lvl5pPr>
            <a:lvl6pPr marL="2514600" indent="-228600" defTabSz="1830388" eaLnBrk="0" fontAlgn="base" hangingPunct="0">
              <a:spcBef>
                <a:spcPct val="0"/>
              </a:spcBef>
              <a:spcAft>
                <a:spcPct val="0"/>
              </a:spcAft>
              <a:defRPr sz="3200">
                <a:solidFill>
                  <a:schemeClr val="tx1"/>
                </a:solidFill>
                <a:latin typeface="Arial" charset="0"/>
              </a:defRPr>
            </a:lvl6pPr>
            <a:lvl7pPr marL="2971800" indent="-228600" defTabSz="1830388" eaLnBrk="0" fontAlgn="base" hangingPunct="0">
              <a:spcBef>
                <a:spcPct val="0"/>
              </a:spcBef>
              <a:spcAft>
                <a:spcPct val="0"/>
              </a:spcAft>
              <a:defRPr sz="3200">
                <a:solidFill>
                  <a:schemeClr val="tx1"/>
                </a:solidFill>
                <a:latin typeface="Arial" charset="0"/>
              </a:defRPr>
            </a:lvl7pPr>
            <a:lvl8pPr marL="3429000" indent="-228600" defTabSz="1830388" eaLnBrk="0" fontAlgn="base" hangingPunct="0">
              <a:spcBef>
                <a:spcPct val="0"/>
              </a:spcBef>
              <a:spcAft>
                <a:spcPct val="0"/>
              </a:spcAft>
              <a:defRPr sz="3200">
                <a:solidFill>
                  <a:schemeClr val="tx1"/>
                </a:solidFill>
                <a:latin typeface="Arial" charset="0"/>
              </a:defRPr>
            </a:lvl8pPr>
            <a:lvl9pPr marL="3886200" indent="-228600" defTabSz="1830388" eaLnBrk="0" fontAlgn="base" hangingPunct="0">
              <a:spcBef>
                <a:spcPct val="0"/>
              </a:spcBef>
              <a:spcAft>
                <a:spcPct val="0"/>
              </a:spcAft>
              <a:defRPr sz="3200">
                <a:solidFill>
                  <a:schemeClr val="tx1"/>
                </a:solidFill>
                <a:latin typeface="Arial" charset="0"/>
              </a:defRPr>
            </a:lvl9pPr>
          </a:lstStyle>
          <a:p>
            <a:pPr defTabSz="914400">
              <a:defRPr/>
            </a:pPr>
            <a:r>
              <a:rPr lang="nb-NO" sz="2000" i="1">
                <a:solidFill>
                  <a:srgbClr val="000000"/>
                </a:solidFill>
                <a:latin typeface="Calibri"/>
                <a:ea typeface="Calibri"/>
                <a:cs typeface="Times New Roman"/>
              </a:rPr>
              <a:t>Figur 1</a:t>
            </a:r>
            <a:r>
              <a:rPr kumimoji="0" lang="nb-NO" sz="2000" b="0" i="1" u="none" strike="noStrike" kern="1200" cap="none" spc="0" normalizeH="0" baseline="0" noProof="0">
                <a:ln>
                  <a:noFill/>
                </a:ln>
                <a:solidFill>
                  <a:srgbClr val="000000"/>
                </a:solidFill>
                <a:effectLst/>
                <a:uLnTx/>
                <a:uFillTx/>
                <a:latin typeface="Calibri"/>
                <a:ea typeface="Calibri"/>
                <a:cs typeface="Times New Roman"/>
              </a:rPr>
              <a:t>.</a:t>
            </a:r>
            <a:r>
              <a:rPr lang="nb-NO" sz="2000">
                <a:solidFill>
                  <a:srgbClr val="000000"/>
                </a:solidFill>
                <a:latin typeface="Calibri"/>
                <a:ea typeface="Calibri"/>
                <a:cs typeface="Times New Roman"/>
              </a:rPr>
              <a:t> KM-plot for overlevelse basert på gruppert ECOG-skår 0-1 sammenlignet med ECOG-skår 2-4</a:t>
            </a:r>
            <a:r>
              <a:rPr kumimoji="0" lang="nb-NO" sz="2000" b="0" i="0" u="none" strike="noStrike" kern="1200" cap="none" spc="0" normalizeH="0" baseline="0" noProof="0">
                <a:ln>
                  <a:noFill/>
                </a:ln>
                <a:solidFill>
                  <a:srgbClr val="000000"/>
                </a:solidFill>
                <a:effectLst/>
                <a:uLnTx/>
                <a:uFillTx/>
                <a:latin typeface="Calibri"/>
                <a:ea typeface="Calibri"/>
                <a:cs typeface="Times New Roman"/>
              </a:rPr>
              <a:t>. </a:t>
            </a:r>
            <a:r>
              <a:rPr lang="nb-NO" sz="2000">
                <a:solidFill>
                  <a:srgbClr val="000000"/>
                </a:solidFill>
                <a:latin typeface="Calibri"/>
                <a:ea typeface="Calibri"/>
                <a:cs typeface="Times New Roman"/>
              </a:rPr>
              <a:t>Median overlevelse var 220 dager for pasienter med ECOG 0-1, og 64 dager for pasienter med ECOG 2-4 på behandlingstidspunkt (p&lt;0,001).</a:t>
            </a:r>
            <a:endParaRPr lang="nb-NO" sz="2000">
              <a:solidFill>
                <a:srgbClr val="000000"/>
              </a:solidFill>
              <a:latin typeface="Calibri"/>
              <a:ea typeface="Calibri"/>
              <a:cs typeface="Calibri"/>
            </a:endParaRPr>
          </a:p>
        </p:txBody>
      </p:sp>
      <p:sp>
        <p:nvSpPr>
          <p:cNvPr id="3" name="Exmple box" descr="Example box">
            <a:extLst>
              <a:ext uri="{FF2B5EF4-FFF2-40B4-BE49-F238E27FC236}">
                <a16:creationId xmlns:a16="http://schemas.microsoft.com/office/drawing/2014/main" id="{73AD99A0-9982-C8D4-05A5-B0FE6DE1779D}"/>
              </a:ext>
            </a:extLst>
          </p:cNvPr>
          <p:cNvSpPr txBox="1">
            <a:spLocks noChangeArrowheads="1"/>
          </p:cNvSpPr>
          <p:nvPr/>
        </p:nvSpPr>
        <p:spPr bwMode="auto">
          <a:xfrm>
            <a:off x="21507934" y="13389806"/>
            <a:ext cx="9184510" cy="1706100"/>
          </a:xfrm>
          <a:prstGeom prst="rect">
            <a:avLst/>
          </a:prstGeom>
          <a:noFill/>
          <a:ln w="25400" algn="ctr">
            <a:solidFill>
              <a:schemeClr val="tx1">
                <a:lumMod val="50000"/>
                <a:lumOff val="50000"/>
              </a:schemeClr>
            </a:solidFill>
            <a:miter lim="800000"/>
            <a:headEnd/>
            <a:tailEnd/>
          </a:ln>
          <a:effectLst/>
          <a:extLst>
            <a:ext uri="{909E8E84-426E-40DD-AFC4-6F175D3DCCD1}">
              <a14:hiddenFill xmlns:a14="http://schemas.microsoft.com/office/drawing/2010/main">
                <a:solidFill>
                  <a:srgbClr val="FFCC99"/>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82800" rIns="180000" bIns="82800" anchor="t">
            <a:spAutoFit/>
          </a:bodyPr>
          <a:lstStyle>
            <a:lvl1pPr defTabSz="1830388" eaLnBrk="0" hangingPunct="0">
              <a:defRPr sz="3200">
                <a:solidFill>
                  <a:schemeClr val="tx1"/>
                </a:solidFill>
                <a:latin typeface="Arial" charset="0"/>
              </a:defRPr>
            </a:lvl1pPr>
            <a:lvl2pPr marL="742950" indent="-285750" defTabSz="1830388" eaLnBrk="0" hangingPunct="0">
              <a:defRPr sz="3200">
                <a:solidFill>
                  <a:schemeClr val="tx1"/>
                </a:solidFill>
                <a:latin typeface="Arial" charset="0"/>
              </a:defRPr>
            </a:lvl2pPr>
            <a:lvl3pPr marL="1143000" indent="-228600" defTabSz="1830388" eaLnBrk="0" hangingPunct="0">
              <a:defRPr sz="3200">
                <a:solidFill>
                  <a:schemeClr val="tx1"/>
                </a:solidFill>
                <a:latin typeface="Arial" charset="0"/>
              </a:defRPr>
            </a:lvl3pPr>
            <a:lvl4pPr marL="1600200" indent="-228600" defTabSz="1830388" eaLnBrk="0" hangingPunct="0">
              <a:defRPr sz="3200">
                <a:solidFill>
                  <a:schemeClr val="tx1"/>
                </a:solidFill>
                <a:latin typeface="Arial" charset="0"/>
              </a:defRPr>
            </a:lvl4pPr>
            <a:lvl5pPr marL="2057400" indent="-228600" defTabSz="1830388" eaLnBrk="0" hangingPunct="0">
              <a:defRPr sz="3200">
                <a:solidFill>
                  <a:schemeClr val="tx1"/>
                </a:solidFill>
                <a:latin typeface="Arial" charset="0"/>
              </a:defRPr>
            </a:lvl5pPr>
            <a:lvl6pPr marL="2514600" indent="-228600" defTabSz="1830388" eaLnBrk="0" fontAlgn="base" hangingPunct="0">
              <a:spcBef>
                <a:spcPct val="0"/>
              </a:spcBef>
              <a:spcAft>
                <a:spcPct val="0"/>
              </a:spcAft>
              <a:defRPr sz="3200">
                <a:solidFill>
                  <a:schemeClr val="tx1"/>
                </a:solidFill>
                <a:latin typeface="Arial" charset="0"/>
              </a:defRPr>
            </a:lvl6pPr>
            <a:lvl7pPr marL="2971800" indent="-228600" defTabSz="1830388" eaLnBrk="0" fontAlgn="base" hangingPunct="0">
              <a:spcBef>
                <a:spcPct val="0"/>
              </a:spcBef>
              <a:spcAft>
                <a:spcPct val="0"/>
              </a:spcAft>
              <a:defRPr sz="3200">
                <a:solidFill>
                  <a:schemeClr val="tx1"/>
                </a:solidFill>
                <a:latin typeface="Arial" charset="0"/>
              </a:defRPr>
            </a:lvl7pPr>
            <a:lvl8pPr marL="3429000" indent="-228600" defTabSz="1830388" eaLnBrk="0" fontAlgn="base" hangingPunct="0">
              <a:spcBef>
                <a:spcPct val="0"/>
              </a:spcBef>
              <a:spcAft>
                <a:spcPct val="0"/>
              </a:spcAft>
              <a:defRPr sz="3200">
                <a:solidFill>
                  <a:schemeClr val="tx1"/>
                </a:solidFill>
                <a:latin typeface="Arial" charset="0"/>
              </a:defRPr>
            </a:lvl8pPr>
            <a:lvl9pPr marL="3886200" indent="-228600" defTabSz="1830388" eaLnBrk="0" fontAlgn="base" hangingPunct="0">
              <a:spcBef>
                <a:spcPct val="0"/>
              </a:spcBef>
              <a:spcAft>
                <a:spcPct val="0"/>
              </a:spcAft>
              <a:defRPr sz="3200">
                <a:solidFill>
                  <a:schemeClr val="tx1"/>
                </a:solidFill>
                <a:latin typeface="Arial" charset="0"/>
              </a:defRPr>
            </a:lvl9pPr>
          </a:lstStyle>
          <a:p>
            <a:pPr defTabSz="914400">
              <a:defRPr/>
            </a:pPr>
            <a:r>
              <a:rPr lang="nb-NO" sz="2000" i="1">
                <a:solidFill>
                  <a:srgbClr val="000000"/>
                </a:solidFill>
                <a:latin typeface="Calibri"/>
                <a:ea typeface="Calibri"/>
                <a:cs typeface="Arial"/>
              </a:rPr>
              <a:t>Figur 2</a:t>
            </a:r>
            <a:r>
              <a:rPr kumimoji="0" lang="nb-NO" sz="2000" b="0" i="1" u="none" strike="noStrike" kern="1200" cap="none" spc="0" normalizeH="0" baseline="0" noProof="0">
                <a:ln>
                  <a:noFill/>
                </a:ln>
                <a:solidFill>
                  <a:srgbClr val="000000"/>
                </a:solidFill>
                <a:effectLst/>
                <a:uLnTx/>
                <a:uFillTx/>
                <a:latin typeface="Calibri"/>
                <a:ea typeface="Calibri"/>
                <a:cs typeface="Arial"/>
              </a:rPr>
              <a:t>.</a:t>
            </a:r>
            <a:r>
              <a:rPr lang="nb-NO" sz="2000" i="1">
                <a:solidFill>
                  <a:srgbClr val="000000"/>
                </a:solidFill>
                <a:latin typeface="Calibri"/>
                <a:ea typeface="Calibri"/>
                <a:cs typeface="Arial"/>
              </a:rPr>
              <a:t> </a:t>
            </a:r>
            <a:r>
              <a:rPr lang="nb-NO" sz="2000">
                <a:solidFill>
                  <a:srgbClr val="000000"/>
                </a:solidFill>
                <a:latin typeface="Calibri"/>
                <a:ea typeface="Calibri"/>
                <a:cs typeface="Arial"/>
              </a:rPr>
              <a:t>Overlevelsesanalyse som sammenligner pasienter som hadde fått kirurgisk behandling av hjernemetastaser og de som ikke hadde fått dette før WBRT</a:t>
            </a:r>
            <a:r>
              <a:rPr kumimoji="0" lang="nb-NO" sz="2000" b="0" i="0" u="none" strike="noStrike" kern="1200" cap="none" spc="0" normalizeH="0" baseline="0" noProof="0">
                <a:ln>
                  <a:noFill/>
                </a:ln>
                <a:solidFill>
                  <a:srgbClr val="000000"/>
                </a:solidFill>
                <a:effectLst/>
                <a:uLnTx/>
                <a:uFillTx/>
                <a:latin typeface="Calibri"/>
                <a:ea typeface="Calibri"/>
                <a:cs typeface="Arial"/>
              </a:rPr>
              <a:t>. </a:t>
            </a:r>
            <a:r>
              <a:rPr lang="nb-NO" sz="2000">
                <a:solidFill>
                  <a:srgbClr val="000000"/>
                </a:solidFill>
                <a:latin typeface="Calibri"/>
                <a:ea typeface="Calibri"/>
                <a:cs typeface="Arial"/>
              </a:rPr>
              <a:t>Median overlevelse for pasienter som har blitt operert cerebralt var 366 dager, sammenlignet med 112 dager for de som ikke ble operert (p=0,032). </a:t>
            </a:r>
            <a:endParaRPr lang="nb-NO" sz="2000">
              <a:latin typeface="Calibri"/>
              <a:ea typeface="Calibri"/>
              <a:cs typeface="Calibri"/>
            </a:endParaRPr>
          </a:p>
          <a:p>
            <a:pPr defTabSz="914400">
              <a:defRPr/>
            </a:pPr>
            <a:endParaRPr lang="nb-NO" sz="2000">
              <a:solidFill>
                <a:srgbClr val="000000"/>
              </a:solidFill>
              <a:latin typeface="Calibri"/>
              <a:ea typeface="Calibri"/>
              <a:cs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advTm="87090"/>
    </mc:Choice>
    <mc:Fallback xmlns="">
      <p:transition spd="slow" advTm="87090"/>
    </mc:Fallback>
  </mc:AlternateContent>
</p:sld>
</file>

<file path=ppt/theme/theme1.xml><?xml version="1.0" encoding="utf-8"?>
<a:theme xmlns:a="http://schemas.openxmlformats.org/drawingml/2006/main" name="Standard utforming">
  <a:themeElements>
    <a:clrScheme name="UiB-Farger-2015-matt">
      <a:dk1>
        <a:sysClr val="windowText" lastClr="000000"/>
      </a:dk1>
      <a:lt1>
        <a:srgbClr val="FFFFFF"/>
      </a:lt1>
      <a:dk2>
        <a:srgbClr val="847268"/>
      </a:dk2>
      <a:lt2>
        <a:srgbClr val="D0CAC2"/>
      </a:lt2>
      <a:accent1>
        <a:srgbClr val="DB3F3D"/>
      </a:accent1>
      <a:accent2>
        <a:srgbClr val="1A2640"/>
      </a:accent2>
      <a:accent3>
        <a:srgbClr val="CDAB3F"/>
      </a:accent3>
      <a:accent4>
        <a:srgbClr val="4EA0B7"/>
      </a:accent4>
      <a:accent5>
        <a:srgbClr val="789A5B"/>
      </a:accent5>
      <a:accent6>
        <a:srgbClr val="705686"/>
      </a:accent6>
      <a:hlink>
        <a:srgbClr val="009FEE"/>
      </a:hlink>
      <a:folHlink>
        <a:srgbClr val="522D89"/>
      </a:folHlink>
    </a:clrScheme>
    <a:fontScheme name="Standard utform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lnDef>
  </a:objectDefaults>
  <a:extraClrSchemeLst>
    <a:extraClrScheme>
      <a:clrScheme name="Standard utform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 utform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 utform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 utform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 utform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 utform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 utform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 utform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 utform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 utform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 utform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 utform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888</Words>
  <Application>Microsoft Office PowerPoint</Application>
  <PresentationFormat>Egendefinert</PresentationFormat>
  <Paragraphs>26</Paragraphs>
  <Slides>1</Slides>
  <Notes>1</Notes>
  <HiddenSlides>0</HiddenSlides>
  <MMClips>0</MMClips>
  <ScaleCrop>false</ScaleCrop>
  <HeadingPairs>
    <vt:vector size="6" baseType="variant">
      <vt:variant>
        <vt:lpstr>Brukte skrifter</vt:lpstr>
      </vt:variant>
      <vt:variant>
        <vt:i4>2</vt:i4>
      </vt:variant>
      <vt:variant>
        <vt:lpstr>Tema</vt:lpstr>
      </vt:variant>
      <vt:variant>
        <vt:i4>1</vt:i4>
      </vt:variant>
      <vt:variant>
        <vt:lpstr>Lysbildetitler</vt:lpstr>
      </vt:variant>
      <vt:variant>
        <vt:i4>1</vt:i4>
      </vt:variant>
    </vt:vector>
  </HeadingPairs>
  <TitlesOfParts>
    <vt:vector size="4" baseType="lpstr">
      <vt:lpstr>Arial</vt:lpstr>
      <vt:lpstr>Calibri</vt:lpstr>
      <vt:lpstr>Standard utforming</vt:lpstr>
      <vt:lpstr>PowerPoint-presentasjon</vt:lpstr>
    </vt:vector>
  </TitlesOfParts>
  <Company>IT-avd, UiB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Lysbilde 1</dc:title>
  <dc:creator>Helge Grønhaug</dc:creator>
  <cp:lastModifiedBy>Eirik Dalheim</cp:lastModifiedBy>
  <cp:revision>2</cp:revision>
  <cp:lastPrinted>2016-05-27T08:05:21Z</cp:lastPrinted>
  <dcterms:created xsi:type="dcterms:W3CDTF">2006-11-02T13:18:58Z</dcterms:created>
  <dcterms:modified xsi:type="dcterms:W3CDTF">2024-12-13T08:12:15Z</dcterms:modified>
</cp:coreProperties>
</file>