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0159" autoAdjust="0"/>
  </p:normalViewPr>
  <p:slideViewPr>
    <p:cSldViewPr snapToGrid="0">
      <p:cViewPr varScale="1">
        <p:scale>
          <a:sx n="26" d="100"/>
          <a:sy n="26" d="100"/>
        </p:scale>
        <p:origin x="18" y="144"/>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ik Dalheim" userId="f4cbcee8-a52d-4439-92e4-0606293a6078" providerId="ADAL" clId="{D209FE86-D8BD-4DE4-9DB8-7EAC301869EA}"/>
    <pc:docChg chg="custSel modSld">
      <pc:chgData name="Eirik Dalheim" userId="f4cbcee8-a52d-4439-92e4-0606293a6078" providerId="ADAL" clId="{D209FE86-D8BD-4DE4-9DB8-7EAC301869EA}" dt="2024-12-13T08:09:35.844" v="0" actId="478"/>
      <pc:docMkLst>
        <pc:docMk/>
      </pc:docMkLst>
      <pc:sldChg chg="delSp mod delAnim">
        <pc:chgData name="Eirik Dalheim" userId="f4cbcee8-a52d-4439-92e4-0606293a6078" providerId="ADAL" clId="{D209FE86-D8BD-4DE4-9DB8-7EAC301869EA}" dt="2024-12-13T08:09:35.844" v="0" actId="478"/>
        <pc:sldMkLst>
          <pc:docMk/>
          <pc:sldMk cId="0" sldId="260"/>
        </pc:sldMkLst>
        <pc:picChg chg="del">
          <ac:chgData name="Eirik Dalheim" userId="f4cbcee8-a52d-4439-92e4-0606293a6078" providerId="ADAL" clId="{D209FE86-D8BD-4DE4-9DB8-7EAC301869EA}" dt="2024-12-13T08:09:35.844" v="0" actId="478"/>
          <ac:picMkLst>
            <pc:docMk/>
            <pc:sldMk cId="0" sldId="260"/>
            <ac:picMk id="16" creationId="{46017A7E-B49A-BD75-D351-3AFDFD5F238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13.12.2024</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dirty="0">
                <a:solidFill>
                  <a:schemeClr val="bg1"/>
                </a:solidFill>
                <a:latin typeface="Calibri" panose="020F0502020204030204" pitchFamily="34" charset="0"/>
                <a:cs typeface="Calibri" panose="020F0502020204030204" pitchFamily="34" charset="0"/>
              </a:rPr>
              <a:t>Medial epicondyle fractures in children</a:t>
            </a:r>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600" b="1" dirty="0">
                <a:solidFill>
                  <a:schemeClr val="bg1"/>
                </a:solidFill>
                <a:latin typeface="Calibri" panose="020F0502020204030204" pitchFamily="34" charset="0"/>
                <a:cs typeface="Calibri" panose="020F0502020204030204" pitchFamily="34" charset="0"/>
              </a:rPr>
              <a:t>A retrospective cohort study of children operated with open reduction and internal fixation(ORIF) at </a:t>
            </a:r>
            <a:r>
              <a:rPr lang="en-US" altLang="nb-NO" sz="4600" b="1" dirty="0" err="1">
                <a:solidFill>
                  <a:schemeClr val="bg1"/>
                </a:solidFill>
                <a:latin typeface="Calibri" panose="020F0502020204030204" pitchFamily="34" charset="0"/>
                <a:cs typeface="Calibri" panose="020F0502020204030204" pitchFamily="34" charset="0"/>
              </a:rPr>
              <a:t>Haukeland</a:t>
            </a:r>
            <a:r>
              <a:rPr lang="en-US" altLang="nb-NO" sz="4600" b="1" dirty="0">
                <a:solidFill>
                  <a:schemeClr val="bg1"/>
                </a:solidFill>
                <a:latin typeface="Calibri" panose="020F0502020204030204" pitchFamily="34" charset="0"/>
                <a:cs typeface="Calibri" panose="020F0502020204030204" pitchFamily="34" charset="0"/>
              </a:rPr>
              <a:t> University Hospital between 2013-2023.  </a:t>
            </a:r>
            <a:endParaRPr lang="nb-NO" altLang="nb-NO" sz="4600" b="1" dirty="0">
              <a:solidFill>
                <a:schemeClr val="bg1"/>
              </a:solidFill>
              <a:latin typeface="Calibri" panose="020F0502020204030204" pitchFamily="34" charset="0"/>
              <a:cs typeface="Calibri" panose="020F0502020204030204" pitchFamily="34" charset="0"/>
            </a:endParaRPr>
          </a:p>
        </p:txBody>
      </p:sp>
      <p:sp>
        <p:nvSpPr>
          <p:cNvPr id="2053" name="Name and info" descr="Field for name and email"/>
          <p:cNvSpPr txBox="1">
            <a:spLocks noChangeArrowheads="1"/>
          </p:cNvSpPr>
          <p:nvPr/>
        </p:nvSpPr>
        <p:spPr bwMode="auto">
          <a:xfrm>
            <a:off x="35005212" y="2615262"/>
            <a:ext cx="682086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Morten Johanssen Stavland</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def009@uib.no</a:t>
            </a:r>
          </a:p>
        </p:txBody>
      </p:sp>
      <p:sp>
        <p:nvSpPr>
          <p:cNvPr id="2055" name="Text box 1" descr="Text field "/>
          <p:cNvSpPr txBox="1">
            <a:spLocks noChangeArrowheads="1"/>
          </p:cNvSpPr>
          <p:nvPr/>
        </p:nvSpPr>
        <p:spPr bwMode="auto">
          <a:xfrm>
            <a:off x="1182688" y="6229350"/>
            <a:ext cx="9969500" cy="2196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a:t>
            </a:r>
          </a:p>
          <a:p>
            <a:pPr defTabSz="914400" eaLnBrk="1" hangingPunct="1">
              <a:spcAft>
                <a:spcPct val="20000"/>
              </a:spcAft>
              <a:defRPr/>
            </a:pPr>
            <a:r>
              <a:rPr lang="en-GB" sz="3600" dirty="0">
                <a:effectLst/>
                <a:latin typeface="Calibri" panose="020F0502020204030204" pitchFamily="34" charset="0"/>
                <a:ea typeface="Calibri" panose="020F0502020204030204" pitchFamily="34" charset="0"/>
                <a:cs typeface="Calibri" panose="020F0502020204030204" pitchFamily="34" charset="0"/>
              </a:rPr>
              <a:t>Medial epicondyle fractures in children are a subject of debate in orthopaedic surgery, particularly regarding the optimal treatment approach based on displacement distance. This study examines the frequency, outcomes, and complications of operative treatment for medial epicondyle fractures in children at </a:t>
            </a:r>
            <a:r>
              <a:rPr lang="en-GB" sz="3600" dirty="0" err="1">
                <a:effectLst/>
                <a:latin typeface="Calibri" panose="020F0502020204030204" pitchFamily="34" charset="0"/>
                <a:ea typeface="Calibri" panose="020F0502020204030204" pitchFamily="34" charset="0"/>
                <a:cs typeface="Calibri" panose="020F0502020204030204" pitchFamily="34" charset="0"/>
              </a:rPr>
              <a:t>Haukeland</a:t>
            </a:r>
            <a:r>
              <a:rPr lang="en-GB" sz="3600" dirty="0">
                <a:effectLst/>
                <a:latin typeface="Calibri" panose="020F0502020204030204" pitchFamily="34" charset="0"/>
                <a:ea typeface="Calibri" panose="020F0502020204030204" pitchFamily="34" charset="0"/>
                <a:cs typeface="Calibri" panose="020F0502020204030204" pitchFamily="34" charset="0"/>
              </a:rPr>
              <a:t> University Hospital over a 10-year period.</a:t>
            </a:r>
          </a:p>
          <a:p>
            <a:pPr defTabSz="914400" eaLnBrk="1" hangingPunct="1">
              <a:spcAft>
                <a:spcPct val="20000"/>
              </a:spcAft>
              <a:defRPr/>
            </a:pPr>
            <a:endParaRPr lang="en-GB" sz="3600" dirty="0">
              <a:effectLst/>
              <a:latin typeface="Calibri" panose="020F0502020204030204" pitchFamily="34" charset="0"/>
              <a:ea typeface="Calibri" panose="020F0502020204030204" pitchFamily="34" charset="0"/>
              <a:cs typeface="Calibri" panose="020F0502020204030204" pitchFamily="34" charset="0"/>
            </a:endParaRPr>
          </a:p>
          <a:p>
            <a:pPr defTabSz="914400" eaLnBrk="1" hangingPunct="1">
              <a:spcAft>
                <a:spcPct val="20000"/>
              </a:spcAft>
              <a:defRPr/>
            </a:pPr>
            <a:r>
              <a:rPr lang="en-GB" sz="3600" dirty="0">
                <a:latin typeface="Calibri" panose="020F0502020204030204" pitchFamily="34" charset="0"/>
                <a:ea typeface="Calibri" panose="020F0502020204030204" pitchFamily="34" charset="0"/>
                <a:cs typeface="Calibri" panose="020F0502020204030204" pitchFamily="34" charset="0"/>
              </a:rPr>
              <a:t>67 patients aged 6-16 years are included in the study. </a:t>
            </a:r>
            <a:r>
              <a:rPr lang="en-GB" sz="3600" dirty="0">
                <a:effectLst/>
                <a:latin typeface="Calibri" panose="020F0502020204030204" pitchFamily="34" charset="0"/>
                <a:ea typeface="Calibri" panose="020F0502020204030204" pitchFamily="34" charset="0"/>
                <a:cs typeface="Calibri" panose="020F0502020204030204" pitchFamily="34" charset="0"/>
              </a:rPr>
              <a:t>The mean displacement distance was 8 mm, with 43 fractures (64%) having a displacement between 5-9 mm. Simultaneous elbow luxation occurred in 37% of cases and was significantly associated with movement restriction at last follow-up (p=0.028). Complications were reported in 13% of the cases, with 3 patients requiring reoperation. At final follow-up, 28% of patients experienced restricted elbow mobility exceeding 10 degrees.</a:t>
            </a:r>
          </a:p>
          <a:p>
            <a:pPr defTabSz="914400" eaLnBrk="1" hangingPunct="1">
              <a:spcAft>
                <a:spcPct val="20000"/>
              </a:spcAft>
              <a:defRPr/>
            </a:pPr>
            <a:endParaRPr lang="en-GB" sz="3600" dirty="0">
              <a:latin typeface="Calibri" panose="020F0502020204030204" pitchFamily="34" charset="0"/>
              <a:ea typeface="Calibri" panose="020F0502020204030204" pitchFamily="34" charset="0"/>
              <a:cs typeface="Calibri" panose="020F0502020204030204" pitchFamily="34" charset="0"/>
            </a:endParaRPr>
          </a:p>
          <a:p>
            <a:pPr defTabSz="914400" eaLnBrk="1" hangingPunct="1">
              <a:spcAft>
                <a:spcPct val="20000"/>
              </a:spcAft>
              <a:defRPr/>
            </a:pPr>
            <a:r>
              <a:rPr lang="en-GB" sz="3600" dirty="0">
                <a:effectLst/>
                <a:latin typeface="Calibri" panose="020F0502020204030204" pitchFamily="34" charset="0"/>
                <a:ea typeface="Calibri" panose="020F0502020204030204" pitchFamily="34" charset="0"/>
                <a:cs typeface="Calibri" panose="020F0502020204030204" pitchFamily="34" charset="0"/>
              </a:rPr>
              <a:t>Operative treatment of medial epicondyle fractures at </a:t>
            </a:r>
            <a:r>
              <a:rPr lang="en-GB" sz="3600" dirty="0" err="1">
                <a:effectLst/>
                <a:latin typeface="Calibri" panose="020F0502020204030204" pitchFamily="34" charset="0"/>
                <a:ea typeface="Calibri" panose="020F0502020204030204" pitchFamily="34" charset="0"/>
                <a:cs typeface="Calibri" panose="020F0502020204030204" pitchFamily="34" charset="0"/>
              </a:rPr>
              <a:t>Haukeland</a:t>
            </a:r>
            <a:r>
              <a:rPr lang="en-GB" sz="3600" dirty="0">
                <a:effectLst/>
                <a:latin typeface="Calibri" panose="020F0502020204030204" pitchFamily="34" charset="0"/>
                <a:ea typeface="Calibri" panose="020F0502020204030204" pitchFamily="34" charset="0"/>
                <a:cs typeface="Calibri" panose="020F0502020204030204" pitchFamily="34" charset="0"/>
              </a:rPr>
              <a:t> University Hospital generally results in favourable outcomes with a low complication rate. </a:t>
            </a: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Operator bias plays a role in measuring displacement distance on X-rays, which can influence the treatment the patient receives. </a:t>
            </a:r>
            <a:r>
              <a:rPr lang="en-GB" sz="3600" dirty="0">
                <a:effectLst/>
                <a:latin typeface="Calibri" panose="020F0502020204030204" pitchFamily="34" charset="0"/>
                <a:ea typeface="Calibri" panose="020F0502020204030204" pitchFamily="34" charset="0"/>
                <a:cs typeface="Calibri" panose="020F0502020204030204" pitchFamily="34" charset="0"/>
              </a:rPr>
              <a:t>Further prospective studies are needed to define clearer guidelines for operative versus non-operative management of medial epicondyle fractures in children. </a:t>
            </a:r>
            <a:endParaRPr lang="nb-NO" sz="3600" dirty="0">
              <a:effectLst/>
              <a:latin typeface="Calibri" panose="020F0502020204030204" pitchFamily="34" charset="0"/>
              <a:ea typeface="Calibri" panose="020F0502020204030204" pitchFamily="34" charset="0"/>
              <a:cs typeface="Calibri" panose="020F0502020204030204" pitchFamily="34" charset="0"/>
            </a:endParaRPr>
          </a:p>
          <a:p>
            <a:pPr defTabSz="914400" eaLnBrk="1" hangingPunct="1">
              <a:spcAft>
                <a:spcPct val="20000"/>
              </a:spcAft>
              <a:defRPr/>
            </a:pP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a:p>
            <a:pPr defTabSz="914400" eaLnBrk="1" hangingPunct="1">
              <a:spcAft>
                <a:spcPct val="20000"/>
              </a:spcAft>
              <a:defRPr/>
            </a:pPr>
            <a:endParaRPr lang="en-GB" sz="3600" dirty="0">
              <a:latin typeface="Times New Roman" panose="02020603050405020304" pitchFamily="18" charset="0"/>
              <a:ea typeface="Calibri" panose="020F0502020204030204" pitchFamily="34" charset="0"/>
              <a:cs typeface="Times New Roman" panose="02020603050405020304" pitchFamily="18" charset="0"/>
            </a:endParaRPr>
          </a:p>
          <a:p>
            <a:pPr defTabSz="914400" eaLnBrk="1" hangingPunct="1">
              <a:spcAft>
                <a:spcPct val="20000"/>
              </a:spcAft>
              <a:defRPr/>
            </a:pP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914400" eaLnBrk="1" hangingPunct="1">
              <a:spcAft>
                <a:spcPct val="20000"/>
              </a:spcAft>
              <a:defRPr/>
            </a:pP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20000"/>
              </a:spcAft>
              <a:buClrTx/>
              <a:buSzTx/>
              <a:buFontTx/>
              <a:buNone/>
              <a:tabLst/>
              <a:defRPr/>
            </a:pPr>
            <a:endPar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52" name="Text box 2" descr="Text field "/>
          <p:cNvSpPr txBox="1">
            <a:spLocks noChangeArrowheads="1"/>
          </p:cNvSpPr>
          <p:nvPr/>
        </p:nvSpPr>
        <p:spPr bwMode="auto">
          <a:xfrm>
            <a:off x="11152188" y="6229350"/>
            <a:ext cx="10324147" cy="1572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Medial epicondyle fractures</a:t>
            </a:r>
            <a:endParaRPr lang="en-US" sz="3600"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3600" dirty="0">
                <a:latin typeface="Calibri" panose="020F0502020204030204" pitchFamily="34" charset="0"/>
                <a:ea typeface="Calibri" panose="020F0502020204030204" pitchFamily="34" charset="0"/>
                <a:cs typeface="Calibri" panose="020F0502020204030204" pitchFamily="34" charset="0"/>
              </a:rPr>
              <a:t>Medial epicondyle fractures are elbow injuries that </a:t>
            </a: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constitute 12-20% of elbow fractures in the paediatric population</a:t>
            </a:r>
            <a:r>
              <a:rPr lang="en-US" sz="3600" dirty="0">
                <a:latin typeface="Calibri" panose="020F0502020204030204" pitchFamily="34" charset="0"/>
                <a:ea typeface="Calibri" panose="020F0502020204030204" pitchFamily="34" charset="0"/>
                <a:cs typeface="Calibri" panose="020F0502020204030204" pitchFamily="34" charset="0"/>
              </a:rPr>
              <a:t>. These fractures occur when the growth plate near the inner part of the elbow breaks. It is commonly associated with elbow dislocations.</a:t>
            </a:r>
          </a:p>
          <a:p>
            <a:endParaRPr lang="en-US" sz="3600" dirty="0">
              <a:latin typeface="Calibri" panose="020F0502020204030204" pitchFamily="34" charset="0"/>
              <a:ea typeface="Calibri" panose="020F0502020204030204" pitchFamily="34" charset="0"/>
              <a:cs typeface="Calibri" panose="020F0502020204030204" pitchFamily="34" charset="0"/>
            </a:endParaRPr>
          </a:p>
          <a:p>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lack of high-quality studies without significant limitations lay grounds for uncertainty of optimal treatment. A major question is at what displacement distance one should choose operative treatment, and at what displacement distance one should choose non-operative treatment.</a:t>
            </a:r>
          </a:p>
          <a:p>
            <a:endParaRPr lang="en-US" sz="3600" dirty="0">
              <a:latin typeface="Calibri" panose="020F0502020204030204" pitchFamily="34" charset="0"/>
              <a:ea typeface="Calibri" panose="020F0502020204030204" pitchFamily="34" charset="0"/>
              <a:cs typeface="Calibri" panose="020F0502020204030204" pitchFamily="34" charset="0"/>
            </a:endParaRPr>
          </a:p>
          <a:p>
            <a:r>
              <a:rPr lang="en-US" sz="3600" dirty="0">
                <a:latin typeface="Calibri" panose="020F0502020204030204" pitchFamily="34" charset="0"/>
                <a:ea typeface="Calibri" panose="020F0502020204030204" pitchFamily="34" charset="0"/>
                <a:cs typeface="Calibri" panose="020F0502020204030204" pitchFamily="34" charset="0"/>
              </a:rPr>
              <a:t>Treatment options vary based on the severity and degree of bone displacement. Non-displaced or minimally displaced fractures may be managed with immobilization using a cast. </a:t>
            </a:r>
            <a:r>
              <a:rPr lang="en-GB" sz="3600" dirty="0" err="1">
                <a:effectLst/>
                <a:latin typeface="Calibri" panose="020F0502020204030204" pitchFamily="34" charset="0"/>
                <a:ea typeface="Calibri" panose="020F0502020204030204" pitchFamily="34" charset="0"/>
                <a:cs typeface="Calibri" panose="020F0502020204030204" pitchFamily="34" charset="0"/>
              </a:rPr>
              <a:t>Haukeland</a:t>
            </a:r>
            <a:r>
              <a:rPr lang="en-GB" sz="3600" dirty="0">
                <a:effectLst/>
                <a:latin typeface="Calibri" panose="020F0502020204030204" pitchFamily="34" charset="0"/>
                <a:ea typeface="Calibri" panose="020F0502020204030204" pitchFamily="34" charset="0"/>
                <a:cs typeface="Calibri" panose="020F0502020204030204" pitchFamily="34" charset="0"/>
              </a:rPr>
              <a:t> University Hospital guidelines recommend surgery with open reduction and internal fixation for displacement distances greater than 5 mm. </a:t>
            </a:r>
          </a:p>
          <a:p>
            <a:endParaRPr lang="en-US" sz="3600" dirty="0">
              <a:latin typeface="Calibri" panose="020F0502020204030204" pitchFamily="34" charset="0"/>
              <a:ea typeface="Calibri" panose="020F0502020204030204" pitchFamily="34" charset="0"/>
              <a:cs typeface="Calibri" panose="020F0502020204030204" pitchFamily="34" charset="0"/>
            </a:endParaRPr>
          </a:p>
          <a:p>
            <a:r>
              <a:rPr lang="en-US" sz="3600" dirty="0">
                <a:latin typeface="Calibri" panose="020F0502020204030204" pitchFamily="34" charset="0"/>
                <a:ea typeface="Calibri" panose="020F0502020204030204" pitchFamily="34" charset="0"/>
                <a:cs typeface="Calibri" panose="020F0502020204030204" pitchFamily="34" charset="0"/>
              </a:rPr>
              <a:t>Complications can include nerve damage, persistent instability, reduced elbow mobility, and potential growth disturbances in severe cases.</a:t>
            </a:r>
          </a:p>
          <a:p>
            <a:endParaRPr lang="en-US" altLang="nb-NO"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endParaRPr lang="en-US" altLang="nb-NO"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59" name="Text Box 3" descr="Text field "/>
          <p:cNvSpPr txBox="1">
            <a:spLocks noChangeArrowheads="1"/>
          </p:cNvSpPr>
          <p:nvPr/>
        </p:nvSpPr>
        <p:spPr bwMode="auto">
          <a:xfrm>
            <a:off x="11118851" y="21527549"/>
            <a:ext cx="10324147" cy="436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lang="en-US" altLang="nb-NO" sz="3600" dirty="0">
              <a:solidFill>
                <a:schemeClr val="tx1">
                  <a:lumMod val="85000"/>
                  <a:lumOff val="1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lang="en-US" altLang="nb-NO" sz="3600" dirty="0">
              <a:solidFill>
                <a:schemeClr val="tx1">
                  <a:lumMod val="85000"/>
                  <a:lumOff val="1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1" name="Text Box 4" descr="Text field "/>
          <p:cNvSpPr txBox="1">
            <a:spLocks noChangeArrowheads="1"/>
          </p:cNvSpPr>
          <p:nvPr/>
        </p:nvSpPr>
        <p:spPr bwMode="auto">
          <a:xfrm>
            <a:off x="21451888" y="6229350"/>
            <a:ext cx="10236200" cy="1624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Results and discussion</a:t>
            </a:r>
          </a:p>
          <a:p>
            <a:pPr defTabSz="914400" eaLnBrk="1" hangingPunct="1">
              <a:spcBef>
                <a:spcPts val="0"/>
              </a:spcBef>
              <a:spcAft>
                <a:spcPts val="1000"/>
              </a:spcAft>
              <a:defRPr/>
            </a:pP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Over a 10-year period, </a:t>
            </a:r>
            <a:r>
              <a:rPr lang="en-GB" sz="36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Haukeland</a:t>
            </a: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University Hospital has performed ORIF on 67 medial epicondyle fractures. Most of the fractures occurred during the summer months, suggesting a correlation with outdoor activities. Complications have been reported in 13.4% of the surgeries. Approximately 28% of patients exhibited a range of motion deficit exceeding 10 degrees at the final follow-up. </a:t>
            </a:r>
            <a:r>
              <a:rPr lang="en-GB" sz="3600" dirty="0">
                <a:effectLst/>
                <a:latin typeface="Calibri" panose="020F0502020204030204" pitchFamily="34" charset="0"/>
                <a:ea typeface="Calibri" panose="020F0502020204030204" pitchFamily="34" charset="0"/>
                <a:cs typeface="Calibri" panose="020F0502020204030204" pitchFamily="34" charset="0"/>
              </a:rPr>
              <a:t>Simultaneous elbow luxation occurred in 37% of cases and was significantly associated with movement restriction at last follow-up (p=0.028).</a:t>
            </a:r>
          </a:p>
          <a:p>
            <a:pPr defTabSz="914400" eaLnBrk="1" hangingPunct="1">
              <a:spcBef>
                <a:spcPts val="0"/>
              </a:spcBef>
              <a:spcAft>
                <a:spcPts val="1000"/>
              </a:spcAft>
              <a:defRPr/>
            </a:pPr>
            <a:endParaRPr lang="en-GB" sz="3600" dirty="0">
              <a:latin typeface="Calibri" panose="020F0502020204030204" pitchFamily="34" charset="0"/>
              <a:ea typeface="Calibri" panose="020F0502020204030204" pitchFamily="34" charset="0"/>
              <a:cs typeface="Calibri" panose="020F0502020204030204" pitchFamily="34" charset="0"/>
            </a:endParaRPr>
          </a:p>
          <a:p>
            <a:pPr defTabSz="914400" eaLnBrk="1" hangingPunct="1">
              <a:spcBef>
                <a:spcPts val="0"/>
              </a:spcBef>
              <a:spcAft>
                <a:spcPts val="1000"/>
              </a:spcAft>
              <a:defRPr/>
            </a:pPr>
            <a:r>
              <a:rPr lang="en-GB"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Operative treatment is associated with excellent outcomes regarding union of the fracture. However, f</a:t>
            </a: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indings in other studies indicate non-operative treatment may have similar efficacy as operative treatment for fractures with less than 10 mm displacement distance, even when resulting in a non-union. 73% of the medial epicondyle fractures in this study were displaced less than 10mm. Non-operative treatment could potentially be more cost-effective and timesaving, as well as reduce the patient's risk of operative complications. However, non-operative treatment may also increase the risk of complications associated with non-union of the medial epicondyle fragment.</a:t>
            </a:r>
          </a:p>
          <a:p>
            <a:pPr defTabSz="914400" eaLnBrk="1" hangingPunct="1">
              <a:spcBef>
                <a:spcPts val="0"/>
              </a:spcBef>
              <a:spcAft>
                <a:spcPts val="1000"/>
              </a:spcAft>
              <a:defRPr/>
            </a:pPr>
            <a:endParaRPr lang="en-GB" sz="36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63" name="Text Box 5" descr="Text field "/>
          <p:cNvSpPr txBox="1">
            <a:spLocks noChangeArrowheads="1"/>
          </p:cNvSpPr>
          <p:nvPr/>
        </p:nvSpPr>
        <p:spPr bwMode="auto">
          <a:xfrm>
            <a:off x="31696978" y="6310717"/>
            <a:ext cx="10151110" cy="244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defTabSz="914400" eaLnBrk="1" hangingPunct="1">
              <a:spcBef>
                <a:spcPts val="0"/>
              </a:spcBef>
              <a:spcAft>
                <a:spcPts val="1000"/>
              </a:spcAft>
              <a:defRPr/>
            </a:pP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Some studies indicate higher rates of stiffness in patients treated operatively than in patients treated non-operatively. A total of 25 out of 67 medial epicondyle fractures in this study had simultaneous luxation of the elbow joint. There was a statistically significant correlation between simultaneous luxation and restriction of elbow mobility at the last follow-up. It is possible that immobilization for four weeks may have had a greater impact on elbow mobility in patients with simultaneous luxation compared to those without. Elbow luxation likely results in a stiffer elbow due to more significant joint and capsular damage. In cases where operation indication is borderline, it may be more beneficial to treat fractures with simultaneous elbow luxation non-operatively to minimize the risk of elbow stiffness, or with screw osteosynthesis for shorter immobilization time in cast. Although restricted movement is not considered a complication in this study, 28,4% of patients had reduced mobility exceeding 10 degrees at last follow-up. </a:t>
            </a:r>
            <a:r>
              <a:rPr lang="en-GB" sz="3600" dirty="0">
                <a:effectLst/>
                <a:latin typeface="Calibri" panose="020F0502020204030204" pitchFamily="34" charset="0"/>
                <a:ea typeface="Calibri" panose="020F0502020204030204" pitchFamily="34" charset="0"/>
                <a:cs typeface="Calibri" panose="020F0502020204030204" pitchFamily="34" charset="0"/>
              </a:rPr>
              <a:t>This raises the question of whether conservative treatment or screw osteosyntheses with reduced cast-time, might be preferable to K-wire osteosynthesis and casting in such cases. </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GB" altLang="nb-NO" sz="3600" b="0" i="0" u="none" strike="noStrike" kern="1200" cap="none" spc="0" normalizeH="0" baseline="0" noProof="0" dirty="0">
              <a:ln>
                <a:noFill/>
              </a:ln>
              <a:solidFill>
                <a:srgbClr val="000000">
                  <a:lumMod val="85000"/>
                  <a:lumOff val="15000"/>
                </a:srgbClr>
              </a:solidFill>
              <a:uLnTx/>
              <a:uFillTx/>
              <a:latin typeface="Calibri" panose="020F0502020204030204" pitchFamily="34" charset="0"/>
              <a:ea typeface="Calibri" panose="020F0502020204030204" pitchFamily="34" charset="0"/>
              <a:cs typeface="Calibri" panose="020F0502020204030204" pitchFamily="34" charset="0"/>
            </a:endParaRPr>
          </a:p>
          <a:p>
            <a:pPr defTabSz="914400" eaLnBrk="1" hangingPunct="1">
              <a:spcBef>
                <a:spcPts val="0"/>
              </a:spcBef>
              <a:spcAft>
                <a:spcPts val="1000"/>
              </a:spcAft>
              <a:defRPr/>
            </a:pPr>
            <a:r>
              <a:rPr lang="en-GB" sz="3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radiographic modality used for diagnosing medial epicondyle fractures is primarily X-ray. Due to the immature skeletal development in children and lack of ossification, combined with challenges in X-ray projection, it can be difficult to measure fragment displacement distance accurately. Operator bias in radiologic measurements can result in errors exceeding 2 mm when assessed via X-ray. CT scans may reveal fractures not visible on X-rays with discrepancies of up to 10 mm. The average displacement distance among those undergoing ORIF in this study was 8 mm (SD=4). It is probable that several patients may swing above or below the threshold for operative indication due to these factors.</a:t>
            </a:r>
            <a:endParaRPr lang="nb-NO" sz="3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5" name="Rectangle 1">
            <a:extLst>
              <a:ext uri="{FF2B5EF4-FFF2-40B4-BE49-F238E27FC236}">
                <a16:creationId xmlns:a16="http://schemas.microsoft.com/office/drawing/2014/main" id="{931A8A6B-C4BB-C1D2-0570-430A2CF82641}"/>
              </a:ext>
            </a:extLst>
          </p:cNvPr>
          <p:cNvSpPr>
            <a:spLocks noChangeArrowheads="1"/>
          </p:cNvSpPr>
          <p:nvPr/>
        </p:nvSpPr>
        <p:spPr bwMode="auto">
          <a:xfrm>
            <a:off x="21404264" y="8870392"/>
            <a:ext cx="62098655" cy="70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pic>
        <p:nvPicPr>
          <p:cNvPr id="7" name="Bilde 6" descr="Et bilde som inneholder røntgenfilm, medisinsk bildebehandling, radiologi, radiografi&#10;&#10;Automatisk generert beskrivelse">
            <a:extLst>
              <a:ext uri="{FF2B5EF4-FFF2-40B4-BE49-F238E27FC236}">
                <a16:creationId xmlns:a16="http://schemas.microsoft.com/office/drawing/2014/main" id="{D4BF9583-1FD0-7967-8DDE-F10FDA337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7552" y="22860001"/>
            <a:ext cx="6414702" cy="4820987"/>
          </a:xfrm>
          <a:prstGeom prst="rect">
            <a:avLst/>
          </a:prstGeom>
        </p:spPr>
      </p:pic>
      <p:pic>
        <p:nvPicPr>
          <p:cNvPr id="9" name="Bilde 8" descr="Et bilde som inneholder røntgenfilm, medisinsk bildebehandling, radiologi, radiografi&#10;&#10;Automatisk generert beskrivelse">
            <a:extLst>
              <a:ext uri="{FF2B5EF4-FFF2-40B4-BE49-F238E27FC236}">
                <a16:creationId xmlns:a16="http://schemas.microsoft.com/office/drawing/2014/main" id="{0B6EE1C1-1816-1842-C966-FB3E20BAC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2506" y="22858981"/>
            <a:ext cx="6711900" cy="4822007"/>
          </a:xfrm>
          <a:prstGeom prst="rect">
            <a:avLst/>
          </a:prstGeom>
        </p:spPr>
      </p:pic>
      <p:sp>
        <p:nvSpPr>
          <p:cNvPr id="10" name="TekstSylinder 9">
            <a:extLst>
              <a:ext uri="{FF2B5EF4-FFF2-40B4-BE49-F238E27FC236}">
                <a16:creationId xmlns:a16="http://schemas.microsoft.com/office/drawing/2014/main" id="{74610DE3-E29E-A134-89D1-900859A0C9A0}"/>
              </a:ext>
            </a:extLst>
          </p:cNvPr>
          <p:cNvSpPr txBox="1"/>
          <p:nvPr/>
        </p:nvSpPr>
        <p:spPr>
          <a:xfrm>
            <a:off x="12536128" y="27680988"/>
            <a:ext cx="13008077" cy="1754326"/>
          </a:xfrm>
          <a:prstGeom prst="rect">
            <a:avLst/>
          </a:prstGeom>
          <a:noFill/>
        </p:spPr>
        <p:txBody>
          <a:bodyPr wrap="square" rtlCol="0">
            <a:spAutoFit/>
          </a:bodyPr>
          <a:lstStyle/>
          <a:p>
            <a:r>
              <a:rPr lang="en-US" sz="36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 </a:t>
            </a:r>
            <a:r>
              <a:rPr lang="en-US"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Isolated medial epicondyle fracture. </a:t>
            </a:r>
          </a:p>
          <a:p>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B: </a:t>
            </a:r>
            <a:r>
              <a:rPr lang="en-US" sz="3600" dirty="0">
                <a:solidFill>
                  <a:srgbClr val="222222"/>
                </a:solidFill>
                <a:latin typeface="Calibri" panose="020F0502020204030204" pitchFamily="34" charset="0"/>
                <a:ea typeface="Calibri" panose="020F0502020204030204" pitchFamily="34" charset="0"/>
                <a:cs typeface="Calibri" panose="020F0502020204030204" pitchFamily="34" charset="0"/>
              </a:rPr>
              <a:t>4 </a:t>
            </a:r>
            <a:r>
              <a:rPr lang="en-US"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weeks after surgery</a:t>
            </a:r>
            <a:r>
              <a:rPr lang="nb-NO" sz="3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K</a:t>
            </a:r>
            <a:r>
              <a:rPr lang="nb-NO" sz="3600" dirty="0">
                <a:solidFill>
                  <a:srgbClr val="222222"/>
                </a:solidFill>
                <a:latin typeface="Calibri" panose="020F0502020204030204" pitchFamily="34" charset="0"/>
                <a:ea typeface="Calibri" panose="020F0502020204030204" pitchFamily="34" charset="0"/>
                <a:cs typeface="Calibri" panose="020F0502020204030204" pitchFamily="34" charset="0"/>
              </a:rPr>
              <a:t>-wires to be removed in outpatient clinic</a:t>
            </a:r>
            <a:r>
              <a:rPr lang="nb-NO" dirty="0">
                <a:solidFill>
                  <a:srgbClr val="222222"/>
                </a:solidFill>
                <a:latin typeface="-apple-system"/>
              </a:rPr>
              <a:t>.</a:t>
            </a:r>
          </a:p>
          <a:p>
            <a:r>
              <a:rPr lang="nb-NO" b="1" dirty="0">
                <a:solidFill>
                  <a:srgbClr val="222222"/>
                </a:solidFill>
                <a:latin typeface="Calibri" panose="020F0502020204030204" pitchFamily="34" charset="0"/>
                <a:ea typeface="Calibri" panose="020F0502020204030204" pitchFamily="34" charset="0"/>
                <a:cs typeface="Calibri" panose="020F0502020204030204" pitchFamily="34" charset="0"/>
              </a:rPr>
              <a:t>C: </a:t>
            </a:r>
            <a:r>
              <a:rPr lang="nb-NO" sz="3600" dirty="0">
                <a:solidFill>
                  <a:srgbClr val="222222"/>
                </a:solidFill>
                <a:latin typeface="Calibri" panose="020F0502020204030204" pitchFamily="34" charset="0"/>
                <a:ea typeface="Calibri" panose="020F0502020204030204" pitchFamily="34" charset="0"/>
                <a:cs typeface="Calibri" panose="020F0502020204030204" pitchFamily="34" charset="0"/>
              </a:rPr>
              <a:t>4 years after surgery. </a:t>
            </a:r>
            <a:endParaRPr lang="nb-NO" sz="3600" dirty="0"/>
          </a:p>
        </p:txBody>
      </p:sp>
      <p:pic>
        <p:nvPicPr>
          <p:cNvPr id="14" name="Bilde 13" descr="Et bilde som inneholder røntgenfilm, medisinsk bildebehandling, radiologi, radiografi&#10;&#10;Automatisk generert beskrivelse">
            <a:extLst>
              <a:ext uri="{FF2B5EF4-FFF2-40B4-BE49-F238E27FC236}">
                <a16:creationId xmlns:a16="http://schemas.microsoft.com/office/drawing/2014/main" id="{8E5E8529-0A91-6B6F-D0D1-7FC53879A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19795" y="22858981"/>
            <a:ext cx="6025775" cy="4841807"/>
          </a:xfrm>
          <a:prstGeom prst="rect">
            <a:avLst/>
          </a:prstGeom>
        </p:spPr>
      </p:pic>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5186</TotalTime>
  <Words>936</Words>
  <Application>Microsoft Office PowerPoint</Application>
  <PresentationFormat>Egendefinert</PresentationFormat>
  <Paragraphs>36</Paragraphs>
  <Slides>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-apple-system</vt:lpstr>
      <vt:lpstr>Arial</vt:lpstr>
      <vt:lpstr>Calibri</vt:lpstr>
      <vt:lpstr>Times New Roman</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Eirik Dalheim</cp:lastModifiedBy>
  <cp:revision>155</cp:revision>
  <cp:lastPrinted>2016-05-27T08:05:21Z</cp:lastPrinted>
  <dcterms:created xsi:type="dcterms:W3CDTF">2006-11-02T13:18:58Z</dcterms:created>
  <dcterms:modified xsi:type="dcterms:W3CDTF">2024-12-13T08:09:37Z</dcterms:modified>
</cp:coreProperties>
</file>