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4083"/>
            <a:ext cx="20104100" cy="11577320"/>
          </a:xfrm>
          <a:custGeom>
            <a:avLst/>
            <a:gdLst/>
            <a:ahLst/>
            <a:cxnLst/>
            <a:rect l="l" t="t" r="r" b="b"/>
            <a:pathLst>
              <a:path w="20104100" h="11577319">
                <a:moveTo>
                  <a:pt x="20104099" y="11577302"/>
                </a:moveTo>
                <a:lnTo>
                  <a:pt x="20104099" y="0"/>
                </a:lnTo>
                <a:lnTo>
                  <a:pt x="0" y="0"/>
                </a:lnTo>
                <a:lnTo>
                  <a:pt x="0" y="11577302"/>
                </a:lnTo>
                <a:lnTo>
                  <a:pt x="20104099" y="11577302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621"/>
                </a:moveTo>
                <a:lnTo>
                  <a:pt x="20104099" y="2630621"/>
                </a:lnTo>
                <a:lnTo>
                  <a:pt x="20104099" y="0"/>
                </a:lnTo>
                <a:lnTo>
                  <a:pt x="0" y="0"/>
                </a:lnTo>
                <a:lnTo>
                  <a:pt x="0" y="2630621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86539" y="13039242"/>
            <a:ext cx="809858" cy="81406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442029" y="13364292"/>
            <a:ext cx="165639" cy="16444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667694" y="13367526"/>
            <a:ext cx="107187" cy="1579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915367" y="13364292"/>
            <a:ext cx="1079588" cy="1644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582476" y="13360520"/>
            <a:ext cx="1737360" cy="16875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914" y="525646"/>
            <a:ext cx="19018271" cy="9728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sanna.haland@student.uib.no" TargetMode="External"/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19470" y="2888358"/>
            <a:ext cx="8020684" cy="2776220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2050" spc="-5" b="1">
                <a:solidFill>
                  <a:srgbClr val="252525"/>
                </a:solidFill>
                <a:latin typeface="Calibri"/>
                <a:cs typeface="Calibri"/>
              </a:rPr>
              <a:t>Results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525"/>
              </a:spcBef>
            </a:pPr>
            <a:r>
              <a:rPr dirty="0" sz="1850" spc="-5">
                <a:latin typeface="Times New Roman"/>
                <a:cs typeface="Times New Roman"/>
              </a:rPr>
              <a:t>Two-hundred </a:t>
            </a:r>
            <a:r>
              <a:rPr dirty="0" sz="1850" spc="5">
                <a:latin typeface="Times New Roman"/>
                <a:cs typeface="Times New Roman"/>
              </a:rPr>
              <a:t>and eighty-nine radiographs </a:t>
            </a:r>
            <a:r>
              <a:rPr dirty="0" sz="1850" spc="10">
                <a:latin typeface="Times New Roman"/>
                <a:cs typeface="Times New Roman"/>
              </a:rPr>
              <a:t>were </a:t>
            </a:r>
            <a:r>
              <a:rPr dirty="0" sz="1850" spc="5">
                <a:latin typeface="Times New Roman"/>
                <a:cs typeface="Times New Roman"/>
              </a:rPr>
              <a:t>included in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study and therefore  </a:t>
            </a:r>
            <a:r>
              <a:rPr dirty="0" sz="1850" spc="10">
                <a:latin typeface="Times New Roman"/>
                <a:cs typeface="Times New Roman"/>
              </a:rPr>
              <a:t>analyzed </a:t>
            </a:r>
            <a:r>
              <a:rPr dirty="0" sz="1850" spc="5">
                <a:latin typeface="Times New Roman"/>
                <a:cs typeface="Times New Roman"/>
              </a:rPr>
              <a:t>both </a:t>
            </a:r>
            <a:r>
              <a:rPr dirty="0" sz="1850" spc="15">
                <a:latin typeface="Times New Roman"/>
                <a:cs typeface="Times New Roman"/>
              </a:rPr>
              <a:t>by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10">
                <a:latin typeface="Times New Roman"/>
                <a:cs typeface="Times New Roman"/>
              </a:rPr>
              <a:t>manual </a:t>
            </a:r>
            <a:r>
              <a:rPr dirty="0" sz="1850" spc="15">
                <a:latin typeface="Times New Roman"/>
                <a:cs typeface="Times New Roman"/>
              </a:rPr>
              <a:t>and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automated </a:t>
            </a:r>
            <a:r>
              <a:rPr dirty="0" sz="1850" spc="10">
                <a:latin typeface="Times New Roman"/>
                <a:cs typeface="Times New Roman"/>
              </a:rPr>
              <a:t>method. A mean </a:t>
            </a:r>
            <a:r>
              <a:rPr dirty="0" sz="1850" spc="5">
                <a:latin typeface="Times New Roman"/>
                <a:cs typeface="Times New Roman"/>
              </a:rPr>
              <a:t>tibial slope </a:t>
            </a:r>
            <a:r>
              <a:rPr dirty="0" sz="1850" spc="10">
                <a:latin typeface="Times New Roman"/>
                <a:cs typeface="Times New Roman"/>
              </a:rPr>
              <a:t>of </a:t>
            </a:r>
            <a:r>
              <a:rPr dirty="0" sz="1850" spc="5">
                <a:latin typeface="Times New Roman"/>
                <a:cs typeface="Times New Roman"/>
              </a:rPr>
              <a:t>9.7°  </a:t>
            </a:r>
            <a:r>
              <a:rPr dirty="0" sz="1850">
                <a:latin typeface="Times New Roman"/>
                <a:cs typeface="Times New Roman"/>
              </a:rPr>
              <a:t>(SD </a:t>
            </a:r>
            <a:r>
              <a:rPr dirty="0" sz="1850" spc="10">
                <a:latin typeface="Times New Roman"/>
                <a:cs typeface="Times New Roman"/>
              </a:rPr>
              <a:t>2.7°, </a:t>
            </a:r>
            <a:r>
              <a:rPr dirty="0" sz="1850" spc="5">
                <a:latin typeface="Times New Roman"/>
                <a:cs typeface="Times New Roman"/>
              </a:rPr>
              <a:t>Range </a:t>
            </a:r>
            <a:r>
              <a:rPr dirty="0" sz="1850" spc="10">
                <a:latin typeface="Times New Roman"/>
                <a:cs typeface="Times New Roman"/>
              </a:rPr>
              <a:t>3.0° </a:t>
            </a:r>
            <a:r>
              <a:rPr dirty="0" sz="1850" spc="5">
                <a:latin typeface="Times New Roman"/>
                <a:cs typeface="Times New Roman"/>
              </a:rPr>
              <a:t>– 19.1°) </a:t>
            </a:r>
            <a:r>
              <a:rPr dirty="0" sz="1850" spc="10">
                <a:latin typeface="Times New Roman"/>
                <a:cs typeface="Times New Roman"/>
              </a:rPr>
              <a:t>was </a:t>
            </a:r>
            <a:r>
              <a:rPr dirty="0" sz="1850" spc="5">
                <a:latin typeface="Times New Roman"/>
                <a:cs typeface="Times New Roman"/>
              </a:rPr>
              <a:t>found. The interrater and intra-rater  </a:t>
            </a:r>
            <a:r>
              <a:rPr dirty="0" sz="1850" spc="10">
                <a:latin typeface="Times New Roman"/>
                <a:cs typeface="Times New Roman"/>
              </a:rPr>
              <a:t>measurement between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independent </a:t>
            </a:r>
            <a:r>
              <a:rPr dirty="0" sz="1850" spc="10">
                <a:latin typeface="Times New Roman"/>
                <a:cs typeface="Times New Roman"/>
              </a:rPr>
              <a:t>measurers </a:t>
            </a:r>
            <a:r>
              <a:rPr dirty="0" sz="1850">
                <a:latin typeface="Times New Roman"/>
                <a:cs typeface="Times New Roman"/>
              </a:rPr>
              <a:t>for the </a:t>
            </a:r>
            <a:r>
              <a:rPr dirty="0" sz="1850" spc="5">
                <a:latin typeface="Times New Roman"/>
                <a:cs typeface="Times New Roman"/>
              </a:rPr>
              <a:t>two-circle method</a:t>
            </a:r>
            <a:r>
              <a:rPr dirty="0" sz="1850" spc="204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was</a:t>
            </a:r>
            <a:endParaRPr sz="1850">
              <a:latin typeface="Times New Roman"/>
              <a:cs typeface="Times New Roman"/>
            </a:endParaRPr>
          </a:p>
          <a:p>
            <a:pPr marL="12700" marR="299085">
              <a:lnSpc>
                <a:spcPct val="101600"/>
              </a:lnSpc>
            </a:pPr>
            <a:r>
              <a:rPr dirty="0" sz="1850" spc="5">
                <a:latin typeface="Times New Roman"/>
                <a:cs typeface="Times New Roman"/>
              </a:rPr>
              <a:t>0.86 </a:t>
            </a:r>
            <a:r>
              <a:rPr dirty="0" sz="1850">
                <a:latin typeface="Times New Roman"/>
                <a:cs typeface="Times New Roman"/>
              </a:rPr>
              <a:t>and 0.92. </a:t>
            </a:r>
            <a:r>
              <a:rPr dirty="0" sz="1850" spc="-5">
                <a:latin typeface="Times New Roman"/>
                <a:cs typeface="Times New Roman"/>
              </a:rPr>
              <a:t>Further,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intra-rater agreement </a:t>
            </a:r>
            <a:r>
              <a:rPr dirty="0" sz="1850" spc="10">
                <a:latin typeface="Times New Roman"/>
                <a:cs typeface="Times New Roman"/>
              </a:rPr>
              <a:t>of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model </a:t>
            </a:r>
            <a:r>
              <a:rPr dirty="0" sz="1850" spc="10">
                <a:latin typeface="Times New Roman"/>
                <a:cs typeface="Times New Roman"/>
              </a:rPr>
              <a:t>was </a:t>
            </a:r>
            <a:r>
              <a:rPr dirty="0" sz="1850">
                <a:latin typeface="Times New Roman"/>
                <a:cs typeface="Times New Roman"/>
              </a:rPr>
              <a:t>1.00, </a:t>
            </a:r>
            <a:r>
              <a:rPr dirty="0" sz="1850" spc="5">
                <a:latin typeface="Times New Roman"/>
                <a:cs typeface="Times New Roman"/>
              </a:rPr>
              <a:t>while </a:t>
            </a:r>
            <a:r>
              <a:rPr dirty="0" sz="1850" spc="15">
                <a:latin typeface="Times New Roman"/>
                <a:cs typeface="Times New Roman"/>
              </a:rPr>
              <a:t>an  </a:t>
            </a:r>
            <a:r>
              <a:rPr dirty="0" sz="1850" spc="5">
                <a:latin typeface="Times New Roman"/>
                <a:cs typeface="Times New Roman"/>
              </a:rPr>
              <a:t>ICC between </a:t>
            </a:r>
            <a:r>
              <a:rPr dirty="0" sz="1850" spc="10">
                <a:latin typeface="Times New Roman"/>
                <a:cs typeface="Times New Roman"/>
              </a:rPr>
              <a:t>0.73 </a:t>
            </a:r>
            <a:r>
              <a:rPr dirty="0" sz="1850" spc="5">
                <a:latin typeface="Times New Roman"/>
                <a:cs typeface="Times New Roman"/>
              </a:rPr>
              <a:t>and 0.8 </a:t>
            </a:r>
            <a:r>
              <a:rPr dirty="0" sz="1850" spc="10">
                <a:latin typeface="Times New Roman"/>
                <a:cs typeface="Times New Roman"/>
              </a:rPr>
              <a:t>was </a:t>
            </a:r>
            <a:r>
              <a:rPr dirty="0" sz="1850" spc="5">
                <a:latin typeface="Times New Roman"/>
                <a:cs typeface="Times New Roman"/>
              </a:rPr>
              <a:t>found </a:t>
            </a:r>
            <a:r>
              <a:rPr dirty="0" sz="1850">
                <a:latin typeface="Times New Roman"/>
                <a:cs typeface="Times New Roman"/>
              </a:rPr>
              <a:t>for the </a:t>
            </a:r>
            <a:r>
              <a:rPr dirty="0" sz="1850" spc="5">
                <a:latin typeface="Times New Roman"/>
                <a:cs typeface="Times New Roman"/>
              </a:rPr>
              <a:t>inter-rater reliability </a:t>
            </a:r>
            <a:r>
              <a:rPr dirty="0" sz="1850">
                <a:latin typeface="Times New Roman"/>
                <a:cs typeface="Times New Roman"/>
              </a:rPr>
              <a:t>(as </a:t>
            </a:r>
            <a:r>
              <a:rPr dirty="0" sz="1850" spc="10">
                <a:latin typeface="Times New Roman"/>
                <a:cs typeface="Times New Roman"/>
              </a:rPr>
              <a:t>comped </a:t>
            </a:r>
            <a:r>
              <a:rPr dirty="0" sz="1850" spc="5">
                <a:latin typeface="Times New Roman"/>
                <a:cs typeface="Times New Roman"/>
              </a:rPr>
              <a:t>to  </a:t>
            </a:r>
            <a:r>
              <a:rPr dirty="0" sz="1850" spc="10">
                <a:latin typeface="Times New Roman"/>
                <a:cs typeface="Times New Roman"/>
              </a:rPr>
              <a:t>manual). </a:t>
            </a:r>
            <a:r>
              <a:rPr dirty="0" sz="1850" spc="-15">
                <a:latin typeface="Times New Roman"/>
                <a:cs typeface="Times New Roman"/>
              </a:rPr>
              <a:t>Time </a:t>
            </a:r>
            <a:r>
              <a:rPr dirty="0" sz="1850" spc="5">
                <a:latin typeface="Times New Roman"/>
                <a:cs typeface="Times New Roman"/>
              </a:rPr>
              <a:t>consumption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5">
                <a:latin typeface="Times New Roman"/>
                <a:cs typeface="Times New Roman"/>
              </a:rPr>
              <a:t>a </a:t>
            </a:r>
            <a:r>
              <a:rPr dirty="0" sz="1850" spc="10">
                <a:latin typeface="Times New Roman"/>
                <a:cs typeface="Times New Roman"/>
              </a:rPr>
              <a:t>manual </a:t>
            </a:r>
            <a:r>
              <a:rPr dirty="0" sz="1850" spc="5">
                <a:latin typeface="Times New Roman"/>
                <a:cs typeface="Times New Roman"/>
              </a:rPr>
              <a:t>reading </a:t>
            </a:r>
            <a:r>
              <a:rPr dirty="0" sz="1850" spc="10">
                <a:latin typeface="Times New Roman"/>
                <a:cs typeface="Times New Roman"/>
              </a:rPr>
              <a:t>was 52.5 while </a:t>
            </a:r>
            <a:r>
              <a:rPr dirty="0" sz="1850" spc="5">
                <a:latin typeface="Times New Roman"/>
                <a:cs typeface="Times New Roman"/>
              </a:rPr>
              <a:t>automated  readings took </a:t>
            </a:r>
            <a:r>
              <a:rPr dirty="0" sz="1850" spc="10">
                <a:latin typeface="Times New Roman"/>
                <a:cs typeface="Times New Roman"/>
              </a:rPr>
              <a:t>28.2</a:t>
            </a:r>
            <a:r>
              <a:rPr dirty="0" sz="1850" spc="3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seconds.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2914" y="525646"/>
            <a:ext cx="14053819" cy="972819"/>
          </a:xfrm>
          <a:prstGeom prst="rect"/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85"/>
              </a:spcBef>
            </a:pPr>
            <a:r>
              <a:rPr dirty="0" spc="-5"/>
              <a:t>External validation of </a:t>
            </a:r>
            <a:r>
              <a:rPr dirty="0"/>
              <a:t>a novel </a:t>
            </a:r>
            <a:r>
              <a:rPr dirty="0" spc="-5"/>
              <a:t>landmark-based deep learning automated tibial </a:t>
            </a:r>
            <a:r>
              <a:rPr dirty="0"/>
              <a:t>slope  </a:t>
            </a:r>
            <a:r>
              <a:rPr dirty="0" spc="-10"/>
              <a:t>measurement </a:t>
            </a:r>
            <a:r>
              <a:rPr dirty="0" spc="-5"/>
              <a:t>algorithm applied on short radiographs </a:t>
            </a:r>
            <a:r>
              <a:rPr dirty="0" spc="-15"/>
              <a:t>from </a:t>
            </a:r>
            <a:r>
              <a:rPr dirty="0" spc="-5"/>
              <a:t>ACL </a:t>
            </a:r>
            <a:r>
              <a:rPr dirty="0" spc="-15"/>
              <a:t>injured</a:t>
            </a:r>
            <a:r>
              <a:rPr dirty="0" spc="-195"/>
              <a:t> </a:t>
            </a:r>
            <a:r>
              <a:rPr dirty="0"/>
              <a:t>patients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1413" y="1545166"/>
            <a:ext cx="10052050" cy="2565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500" i="1">
                <a:solidFill>
                  <a:srgbClr val="FFFFFF"/>
                </a:solidFill>
                <a:latin typeface="Times New Roman"/>
                <a:cs typeface="Times New Roman"/>
              </a:rPr>
              <a:t>R. </a:t>
            </a:r>
            <a:r>
              <a:rPr dirty="0" sz="1500" spc="5" i="1">
                <a:solidFill>
                  <a:srgbClr val="FFFFFF"/>
                </a:solidFill>
                <a:latin typeface="Times New Roman"/>
                <a:cs typeface="Times New Roman"/>
              </a:rPr>
              <a:t>Kyle </a:t>
            </a:r>
            <a:r>
              <a:rPr dirty="0" sz="1500" i="1">
                <a:solidFill>
                  <a:srgbClr val="FFFFFF"/>
                </a:solidFill>
                <a:latin typeface="Times New Roman"/>
                <a:cs typeface="Times New Roman"/>
              </a:rPr>
              <a:t>Martin, </a:t>
            </a:r>
            <a:r>
              <a:rPr dirty="0" sz="1500" spc="-5" i="1">
                <a:solidFill>
                  <a:srgbClr val="FFFFFF"/>
                </a:solidFill>
                <a:latin typeface="Times New Roman"/>
                <a:cs typeface="Times New Roman"/>
              </a:rPr>
              <a:t>Sanna </a:t>
            </a:r>
            <a:r>
              <a:rPr dirty="0" sz="1500" i="1">
                <a:solidFill>
                  <a:srgbClr val="FFFFFF"/>
                </a:solidFill>
                <a:latin typeface="Times New Roman"/>
                <a:cs typeface="Times New Roman"/>
              </a:rPr>
              <a:t>Håland, Sung </a:t>
            </a:r>
            <a:r>
              <a:rPr dirty="0" sz="1500" spc="-5" i="1">
                <a:solidFill>
                  <a:srgbClr val="FFFFFF"/>
                </a:solidFill>
                <a:latin typeface="Times New Roman"/>
                <a:cs typeface="Times New Roman"/>
              </a:rPr>
              <a:t>Eun </a:t>
            </a:r>
            <a:r>
              <a:rPr dirty="0" sz="1500" i="1">
                <a:solidFill>
                  <a:srgbClr val="FFFFFF"/>
                </a:solidFill>
                <a:latin typeface="Times New Roman"/>
                <a:cs typeface="Times New Roman"/>
              </a:rPr>
              <a:t>Kim, </a:t>
            </a:r>
            <a:r>
              <a:rPr dirty="0" sz="1500" spc="-15" i="1">
                <a:solidFill>
                  <a:srgbClr val="FFFFFF"/>
                </a:solidFill>
                <a:latin typeface="Times New Roman"/>
                <a:cs typeface="Times New Roman"/>
              </a:rPr>
              <a:t>ByeongYeong </a:t>
            </a:r>
            <a:r>
              <a:rPr dirty="0" sz="1500" spc="-10" i="1">
                <a:solidFill>
                  <a:srgbClr val="FFFFFF"/>
                </a:solidFill>
                <a:latin typeface="Times New Roman"/>
                <a:cs typeface="Times New Roman"/>
              </a:rPr>
              <a:t>Ryu, </a:t>
            </a:r>
            <a:r>
              <a:rPr dirty="0" sz="1500" spc="-5" i="1">
                <a:solidFill>
                  <a:srgbClr val="FFFFFF"/>
                </a:solidFill>
                <a:latin typeface="Times New Roman"/>
                <a:cs typeface="Times New Roman"/>
              </a:rPr>
              <a:t>Jun </a:t>
            </a:r>
            <a:r>
              <a:rPr dirty="0" sz="1500" spc="-45" i="1">
                <a:solidFill>
                  <a:srgbClr val="FFFFFF"/>
                </a:solidFill>
                <a:latin typeface="Times New Roman"/>
                <a:cs typeface="Times New Roman"/>
              </a:rPr>
              <a:t>Woo </a:t>
            </a:r>
            <a:r>
              <a:rPr dirty="0" sz="1500" spc="5" i="1">
                <a:solidFill>
                  <a:srgbClr val="FFFFFF"/>
                </a:solidFill>
                <a:latin typeface="Times New Roman"/>
                <a:cs typeface="Times New Roman"/>
              </a:rPr>
              <a:t>Nam, Du </a:t>
            </a:r>
            <a:r>
              <a:rPr dirty="0" sz="1500" i="1">
                <a:solidFill>
                  <a:srgbClr val="FFFFFF"/>
                </a:solidFill>
                <a:latin typeface="Times New Roman"/>
                <a:cs typeface="Times New Roman"/>
              </a:rPr>
              <a:t>Hyun </a:t>
            </a:r>
            <a:r>
              <a:rPr dirty="0" sz="1500" spc="-5" i="1">
                <a:solidFill>
                  <a:srgbClr val="FFFFFF"/>
                </a:solidFill>
                <a:latin typeface="Times New Roman"/>
                <a:cs typeface="Times New Roman"/>
              </a:rPr>
              <a:t>Ro, </a:t>
            </a:r>
            <a:r>
              <a:rPr dirty="0" sz="1500" spc="-10" i="1">
                <a:solidFill>
                  <a:srgbClr val="FFFFFF"/>
                </a:solidFill>
                <a:latin typeface="Times New Roman"/>
                <a:cs typeface="Times New Roman"/>
              </a:rPr>
              <a:t>Andreas </a:t>
            </a:r>
            <a:r>
              <a:rPr dirty="0" sz="1500" i="1">
                <a:solidFill>
                  <a:srgbClr val="FFFFFF"/>
                </a:solidFill>
                <a:latin typeface="Times New Roman"/>
                <a:cs typeface="Times New Roman"/>
              </a:rPr>
              <a:t>Persson, Eivind</a:t>
            </a:r>
            <a:r>
              <a:rPr dirty="0" sz="1500" spc="30" i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500" spc="-5" i="1">
                <a:solidFill>
                  <a:srgbClr val="FFFFFF"/>
                </a:solidFill>
                <a:latin typeface="Times New Roman"/>
                <a:cs typeface="Times New Roman"/>
              </a:rPr>
              <a:t>Inderhaug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6675" y="1078427"/>
            <a:ext cx="2556510" cy="85598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r" marL="12700" marR="5080" indent="930910">
              <a:lnSpc>
                <a:spcPct val="99300"/>
              </a:lnSpc>
              <a:spcBef>
                <a:spcPts val="145"/>
              </a:spcBef>
            </a:pPr>
            <a:r>
              <a:rPr dirty="0" sz="2050" b="1">
                <a:solidFill>
                  <a:srgbClr val="FFFFFF"/>
                </a:solidFill>
                <a:latin typeface="Times New Roman"/>
                <a:cs typeface="Times New Roman"/>
              </a:rPr>
              <a:t>Sanna</a:t>
            </a:r>
            <a:r>
              <a:rPr dirty="0" sz="2050" spc="-8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2050" spc="10" b="1">
                <a:solidFill>
                  <a:srgbClr val="FFFFFF"/>
                </a:solidFill>
                <a:latin typeface="Times New Roman"/>
                <a:cs typeface="Times New Roman"/>
              </a:rPr>
              <a:t>Håland </a:t>
            </a:r>
            <a:r>
              <a:rPr dirty="0" sz="2050" spc="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5">
                <a:solidFill>
                  <a:srgbClr val="FFFFFF"/>
                </a:solidFill>
                <a:latin typeface="Times New Roman"/>
                <a:cs typeface="Times New Roman"/>
              </a:rPr>
              <a:t>University</a:t>
            </a:r>
            <a:r>
              <a:rPr dirty="0" sz="1700" spc="-5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dirty="0" sz="1700" spc="-4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Times New Roman"/>
                <a:cs typeface="Times New Roman"/>
              </a:rPr>
              <a:t>Bergen </a:t>
            </a:r>
            <a:r>
              <a:rPr dirty="0" sz="1700" spc="-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700" spc="-10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sanna.haland@student.uib.no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3293" y="2894745"/>
            <a:ext cx="3860165" cy="362585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2050" b="1">
                <a:solidFill>
                  <a:srgbClr val="252525"/>
                </a:solidFill>
                <a:latin typeface="Times New Roman"/>
                <a:cs typeface="Times New Roman"/>
              </a:rPr>
              <a:t>Background</a:t>
            </a:r>
            <a:endParaRPr sz="2050">
              <a:latin typeface="Times New Roman"/>
              <a:cs typeface="Times New Roman"/>
            </a:endParaRPr>
          </a:p>
          <a:p>
            <a:pPr marL="12700" marR="5080" indent="47625">
              <a:lnSpc>
                <a:spcPct val="101600"/>
              </a:lnSpc>
              <a:spcBef>
                <a:spcPts val="489"/>
              </a:spcBef>
            </a:pPr>
            <a:r>
              <a:rPr dirty="0" sz="1850" spc="10">
                <a:latin typeface="Times New Roman"/>
                <a:cs typeface="Times New Roman"/>
              </a:rPr>
              <a:t>Deep </a:t>
            </a:r>
            <a:r>
              <a:rPr dirty="0" sz="1850" spc="5">
                <a:latin typeface="Times New Roman"/>
                <a:cs typeface="Times New Roman"/>
              </a:rPr>
              <a:t>learning algorithms can </a:t>
            </a:r>
            <a:r>
              <a:rPr dirty="0" sz="1850">
                <a:latin typeface="Times New Roman"/>
                <a:cs typeface="Times New Roman"/>
              </a:rPr>
              <a:t>aid  </a:t>
            </a:r>
            <a:r>
              <a:rPr dirty="0" sz="1850" spc="10">
                <a:latin typeface="Times New Roman"/>
                <a:cs typeface="Times New Roman"/>
              </a:rPr>
              <a:t>medical </a:t>
            </a:r>
            <a:r>
              <a:rPr dirty="0" sz="1850" spc="5">
                <a:latin typeface="Times New Roman"/>
                <a:cs typeface="Times New Roman"/>
              </a:rPr>
              <a:t>decision-making </a:t>
            </a:r>
            <a:r>
              <a:rPr dirty="0" sz="1850" spc="10">
                <a:latin typeface="Times New Roman"/>
                <a:cs typeface="Times New Roman"/>
              </a:rPr>
              <a:t>by </a:t>
            </a:r>
            <a:r>
              <a:rPr dirty="0" sz="1850" spc="5">
                <a:latin typeface="Times New Roman"/>
                <a:cs typeface="Times New Roman"/>
              </a:rPr>
              <a:t>performing  routine tasks without any human</a:t>
            </a:r>
            <a:r>
              <a:rPr dirty="0" sz="1850" spc="6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bias.</a:t>
            </a:r>
            <a:endParaRPr sz="1850">
              <a:latin typeface="Times New Roman"/>
              <a:cs typeface="Times New Roman"/>
            </a:endParaRPr>
          </a:p>
          <a:p>
            <a:pPr marL="12700" marR="41910">
              <a:lnSpc>
                <a:spcPct val="101600"/>
              </a:lnSpc>
            </a:pPr>
            <a:r>
              <a:rPr dirty="0" sz="1850" spc="10">
                <a:latin typeface="Times New Roman"/>
                <a:cs typeface="Times New Roman"/>
              </a:rPr>
              <a:t>Reading </a:t>
            </a:r>
            <a:r>
              <a:rPr dirty="0" sz="1850" spc="15">
                <a:latin typeface="Times New Roman"/>
                <a:cs typeface="Times New Roman"/>
              </a:rPr>
              <a:t>of </a:t>
            </a:r>
            <a:r>
              <a:rPr dirty="0" sz="1850" spc="5">
                <a:latin typeface="Times New Roman"/>
                <a:cs typeface="Times New Roman"/>
              </a:rPr>
              <a:t>standardized radiographs  lend itself well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5">
                <a:latin typeface="Times New Roman"/>
                <a:cs typeface="Times New Roman"/>
              </a:rPr>
              <a:t>a </a:t>
            </a:r>
            <a:r>
              <a:rPr dirty="0" sz="1850" spc="10">
                <a:latin typeface="Times New Roman"/>
                <a:cs typeface="Times New Roman"/>
              </a:rPr>
              <a:t>computerized  approach. </a:t>
            </a:r>
            <a:r>
              <a:rPr dirty="0" sz="1850" spc="5">
                <a:latin typeface="Times New Roman"/>
                <a:cs typeface="Times New Roman"/>
              </a:rPr>
              <a:t>Posterior tibial slope is  increasingly recognized </a:t>
            </a:r>
            <a:r>
              <a:rPr dirty="0" sz="1850" spc="10">
                <a:latin typeface="Times New Roman"/>
                <a:cs typeface="Times New Roman"/>
              </a:rPr>
              <a:t>as </a:t>
            </a:r>
            <a:r>
              <a:rPr dirty="0" sz="1850" spc="5">
                <a:latin typeface="Times New Roman"/>
                <a:cs typeface="Times New Roman"/>
              </a:rPr>
              <a:t>a factor in  </a:t>
            </a:r>
            <a:r>
              <a:rPr dirty="0" sz="1850" spc="10">
                <a:latin typeface="Times New Roman"/>
                <a:cs typeface="Times New Roman"/>
              </a:rPr>
              <a:t>lower </a:t>
            </a:r>
            <a:r>
              <a:rPr dirty="0" sz="1850">
                <a:latin typeface="Times New Roman"/>
                <a:cs typeface="Times New Roman"/>
              </a:rPr>
              <a:t>leg </a:t>
            </a:r>
            <a:r>
              <a:rPr dirty="0" sz="1850" spc="10">
                <a:latin typeface="Times New Roman"/>
                <a:cs typeface="Times New Roman"/>
              </a:rPr>
              <a:t>biomechanics. </a:t>
            </a:r>
            <a:r>
              <a:rPr dirty="0" sz="1850" spc="5">
                <a:latin typeface="Times New Roman"/>
                <a:cs typeface="Times New Roman"/>
              </a:rPr>
              <a:t>Slope </a:t>
            </a:r>
            <a:r>
              <a:rPr dirty="0" sz="1850" spc="10">
                <a:latin typeface="Times New Roman"/>
                <a:cs typeface="Times New Roman"/>
              </a:rPr>
              <a:t>readings  should </a:t>
            </a:r>
            <a:r>
              <a:rPr dirty="0" sz="1850" spc="5">
                <a:latin typeface="Times New Roman"/>
                <a:cs typeface="Times New Roman"/>
              </a:rPr>
              <a:t>therefore </a:t>
            </a:r>
            <a:r>
              <a:rPr dirty="0" sz="1850" spc="10">
                <a:latin typeface="Times New Roman"/>
                <a:cs typeface="Times New Roman"/>
              </a:rPr>
              <a:t>be </a:t>
            </a:r>
            <a:r>
              <a:rPr dirty="0" sz="1850" spc="5">
                <a:latin typeface="Times New Roman"/>
                <a:cs typeface="Times New Roman"/>
              </a:rPr>
              <a:t>readily available  </a:t>
            </a:r>
            <a:r>
              <a:rPr dirty="0" sz="1850" spc="10">
                <a:latin typeface="Times New Roman"/>
                <a:cs typeface="Times New Roman"/>
              </a:rPr>
              <a:t>when </a:t>
            </a:r>
            <a:r>
              <a:rPr dirty="0" sz="1850" spc="5">
                <a:latin typeface="Times New Roman"/>
                <a:cs typeface="Times New Roman"/>
              </a:rPr>
              <a:t>considering knee ligament </a:t>
            </a:r>
            <a:r>
              <a:rPr dirty="0" sz="1850" spc="10">
                <a:latin typeface="Times New Roman"/>
                <a:cs typeface="Times New Roman"/>
              </a:rPr>
              <a:t>or  knee replacement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-10">
                <a:latin typeface="Times New Roman"/>
                <a:cs typeface="Times New Roman"/>
              </a:rPr>
              <a:t>surgery.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3293" y="6952932"/>
            <a:ext cx="3861435" cy="34925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50" spc="5" b="1">
                <a:latin typeface="Times New Roman"/>
                <a:cs typeface="Times New Roman"/>
              </a:rPr>
              <a:t>Purpose </a:t>
            </a:r>
            <a:r>
              <a:rPr dirty="0" sz="2050" spc="10" b="1">
                <a:latin typeface="Times New Roman"/>
                <a:cs typeface="Times New Roman"/>
              </a:rPr>
              <a:t>and</a:t>
            </a:r>
            <a:r>
              <a:rPr dirty="0" sz="2050" spc="-15" b="1">
                <a:latin typeface="Times New Roman"/>
                <a:cs typeface="Times New Roman"/>
              </a:rPr>
              <a:t> </a:t>
            </a:r>
            <a:r>
              <a:rPr dirty="0" sz="2050" spc="10" b="1">
                <a:latin typeface="Times New Roman"/>
                <a:cs typeface="Times New Roman"/>
              </a:rPr>
              <a:t>aim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ts val="2260"/>
              </a:lnSpc>
              <a:spcBef>
                <a:spcPts val="70"/>
              </a:spcBef>
            </a:pPr>
            <a:r>
              <a:rPr dirty="0" sz="1850" spc="5">
                <a:latin typeface="Times New Roman"/>
                <a:cs typeface="Times New Roman"/>
              </a:rPr>
              <a:t>The current study aims to externally  validate a </a:t>
            </a:r>
            <a:r>
              <a:rPr dirty="0" sz="1850" spc="10">
                <a:latin typeface="Times New Roman"/>
                <a:cs typeface="Times New Roman"/>
              </a:rPr>
              <a:t>deep </a:t>
            </a:r>
            <a:r>
              <a:rPr dirty="0" sz="1850" spc="5">
                <a:latin typeface="Times New Roman"/>
                <a:cs typeface="Times New Roman"/>
              </a:rPr>
              <a:t>learning model  developed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5">
                <a:latin typeface="Times New Roman"/>
                <a:cs typeface="Times New Roman"/>
              </a:rPr>
              <a:t>posterior tibial slope  </a:t>
            </a:r>
            <a:r>
              <a:rPr dirty="0" sz="1850" spc="10">
                <a:latin typeface="Times New Roman"/>
                <a:cs typeface="Times New Roman"/>
              </a:rPr>
              <a:t>readings </a:t>
            </a:r>
            <a:r>
              <a:rPr dirty="0" sz="1850" spc="15">
                <a:latin typeface="Times New Roman"/>
                <a:cs typeface="Times New Roman"/>
              </a:rPr>
              <a:t>by </a:t>
            </a:r>
            <a:r>
              <a:rPr dirty="0" sz="1850" spc="5">
                <a:latin typeface="Times New Roman"/>
                <a:cs typeface="Times New Roman"/>
              </a:rPr>
              <a:t>applying </a:t>
            </a:r>
            <a:r>
              <a:rPr dirty="0" sz="1850" spc="-5">
                <a:latin typeface="Times New Roman"/>
                <a:cs typeface="Times New Roman"/>
              </a:rPr>
              <a:t>an </a:t>
            </a:r>
            <a:r>
              <a:rPr dirty="0" sz="1850" spc="5">
                <a:latin typeface="Times New Roman"/>
                <a:cs typeface="Times New Roman"/>
              </a:rPr>
              <a:t>independent  dataset, </a:t>
            </a:r>
            <a:r>
              <a:rPr dirty="0" sz="1850">
                <a:latin typeface="Times New Roman"/>
                <a:cs typeface="Times New Roman"/>
              </a:rPr>
              <a:t>not </a:t>
            </a:r>
            <a:r>
              <a:rPr dirty="0" sz="1850" spc="5">
                <a:latin typeface="Times New Roman"/>
                <a:cs typeface="Times New Roman"/>
              </a:rPr>
              <a:t>included in </a:t>
            </a:r>
            <a:r>
              <a:rPr dirty="0" sz="1850">
                <a:latin typeface="Times New Roman"/>
                <a:cs typeface="Times New Roman"/>
              </a:rPr>
              <a:t>initial  </a:t>
            </a:r>
            <a:r>
              <a:rPr dirty="0" sz="1850" spc="10">
                <a:latin typeface="Times New Roman"/>
                <a:cs typeface="Times New Roman"/>
              </a:rPr>
              <a:t>development,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5">
                <a:latin typeface="Times New Roman"/>
                <a:cs typeface="Times New Roman"/>
              </a:rPr>
              <a:t>testing </a:t>
            </a:r>
            <a:r>
              <a:rPr dirty="0" sz="1850" spc="10">
                <a:latin typeface="Times New Roman"/>
                <a:cs typeface="Times New Roman"/>
              </a:rPr>
              <a:t>of </a:t>
            </a:r>
            <a:r>
              <a:rPr dirty="0" sz="1850" spc="5">
                <a:latin typeface="Times New Roman"/>
                <a:cs typeface="Times New Roman"/>
              </a:rPr>
              <a:t>reliability</a:t>
            </a:r>
            <a:r>
              <a:rPr dirty="0" sz="1850" spc="30">
                <a:latin typeface="Times New Roman"/>
                <a:cs typeface="Times New Roman"/>
              </a:rPr>
              <a:t> </a:t>
            </a:r>
            <a:r>
              <a:rPr dirty="0" sz="1850" spc="20">
                <a:latin typeface="Times New Roman"/>
                <a:cs typeface="Times New Roman"/>
              </a:rPr>
              <a:t>of</a:t>
            </a: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ts val="2150"/>
              </a:lnSpc>
            </a:pP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model – </a:t>
            </a:r>
            <a:r>
              <a:rPr dirty="0" sz="1850" spc="10">
                <a:latin typeface="Times New Roman"/>
                <a:cs typeface="Times New Roman"/>
              </a:rPr>
              <a:t>compared </a:t>
            </a:r>
            <a:r>
              <a:rPr dirty="0" sz="1850" spc="5">
                <a:latin typeface="Times New Roman"/>
                <a:cs typeface="Times New Roman"/>
              </a:rPr>
              <a:t>to</a:t>
            </a:r>
            <a:r>
              <a:rPr dirty="0" sz="1850" spc="5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human</a:t>
            </a:r>
            <a:endParaRPr sz="1850">
              <a:latin typeface="Times New Roman"/>
              <a:cs typeface="Times New Roman"/>
            </a:endParaRPr>
          </a:p>
          <a:p>
            <a:pPr marL="12700" marR="375285">
              <a:lnSpc>
                <a:spcPts val="2260"/>
              </a:lnSpc>
              <a:spcBef>
                <a:spcPts val="75"/>
              </a:spcBef>
            </a:pPr>
            <a:r>
              <a:rPr dirty="0" sz="1850" spc="10">
                <a:latin typeface="Times New Roman"/>
                <a:cs typeface="Times New Roman"/>
              </a:rPr>
              <a:t>performance </a:t>
            </a:r>
            <a:r>
              <a:rPr dirty="0" sz="1850" spc="5">
                <a:latin typeface="Times New Roman"/>
                <a:cs typeface="Times New Roman"/>
              </a:rPr>
              <a:t>testing. The hypothesis  </a:t>
            </a:r>
            <a:r>
              <a:rPr dirty="0" sz="1850" spc="10">
                <a:latin typeface="Times New Roman"/>
                <a:cs typeface="Times New Roman"/>
              </a:rPr>
              <a:t>was </a:t>
            </a:r>
            <a:r>
              <a:rPr dirty="0" sz="1850" spc="5">
                <a:latin typeface="Times New Roman"/>
                <a:cs typeface="Times New Roman"/>
              </a:rPr>
              <a:t>that a </a:t>
            </a:r>
            <a:r>
              <a:rPr dirty="0" sz="1850" spc="10">
                <a:latin typeface="Times New Roman"/>
                <a:cs typeface="Times New Roman"/>
              </a:rPr>
              <a:t>computerized approach  would </a:t>
            </a:r>
            <a:r>
              <a:rPr dirty="0" sz="1850" spc="5">
                <a:latin typeface="Times New Roman"/>
                <a:cs typeface="Times New Roman"/>
              </a:rPr>
              <a:t>yield a reliability that leveled  human </a:t>
            </a:r>
            <a:r>
              <a:rPr dirty="0" sz="1850" spc="10">
                <a:latin typeface="Times New Roman"/>
                <a:cs typeface="Times New Roman"/>
              </a:rPr>
              <a:t>analyses.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74885" y="2956986"/>
            <a:ext cx="5911215" cy="37877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Methods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65"/>
              </a:spcBef>
            </a:pPr>
            <a:r>
              <a:rPr dirty="0" sz="1850" spc="10">
                <a:latin typeface="Times New Roman"/>
                <a:cs typeface="Times New Roman"/>
              </a:rPr>
              <a:t>A </a:t>
            </a:r>
            <a:r>
              <a:rPr dirty="0" sz="1850" spc="5">
                <a:latin typeface="Times New Roman"/>
                <a:cs typeface="Times New Roman"/>
              </a:rPr>
              <a:t>consecutive series </a:t>
            </a:r>
            <a:r>
              <a:rPr dirty="0" sz="1850" spc="15">
                <a:latin typeface="Times New Roman"/>
                <a:cs typeface="Times New Roman"/>
              </a:rPr>
              <a:t>of </a:t>
            </a:r>
            <a:r>
              <a:rPr dirty="0" sz="1850" spc="5">
                <a:latin typeface="Times New Roman"/>
                <a:cs typeface="Times New Roman"/>
              </a:rPr>
              <a:t>lateral knee radiographs from patients  </a:t>
            </a:r>
            <a:r>
              <a:rPr dirty="0" sz="1850">
                <a:latin typeface="Times New Roman"/>
                <a:cs typeface="Times New Roman"/>
              </a:rPr>
              <a:t>undergoing </a:t>
            </a:r>
            <a:r>
              <a:rPr dirty="0" sz="1850" spc="5">
                <a:latin typeface="Times New Roman"/>
                <a:cs typeface="Times New Roman"/>
              </a:rPr>
              <a:t>ACL-surgery </a:t>
            </a:r>
            <a:r>
              <a:rPr dirty="0" sz="1850" spc="10">
                <a:latin typeface="Times New Roman"/>
                <a:cs typeface="Times New Roman"/>
              </a:rPr>
              <a:t>were </a:t>
            </a:r>
            <a:r>
              <a:rPr dirty="0" sz="1850" spc="5">
                <a:latin typeface="Times New Roman"/>
                <a:cs typeface="Times New Roman"/>
              </a:rPr>
              <a:t>eligible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5">
                <a:latin typeface="Times New Roman"/>
                <a:cs typeface="Times New Roman"/>
              </a:rPr>
              <a:t>inclusion. </a:t>
            </a:r>
            <a:r>
              <a:rPr dirty="0" sz="1850" spc="-35">
                <a:latin typeface="Times New Roman"/>
                <a:cs typeface="Times New Roman"/>
              </a:rPr>
              <a:t>Two  </a:t>
            </a:r>
            <a:r>
              <a:rPr dirty="0" sz="1850" spc="5">
                <a:latin typeface="Times New Roman"/>
                <a:cs typeface="Times New Roman"/>
              </a:rPr>
              <a:t>independent experienced clinicians individually assessed </a:t>
            </a:r>
            <a:r>
              <a:rPr dirty="0" sz="1850">
                <a:latin typeface="Times New Roman"/>
                <a:cs typeface="Times New Roman"/>
              </a:rPr>
              <a:t>the  </a:t>
            </a:r>
            <a:r>
              <a:rPr dirty="0" sz="1850" spc="5">
                <a:latin typeface="Times New Roman"/>
                <a:cs typeface="Times New Roman"/>
              </a:rPr>
              <a:t>tibial slope </a:t>
            </a:r>
            <a:r>
              <a:rPr dirty="0" sz="1850" spc="10">
                <a:latin typeface="Times New Roman"/>
                <a:cs typeface="Times New Roman"/>
              </a:rPr>
              <a:t>measurement </a:t>
            </a:r>
            <a:r>
              <a:rPr dirty="0" sz="1850" spc="5">
                <a:latin typeface="Times New Roman"/>
                <a:cs typeface="Times New Roman"/>
              </a:rPr>
              <a:t>to establish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intra-reader  </a:t>
            </a:r>
            <a:r>
              <a:rPr dirty="0" sz="1850" spc="-5">
                <a:latin typeface="Times New Roman"/>
                <a:cs typeface="Times New Roman"/>
              </a:rPr>
              <a:t>reliability. </a:t>
            </a:r>
            <a:r>
              <a:rPr dirty="0" sz="1850" spc="5">
                <a:latin typeface="Times New Roman"/>
                <a:cs typeface="Times New Roman"/>
              </a:rPr>
              <a:t>Further </a:t>
            </a:r>
            <a:r>
              <a:rPr dirty="0" sz="1850">
                <a:latin typeface="Times New Roman"/>
                <a:cs typeface="Times New Roman"/>
              </a:rPr>
              <a:t>all </a:t>
            </a:r>
            <a:r>
              <a:rPr dirty="0" sz="1850" spc="5">
                <a:latin typeface="Times New Roman"/>
                <a:cs typeface="Times New Roman"/>
              </a:rPr>
              <a:t>images </a:t>
            </a:r>
            <a:r>
              <a:rPr dirty="0" sz="1850" spc="10">
                <a:latin typeface="Times New Roman"/>
                <a:cs typeface="Times New Roman"/>
              </a:rPr>
              <a:t>were processed by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10">
                <a:latin typeface="Times New Roman"/>
                <a:cs typeface="Times New Roman"/>
              </a:rPr>
              <a:t>newly  </a:t>
            </a:r>
            <a:r>
              <a:rPr dirty="0" sz="1850" spc="5">
                <a:latin typeface="Times New Roman"/>
                <a:cs typeface="Times New Roman"/>
              </a:rPr>
              <a:t>developed model </a:t>
            </a:r>
            <a:r>
              <a:rPr dirty="0" sz="1850">
                <a:latin typeface="Times New Roman"/>
                <a:cs typeface="Times New Roman"/>
              </a:rPr>
              <a:t>for the </a:t>
            </a:r>
            <a:r>
              <a:rPr dirty="0" sz="1850" spc="5">
                <a:latin typeface="Times New Roman"/>
                <a:cs typeface="Times New Roman"/>
              </a:rPr>
              <a:t>automated readings. Intra-rater and  inter-rater reliability </a:t>
            </a:r>
            <a:r>
              <a:rPr dirty="0" sz="1850" spc="10">
                <a:latin typeface="Times New Roman"/>
                <a:cs typeface="Times New Roman"/>
              </a:rPr>
              <a:t>were thereafter </a:t>
            </a:r>
            <a:r>
              <a:rPr dirty="0" sz="1850" spc="5">
                <a:latin typeface="Times New Roman"/>
                <a:cs typeface="Times New Roman"/>
              </a:rPr>
              <a:t>established between  readers and </a:t>
            </a:r>
            <a:r>
              <a:rPr dirty="0" sz="1850" spc="10">
                <a:latin typeface="Times New Roman"/>
                <a:cs typeface="Times New Roman"/>
              </a:rPr>
              <a:t>between manual </a:t>
            </a:r>
            <a:r>
              <a:rPr dirty="0" sz="1850" spc="15">
                <a:latin typeface="Times New Roman"/>
                <a:cs typeface="Times New Roman"/>
              </a:rPr>
              <a:t>and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automated readings  </a:t>
            </a:r>
            <a:r>
              <a:rPr dirty="0" sz="1850" spc="10">
                <a:latin typeface="Times New Roman"/>
                <a:cs typeface="Times New Roman"/>
              </a:rPr>
              <a:t>measured by </a:t>
            </a:r>
            <a:r>
              <a:rPr dirty="0" sz="1850">
                <a:latin typeface="Times New Roman"/>
                <a:cs typeface="Times New Roman"/>
              </a:rPr>
              <a:t>inter- </a:t>
            </a:r>
            <a:r>
              <a:rPr dirty="0" sz="1850" spc="5">
                <a:latin typeface="Times New Roman"/>
                <a:cs typeface="Times New Roman"/>
              </a:rPr>
              <a:t>and intraclass correlation coefficients  (ICC). </a:t>
            </a:r>
            <a:r>
              <a:rPr dirty="0" sz="1850" spc="-5">
                <a:latin typeface="Times New Roman"/>
                <a:cs typeface="Times New Roman"/>
              </a:rPr>
              <a:t>Time </a:t>
            </a:r>
            <a:r>
              <a:rPr dirty="0" sz="1850" spc="5">
                <a:latin typeface="Times New Roman"/>
                <a:cs typeface="Times New Roman"/>
              </a:rPr>
              <a:t>consumption between methods </a:t>
            </a:r>
            <a:r>
              <a:rPr dirty="0" sz="1850" spc="10">
                <a:latin typeface="Times New Roman"/>
                <a:cs typeface="Times New Roman"/>
              </a:rPr>
              <a:t>were</a:t>
            </a:r>
            <a:r>
              <a:rPr dirty="0" sz="1850" spc="9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noted.</a:t>
            </a:r>
            <a:endParaRPr sz="1850">
              <a:latin typeface="Times New Roman"/>
              <a:cs typeface="Times New Roman"/>
            </a:endParaRPr>
          </a:p>
          <a:p>
            <a:pPr marL="12700" marR="57150">
              <a:lnSpc>
                <a:spcPct val="101499"/>
              </a:lnSpc>
            </a:pPr>
            <a:r>
              <a:rPr dirty="0" sz="1850" spc="5">
                <a:latin typeface="Times New Roman"/>
                <a:cs typeface="Times New Roman"/>
              </a:rPr>
              <a:t>Extreme </a:t>
            </a:r>
            <a:r>
              <a:rPr dirty="0" sz="1850">
                <a:latin typeface="Times New Roman"/>
                <a:cs typeface="Times New Roman"/>
              </a:rPr>
              <a:t>differences </a:t>
            </a:r>
            <a:r>
              <a:rPr dirty="0" sz="1850" spc="5">
                <a:latin typeface="Times New Roman"/>
                <a:cs typeface="Times New Roman"/>
              </a:rPr>
              <a:t>between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two methods </a:t>
            </a:r>
            <a:r>
              <a:rPr dirty="0" sz="1850" spc="10">
                <a:latin typeface="Times New Roman"/>
                <a:cs typeface="Times New Roman"/>
              </a:rPr>
              <a:t>were </a:t>
            </a:r>
            <a:r>
              <a:rPr dirty="0" sz="1850" spc="5">
                <a:latin typeface="Times New Roman"/>
                <a:cs typeface="Times New Roman"/>
              </a:rPr>
              <a:t>analysed 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5">
                <a:latin typeface="Times New Roman"/>
                <a:cs typeface="Times New Roman"/>
              </a:rPr>
              <a:t>potential</a:t>
            </a:r>
            <a:r>
              <a:rPr dirty="0" sz="1850" spc="4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errors.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80736" y="12500723"/>
            <a:ext cx="4521200" cy="8572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spc="5" b="1">
                <a:solidFill>
                  <a:srgbClr val="252525"/>
                </a:solidFill>
                <a:latin typeface="Times New Roman"/>
                <a:cs typeface="Times New Roman"/>
              </a:rPr>
              <a:t>ACKNOWLEDGEMENTS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1000" spc="5">
                <a:latin typeface="Times New Roman"/>
                <a:cs typeface="Times New Roman"/>
              </a:rPr>
              <a:t>I </a:t>
            </a:r>
            <a:r>
              <a:rPr dirty="0" sz="1000" spc="15">
                <a:latin typeface="Times New Roman"/>
                <a:cs typeface="Times New Roman"/>
              </a:rPr>
              <a:t>would </a:t>
            </a:r>
            <a:r>
              <a:rPr dirty="0" sz="1000" spc="10">
                <a:latin typeface="Times New Roman"/>
                <a:cs typeface="Times New Roman"/>
              </a:rPr>
              <a:t>like </a:t>
            </a:r>
            <a:r>
              <a:rPr dirty="0" sz="1000" spc="5">
                <a:latin typeface="Times New Roman"/>
                <a:cs typeface="Times New Roman"/>
              </a:rPr>
              <a:t>to </a:t>
            </a:r>
            <a:r>
              <a:rPr dirty="0" sz="1000" spc="15">
                <a:latin typeface="Times New Roman"/>
                <a:cs typeface="Times New Roman"/>
              </a:rPr>
              <a:t>thank </a:t>
            </a:r>
            <a:r>
              <a:rPr dirty="0" sz="1000" spc="20">
                <a:latin typeface="Times New Roman"/>
                <a:cs typeface="Times New Roman"/>
              </a:rPr>
              <a:t>my </a:t>
            </a:r>
            <a:r>
              <a:rPr dirty="0" sz="1000" spc="5">
                <a:latin typeface="Times New Roman"/>
                <a:cs typeface="Times New Roman"/>
              </a:rPr>
              <a:t>supervisor </a:t>
            </a:r>
            <a:r>
              <a:rPr dirty="0" sz="1000" spc="15">
                <a:latin typeface="Times New Roman"/>
                <a:cs typeface="Times New Roman"/>
              </a:rPr>
              <a:t>Eivind </a:t>
            </a:r>
            <a:r>
              <a:rPr dirty="0" sz="1000" spc="10">
                <a:latin typeface="Times New Roman"/>
                <a:cs typeface="Times New Roman"/>
              </a:rPr>
              <a:t>Inderhaug </a:t>
            </a:r>
            <a:r>
              <a:rPr dirty="0" sz="1000" spc="5">
                <a:latin typeface="Times New Roman"/>
                <a:cs typeface="Times New Roman"/>
              </a:rPr>
              <a:t>for </a:t>
            </a:r>
            <a:r>
              <a:rPr dirty="0" sz="1000">
                <a:latin typeface="Times New Roman"/>
                <a:cs typeface="Times New Roman"/>
              </a:rPr>
              <a:t>his </a:t>
            </a:r>
            <a:r>
              <a:rPr dirty="0" sz="1000" spc="10">
                <a:latin typeface="Times New Roman"/>
                <a:cs typeface="Times New Roman"/>
              </a:rPr>
              <a:t>counselling </a:t>
            </a:r>
            <a:r>
              <a:rPr dirty="0" sz="1000" spc="5">
                <a:latin typeface="Times New Roman"/>
                <a:cs typeface="Times New Roman"/>
              </a:rPr>
              <a:t>in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this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000" spc="5">
                <a:latin typeface="Times New Roman"/>
                <a:cs typeface="Times New Roman"/>
              </a:rPr>
              <a:t>project. </a:t>
            </a:r>
            <a:r>
              <a:rPr dirty="0" sz="1000" spc="10">
                <a:latin typeface="Times New Roman"/>
                <a:cs typeface="Times New Roman"/>
              </a:rPr>
              <a:t>Also, </a:t>
            </a:r>
            <a:r>
              <a:rPr dirty="0" sz="1000" spc="5">
                <a:latin typeface="Times New Roman"/>
                <a:cs typeface="Times New Roman"/>
              </a:rPr>
              <a:t>I </a:t>
            </a:r>
            <a:r>
              <a:rPr dirty="0" sz="1000" spc="15">
                <a:latin typeface="Times New Roman"/>
                <a:cs typeface="Times New Roman"/>
              </a:rPr>
              <a:t>would </a:t>
            </a:r>
            <a:r>
              <a:rPr dirty="0" sz="1000" spc="10">
                <a:latin typeface="Times New Roman"/>
                <a:cs typeface="Times New Roman"/>
              </a:rPr>
              <a:t>like </a:t>
            </a:r>
            <a:r>
              <a:rPr dirty="0" sz="1000" spc="5">
                <a:latin typeface="Times New Roman"/>
                <a:cs typeface="Times New Roman"/>
              </a:rPr>
              <a:t>to </a:t>
            </a:r>
            <a:r>
              <a:rPr dirty="0" sz="1000" spc="15">
                <a:latin typeface="Times New Roman"/>
                <a:cs typeface="Times New Roman"/>
              </a:rPr>
              <a:t>thank </a:t>
            </a:r>
            <a:r>
              <a:rPr dirty="0" sz="1000" spc="5">
                <a:latin typeface="Times New Roman"/>
                <a:cs typeface="Times New Roman"/>
              </a:rPr>
              <a:t>Dr.Martin, </a:t>
            </a:r>
            <a:r>
              <a:rPr dirty="0" sz="1000" spc="10">
                <a:latin typeface="Times New Roman"/>
                <a:cs typeface="Times New Roman"/>
              </a:rPr>
              <a:t>University </a:t>
            </a:r>
            <a:r>
              <a:rPr dirty="0" sz="1000" spc="15">
                <a:latin typeface="Times New Roman"/>
                <a:cs typeface="Times New Roman"/>
              </a:rPr>
              <a:t>of </a:t>
            </a:r>
            <a:r>
              <a:rPr dirty="0" sz="1000" spc="10">
                <a:latin typeface="Times New Roman"/>
                <a:cs typeface="Times New Roman"/>
              </a:rPr>
              <a:t>Minnesota, University </a:t>
            </a:r>
            <a:r>
              <a:rPr dirty="0" sz="1000" spc="15">
                <a:latin typeface="Times New Roman"/>
                <a:cs typeface="Times New Roman"/>
              </a:rPr>
              <a:t>of</a:t>
            </a:r>
            <a:endParaRPr sz="1000">
              <a:latin typeface="Times New Roman"/>
              <a:cs typeface="Times New Roman"/>
            </a:endParaRPr>
          </a:p>
          <a:p>
            <a:pPr marL="12700" marR="7620">
              <a:lnSpc>
                <a:spcPct val="102699"/>
              </a:lnSpc>
              <a:spcBef>
                <a:spcPts val="35"/>
              </a:spcBef>
            </a:pPr>
            <a:r>
              <a:rPr dirty="0" sz="1000" spc="10">
                <a:latin typeface="Times New Roman"/>
                <a:cs typeface="Times New Roman"/>
              </a:rPr>
              <a:t>Seoul </a:t>
            </a:r>
            <a:r>
              <a:rPr dirty="0" sz="1000" spc="15">
                <a:latin typeface="Times New Roman"/>
                <a:cs typeface="Times New Roman"/>
              </a:rPr>
              <a:t>and </a:t>
            </a:r>
            <a:r>
              <a:rPr dirty="0" sz="1000" spc="10">
                <a:latin typeface="Times New Roman"/>
                <a:cs typeface="Times New Roman"/>
              </a:rPr>
              <a:t>Andreas Persson </a:t>
            </a:r>
            <a:r>
              <a:rPr dirty="0" sz="1000" spc="5">
                <a:latin typeface="Times New Roman"/>
                <a:cs typeface="Times New Roman"/>
              </a:rPr>
              <a:t>for </a:t>
            </a:r>
            <a:r>
              <a:rPr dirty="0" sz="1000">
                <a:latin typeface="Times New Roman"/>
                <a:cs typeface="Times New Roman"/>
              </a:rPr>
              <a:t>the </a:t>
            </a:r>
            <a:r>
              <a:rPr dirty="0" sz="1000" spc="10">
                <a:latin typeface="Times New Roman"/>
                <a:cs typeface="Times New Roman"/>
              </a:rPr>
              <a:t>collaboration. In </a:t>
            </a:r>
            <a:r>
              <a:rPr dirty="0" sz="1000" spc="5">
                <a:latin typeface="Times New Roman"/>
                <a:cs typeface="Times New Roman"/>
              </a:rPr>
              <a:t>addition I </a:t>
            </a:r>
            <a:r>
              <a:rPr dirty="0" sz="1000" spc="15">
                <a:latin typeface="Times New Roman"/>
                <a:cs typeface="Times New Roman"/>
              </a:rPr>
              <a:t>would </a:t>
            </a:r>
            <a:r>
              <a:rPr dirty="0" sz="1000" spc="10">
                <a:latin typeface="Times New Roman"/>
                <a:cs typeface="Times New Roman"/>
              </a:rPr>
              <a:t>like </a:t>
            </a:r>
            <a:r>
              <a:rPr dirty="0" sz="1000" spc="20">
                <a:latin typeface="Times New Roman"/>
                <a:cs typeface="Times New Roman"/>
              </a:rPr>
              <a:t>to </a:t>
            </a:r>
            <a:r>
              <a:rPr dirty="0" sz="1000" spc="5">
                <a:latin typeface="Times New Roman"/>
                <a:cs typeface="Times New Roman"/>
              </a:rPr>
              <a:t>thank </a:t>
            </a:r>
            <a:r>
              <a:rPr dirty="0" sz="1000" spc="20">
                <a:latin typeface="Times New Roman"/>
                <a:cs typeface="Times New Roman"/>
              </a:rPr>
              <a:t>my  </a:t>
            </a:r>
            <a:r>
              <a:rPr dirty="0" sz="1000" spc="10">
                <a:latin typeface="Times New Roman"/>
                <a:cs typeface="Times New Roman"/>
              </a:rPr>
              <a:t>research group </a:t>
            </a:r>
            <a:r>
              <a:rPr dirty="0" sz="1000" spc="-5">
                <a:latin typeface="Times New Roman"/>
                <a:cs typeface="Times New Roman"/>
              </a:rPr>
              <a:t>STAR </a:t>
            </a:r>
            <a:r>
              <a:rPr dirty="0" sz="1000" spc="5">
                <a:latin typeface="Times New Roman"/>
                <a:cs typeface="Times New Roman"/>
              </a:rPr>
              <a:t>for their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10">
                <a:latin typeface="Times New Roman"/>
                <a:cs typeface="Times New Roman"/>
              </a:rPr>
              <a:t>counselling.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786690" y="7028471"/>
            <a:ext cx="2746755" cy="54626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873434" y="7028471"/>
            <a:ext cx="2840699" cy="54625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4706171" y="12581664"/>
            <a:ext cx="2653665" cy="426084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68910" marR="5080" indent="-156845">
              <a:lnSpc>
                <a:spcPct val="101699"/>
              </a:lnSpc>
              <a:spcBef>
                <a:spcPts val="75"/>
              </a:spcBef>
            </a:pPr>
            <a:r>
              <a:rPr dirty="0" sz="1300" spc="-5" b="1">
                <a:latin typeface="Times New Roman"/>
                <a:cs typeface="Times New Roman"/>
              </a:rPr>
              <a:t>Figure </a:t>
            </a:r>
            <a:r>
              <a:rPr dirty="0" sz="1300" b="1">
                <a:latin typeface="Times New Roman"/>
                <a:cs typeface="Times New Roman"/>
              </a:rPr>
              <a:t>1 – </a:t>
            </a:r>
            <a:r>
              <a:rPr dirty="0" sz="1300">
                <a:latin typeface="Times New Roman"/>
                <a:cs typeface="Times New Roman"/>
              </a:rPr>
              <a:t>Manual measurement </a:t>
            </a:r>
            <a:r>
              <a:rPr dirty="0" sz="1300" spc="5">
                <a:latin typeface="Times New Roman"/>
                <a:cs typeface="Times New Roman"/>
              </a:rPr>
              <a:t>of </a:t>
            </a:r>
            <a:r>
              <a:rPr dirty="0" sz="1300">
                <a:latin typeface="Times New Roman"/>
                <a:cs typeface="Times New Roman"/>
              </a:rPr>
              <a:t>the  slope applying the 2-circle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method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905171" y="12581664"/>
            <a:ext cx="2644140" cy="6273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1600"/>
              </a:lnSpc>
              <a:spcBef>
                <a:spcPts val="80"/>
              </a:spcBef>
            </a:pPr>
            <a:r>
              <a:rPr dirty="0" sz="1300" spc="-5" b="1">
                <a:latin typeface="Times New Roman"/>
                <a:cs typeface="Times New Roman"/>
              </a:rPr>
              <a:t>Figure </a:t>
            </a:r>
            <a:r>
              <a:rPr dirty="0" sz="1300" b="1">
                <a:latin typeface="Times New Roman"/>
                <a:cs typeface="Times New Roman"/>
              </a:rPr>
              <a:t>2 – </a:t>
            </a:r>
            <a:r>
              <a:rPr dirty="0" sz="1300">
                <a:latin typeface="Times New Roman"/>
                <a:cs typeface="Times New Roman"/>
              </a:rPr>
              <a:t>Automated measurement </a:t>
            </a:r>
            <a:r>
              <a:rPr dirty="0" sz="1300" spc="15">
                <a:latin typeface="Times New Roman"/>
                <a:cs typeface="Times New Roman"/>
              </a:rPr>
              <a:t>of  </a:t>
            </a:r>
            <a:r>
              <a:rPr dirty="0" sz="1300">
                <a:latin typeface="Times New Roman"/>
                <a:cs typeface="Times New Roman"/>
              </a:rPr>
              <a:t>the posterior </a:t>
            </a:r>
            <a:r>
              <a:rPr dirty="0" sz="1300" spc="-5">
                <a:latin typeface="Times New Roman"/>
                <a:cs typeface="Times New Roman"/>
              </a:rPr>
              <a:t>tibial </a:t>
            </a:r>
            <a:r>
              <a:rPr dirty="0" sz="1300">
                <a:latin typeface="Times New Roman"/>
                <a:cs typeface="Times New Roman"/>
              </a:rPr>
              <a:t>slope </a:t>
            </a:r>
            <a:r>
              <a:rPr dirty="0" sz="1300" spc="5">
                <a:latin typeface="Times New Roman"/>
                <a:cs typeface="Times New Roman"/>
              </a:rPr>
              <a:t>on </a:t>
            </a:r>
            <a:r>
              <a:rPr dirty="0" sz="1300">
                <a:latin typeface="Times New Roman"/>
                <a:cs typeface="Times New Roman"/>
              </a:rPr>
              <a:t>a short  lateral knee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radiographs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1716208" y="5798128"/>
            <a:ext cx="7202403" cy="38117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11214817" y="9662797"/>
            <a:ext cx="8268970" cy="2607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46100">
              <a:lnSpc>
                <a:spcPct val="100000"/>
              </a:lnSpc>
              <a:spcBef>
                <a:spcPts val="100"/>
              </a:spcBef>
            </a:pPr>
            <a:r>
              <a:rPr dirty="0" sz="1300" spc="-5" b="1">
                <a:latin typeface="Times New Roman"/>
                <a:cs typeface="Times New Roman"/>
              </a:rPr>
              <a:t>Figure </a:t>
            </a:r>
            <a:r>
              <a:rPr dirty="0" sz="1300" b="1">
                <a:latin typeface="Times New Roman"/>
                <a:cs typeface="Times New Roman"/>
              </a:rPr>
              <a:t>3 </a:t>
            </a:r>
            <a:r>
              <a:rPr dirty="0" sz="1300">
                <a:latin typeface="Times New Roman"/>
                <a:cs typeface="Times New Roman"/>
              </a:rPr>
              <a:t>– </a:t>
            </a:r>
            <a:r>
              <a:rPr dirty="0" sz="1300" spc="-5">
                <a:latin typeface="Times New Roman"/>
                <a:cs typeface="Times New Roman"/>
              </a:rPr>
              <a:t>Bland </a:t>
            </a:r>
            <a:r>
              <a:rPr dirty="0" sz="1300">
                <a:latin typeface="Times New Roman"/>
                <a:cs typeface="Times New Roman"/>
              </a:rPr>
              <a:t>Altman </a:t>
            </a:r>
            <a:r>
              <a:rPr dirty="0" sz="1300" spc="5">
                <a:latin typeface="Times New Roman"/>
                <a:cs typeface="Times New Roman"/>
              </a:rPr>
              <a:t>plot </a:t>
            </a:r>
            <a:r>
              <a:rPr dirty="0" sz="1300">
                <a:latin typeface="Times New Roman"/>
                <a:cs typeface="Times New Roman"/>
              </a:rPr>
              <a:t>comparing manual measurements </a:t>
            </a:r>
            <a:r>
              <a:rPr dirty="0" sz="1300" spc="-5">
                <a:latin typeface="Times New Roman"/>
                <a:cs typeface="Times New Roman"/>
              </a:rPr>
              <a:t>and </a:t>
            </a:r>
            <a:r>
              <a:rPr dirty="0" sz="1300">
                <a:latin typeface="Times New Roman"/>
                <a:cs typeface="Times New Roman"/>
              </a:rPr>
              <a:t>Connecteve </a:t>
            </a:r>
            <a:r>
              <a:rPr dirty="0" sz="1300" spc="5">
                <a:latin typeface="Times New Roman"/>
                <a:cs typeface="Times New Roman"/>
              </a:rPr>
              <a:t>3A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measurements.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Conclusion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101600"/>
              </a:lnSpc>
              <a:spcBef>
                <a:spcPts val="520"/>
              </a:spcBef>
            </a:pPr>
            <a:r>
              <a:rPr dirty="0" sz="1850" spc="10">
                <a:latin typeface="Times New Roman"/>
                <a:cs typeface="Times New Roman"/>
              </a:rPr>
              <a:t>In </a:t>
            </a:r>
            <a:r>
              <a:rPr dirty="0" sz="1850">
                <a:latin typeface="Times New Roman"/>
                <a:cs typeface="Times New Roman"/>
              </a:rPr>
              <a:t>this </a:t>
            </a:r>
            <a:r>
              <a:rPr dirty="0" sz="1850" spc="5">
                <a:latin typeface="Times New Roman"/>
                <a:cs typeface="Times New Roman"/>
              </a:rPr>
              <a:t>external validation </a:t>
            </a:r>
            <a:r>
              <a:rPr dirty="0" sz="1850" spc="10">
                <a:latin typeface="Times New Roman"/>
                <a:cs typeface="Times New Roman"/>
              </a:rPr>
              <a:t>of </a:t>
            </a:r>
            <a:r>
              <a:rPr dirty="0" sz="1850" spc="5">
                <a:latin typeface="Times New Roman"/>
                <a:cs typeface="Times New Roman"/>
              </a:rPr>
              <a:t>a </a:t>
            </a:r>
            <a:r>
              <a:rPr dirty="0" sz="1850" spc="10">
                <a:latin typeface="Times New Roman"/>
                <a:cs typeface="Times New Roman"/>
              </a:rPr>
              <a:t>newly </a:t>
            </a:r>
            <a:r>
              <a:rPr dirty="0" sz="1850" spc="5">
                <a:latin typeface="Times New Roman"/>
                <a:cs typeface="Times New Roman"/>
              </a:rPr>
              <a:t>developed model </a:t>
            </a:r>
            <a:r>
              <a:rPr dirty="0" sz="1850">
                <a:latin typeface="Times New Roman"/>
                <a:cs typeface="Times New Roman"/>
              </a:rPr>
              <a:t>for </a:t>
            </a:r>
            <a:r>
              <a:rPr dirty="0" sz="1850" spc="5">
                <a:latin typeface="Times New Roman"/>
                <a:cs typeface="Times New Roman"/>
              </a:rPr>
              <a:t>automated readings </a:t>
            </a:r>
            <a:r>
              <a:rPr dirty="0" sz="1850" spc="20">
                <a:latin typeface="Times New Roman"/>
                <a:cs typeface="Times New Roman"/>
              </a:rPr>
              <a:t>of  </a:t>
            </a:r>
            <a:r>
              <a:rPr dirty="0" sz="1850" spc="5">
                <a:latin typeface="Times New Roman"/>
                <a:cs typeface="Times New Roman"/>
              </a:rPr>
              <a:t>tibial slope </a:t>
            </a:r>
            <a:r>
              <a:rPr dirty="0" sz="1850" spc="10">
                <a:latin typeface="Times New Roman"/>
                <a:cs typeface="Times New Roman"/>
              </a:rPr>
              <a:t>measures </a:t>
            </a:r>
            <a:r>
              <a:rPr dirty="0" sz="1850" spc="5">
                <a:latin typeface="Times New Roman"/>
                <a:cs typeface="Times New Roman"/>
              </a:rPr>
              <a:t>– a </a:t>
            </a:r>
            <a:r>
              <a:rPr dirty="0" sz="1850" spc="5" i="1">
                <a:latin typeface="Times New Roman"/>
                <a:cs typeface="Times New Roman"/>
              </a:rPr>
              <a:t>perfect intra-rater </a:t>
            </a:r>
            <a:r>
              <a:rPr dirty="0" sz="1850" spc="5">
                <a:latin typeface="Times New Roman"/>
                <a:cs typeface="Times New Roman"/>
              </a:rPr>
              <a:t>reliability and a </a:t>
            </a:r>
            <a:r>
              <a:rPr dirty="0" sz="1850" spc="5" i="1">
                <a:latin typeface="Times New Roman"/>
                <a:cs typeface="Times New Roman"/>
              </a:rPr>
              <a:t>good </a:t>
            </a:r>
            <a:r>
              <a:rPr dirty="0" sz="1850" spc="5">
                <a:latin typeface="Times New Roman"/>
                <a:cs typeface="Times New Roman"/>
              </a:rPr>
              <a:t>inter-rater reliability  </a:t>
            </a:r>
            <a:r>
              <a:rPr dirty="0" sz="1850" spc="10">
                <a:latin typeface="Times New Roman"/>
                <a:cs typeface="Times New Roman"/>
              </a:rPr>
              <a:t>was seen. </a:t>
            </a:r>
            <a:r>
              <a:rPr dirty="0" sz="1850" spc="5">
                <a:latin typeface="Times New Roman"/>
                <a:cs typeface="Times New Roman"/>
              </a:rPr>
              <a:t>Although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model </a:t>
            </a:r>
            <a:r>
              <a:rPr dirty="0" sz="1850" spc="10">
                <a:latin typeface="Times New Roman"/>
                <a:cs typeface="Times New Roman"/>
              </a:rPr>
              <a:t>needs some </a:t>
            </a:r>
            <a:r>
              <a:rPr dirty="0" sz="1850">
                <a:latin typeface="Times New Roman"/>
                <a:cs typeface="Times New Roman"/>
              </a:rPr>
              <a:t>further </a:t>
            </a:r>
            <a:r>
              <a:rPr dirty="0" sz="1850" spc="5">
                <a:latin typeface="Times New Roman"/>
                <a:cs typeface="Times New Roman"/>
              </a:rPr>
              <a:t>refinement in reporting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tibial  slope </a:t>
            </a:r>
            <a:r>
              <a:rPr dirty="0" sz="1850" spc="10">
                <a:latin typeface="Times New Roman"/>
                <a:cs typeface="Times New Roman"/>
              </a:rPr>
              <a:t>as compared </a:t>
            </a:r>
            <a:r>
              <a:rPr dirty="0" sz="1850" spc="5">
                <a:latin typeface="Times New Roman"/>
                <a:cs typeface="Times New Roman"/>
              </a:rPr>
              <a:t>to a gold standards </a:t>
            </a:r>
            <a:r>
              <a:rPr dirty="0" sz="1850" spc="10">
                <a:latin typeface="Times New Roman"/>
                <a:cs typeface="Times New Roman"/>
              </a:rPr>
              <a:t>manual measurement, </a:t>
            </a:r>
            <a:r>
              <a:rPr dirty="0" sz="1850" spc="-15">
                <a:latin typeface="Times New Roman"/>
                <a:cs typeface="Times New Roman"/>
              </a:rPr>
              <a:t>it </a:t>
            </a:r>
            <a:r>
              <a:rPr dirty="0" sz="1850" spc="5">
                <a:latin typeface="Times New Roman"/>
                <a:cs typeface="Times New Roman"/>
              </a:rPr>
              <a:t>clearly demonstrates  </a:t>
            </a:r>
            <a:r>
              <a:rPr dirty="0" sz="1850">
                <a:latin typeface="Times New Roman"/>
                <a:cs typeface="Times New Roman"/>
              </a:rPr>
              <a:t>the </a:t>
            </a:r>
            <a:r>
              <a:rPr dirty="0" sz="1850" spc="5">
                <a:latin typeface="Times New Roman"/>
                <a:cs typeface="Times New Roman"/>
              </a:rPr>
              <a:t>elimination </a:t>
            </a:r>
            <a:r>
              <a:rPr dirty="0" sz="1850" spc="10">
                <a:latin typeface="Times New Roman"/>
                <a:cs typeface="Times New Roman"/>
              </a:rPr>
              <a:t>of </a:t>
            </a:r>
            <a:r>
              <a:rPr dirty="0" sz="1850" spc="5">
                <a:latin typeface="Times New Roman"/>
                <a:cs typeface="Times New Roman"/>
              </a:rPr>
              <a:t>human error with repeat readings and </a:t>
            </a:r>
            <a:r>
              <a:rPr dirty="0" sz="1850" spc="10">
                <a:latin typeface="Times New Roman"/>
                <a:cs typeface="Times New Roman"/>
              </a:rPr>
              <a:t>less </a:t>
            </a:r>
            <a:r>
              <a:rPr dirty="0" sz="1850" spc="5">
                <a:latin typeface="Times New Roman"/>
                <a:cs typeface="Times New Roman"/>
              </a:rPr>
              <a:t>time </a:t>
            </a:r>
            <a:r>
              <a:rPr dirty="0" sz="1850" spc="10">
                <a:latin typeface="Times New Roman"/>
                <a:cs typeface="Times New Roman"/>
              </a:rPr>
              <a:t>consumption as  compared </a:t>
            </a:r>
            <a:r>
              <a:rPr dirty="0" sz="1850" spc="5">
                <a:latin typeface="Times New Roman"/>
                <a:cs typeface="Times New Roman"/>
              </a:rPr>
              <a:t>to human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>
                <a:latin typeface="Times New Roman"/>
                <a:cs typeface="Times New Roman"/>
              </a:rPr>
              <a:t>effort.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05510" y="11846835"/>
            <a:ext cx="3238844" cy="94397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2024-11-27T13:07:24Z</dcterms:created>
  <dcterms:modified xsi:type="dcterms:W3CDTF">2024-11-27T13:07:24Z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2024-11-21T00:00:00Z</vt:filetime>
  </property>
  <property fmtid="{D5CDD505-2E9C-101B-9397-08002B2CF9AE}" pid="3" name="LastSaved">
    <vt:filetime>2024-11-27T00:00:00Z</vt:filetime>
  </property>
</Properties>
</file>