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332B"/>
    <a:srgbClr val="FEF9F1"/>
    <a:srgbClr val="FFAA79"/>
    <a:srgbClr val="761A19"/>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934" autoAdjust="0"/>
    <p:restoredTop sz="90108" autoAdjust="0"/>
  </p:normalViewPr>
  <p:slideViewPr>
    <p:cSldViewPr snapToGrid="0">
      <p:cViewPr varScale="1">
        <p:scale>
          <a:sx n="26" d="100"/>
          <a:sy n="26" d="100"/>
        </p:scale>
        <p:origin x="1920" y="18"/>
      </p:cViewPr>
      <p:guideLst>
        <p:guide orient="horz" pos="2733"/>
        <p:guide orient="horz" pos="16976"/>
        <p:guide pos="745"/>
        <p:guide pos="19961"/>
        <p:guide pos="26361"/>
        <p:guide pos="13513"/>
        <p:guide pos="7025"/>
        <p:guide orient="horz" pos="953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128" d="100"/>
          <a:sy n="128" d="100"/>
        </p:scale>
        <p:origin x="582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k Dalheim" userId="f4cbcee8-a52d-4439-92e4-0606293a6078" providerId="ADAL" clId="{A3643C47-C4A0-42B1-A706-CF0382111A04}"/>
    <pc:docChg chg="custSel modSld">
      <pc:chgData name="Eirik Dalheim" userId="f4cbcee8-a52d-4439-92e4-0606293a6078" providerId="ADAL" clId="{A3643C47-C4A0-42B1-A706-CF0382111A04}" dt="2024-12-13T08:07:15.854" v="0" actId="478"/>
      <pc:docMkLst>
        <pc:docMk/>
      </pc:docMkLst>
      <pc:sldChg chg="delSp mod delAnim">
        <pc:chgData name="Eirik Dalheim" userId="f4cbcee8-a52d-4439-92e4-0606293a6078" providerId="ADAL" clId="{A3643C47-C4A0-42B1-A706-CF0382111A04}" dt="2024-12-13T08:07:15.854" v="0" actId="478"/>
        <pc:sldMkLst>
          <pc:docMk/>
          <pc:sldMk cId="0" sldId="260"/>
        </pc:sldMkLst>
        <pc:picChg chg="del">
          <ac:chgData name="Eirik Dalheim" userId="f4cbcee8-a52d-4439-92e4-0606293a6078" providerId="ADAL" clId="{A3643C47-C4A0-42B1-A706-CF0382111A04}" dt="2024-12-13T08:07:15.854" v="0" actId="478"/>
          <ac:picMkLst>
            <pc:docMk/>
            <pc:sldMk cId="0" sldId="260"/>
            <ac:picMk id="63" creationId="{5793D720-4790-B272-26E7-B6633E34364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13.12.2024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extLst>
    <p:ext uri="{DCECCB84-F9BA-43D5-87BE-67443E8EF086}">
      <p15:sldGuideLst xmlns:p15="http://schemas.microsoft.com/office/powerpoint/2012/main">
        <p15:guide id="1" orient="horz" pos="9537" userDrawn="1">
          <p15:clr>
            <a:srgbClr val="FBAE40"/>
          </p15:clr>
        </p15:guide>
        <p15:guide id="2" pos="1348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259CF00-97E2-1033-EB68-FC43F982B767}"/>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2" name="Freeform 2" descr="Red field, top">
            <a:extLst>
              <a:ext uri="{FF2B5EF4-FFF2-40B4-BE49-F238E27FC236}">
                <a16:creationId xmlns:a16="http://schemas.microsoft.com/office/drawing/2014/main" id="{09114A3E-ED0D-6852-61B1-87F4D60FBCC4}"/>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7" name="Picture 19">
            <a:extLst>
              <a:ext uri="{FF2B5EF4-FFF2-40B4-BE49-F238E27FC236}">
                <a16:creationId xmlns:a16="http://schemas.microsoft.com/office/drawing/2014/main" id="{CD4E24DF-9FF2-B992-1667-8D90A8F267A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827947" y="27323832"/>
            <a:ext cx="10364421"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7" userDrawn="1">
          <p15:clr>
            <a:srgbClr val="F26B43"/>
          </p15:clr>
        </p15:guide>
        <p15:guide id="2" pos="134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1128713"/>
            <a:ext cx="38248743"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0000" b="1" dirty="0">
                <a:solidFill>
                  <a:schemeClr val="bg1"/>
                </a:solidFill>
                <a:latin typeface="Calibri" panose="020F0502020204030204" pitchFamily="34" charset="0"/>
                <a:cs typeface="Calibri" panose="020F0502020204030204" pitchFamily="34" charset="0"/>
              </a:rPr>
              <a:t>The Association Between Diabetes and Depression during Pregnancy</a:t>
            </a:r>
          </a:p>
        </p:txBody>
      </p:sp>
      <p:sp>
        <p:nvSpPr>
          <p:cNvPr id="2054" name="Subtitle" descr="Subtitle field"/>
          <p:cNvSpPr txBox="1">
            <a:spLocks noChangeArrowheads="1"/>
          </p:cNvSpPr>
          <p:nvPr/>
        </p:nvSpPr>
        <p:spPr bwMode="auto">
          <a:xfrm>
            <a:off x="1182688" y="2883204"/>
            <a:ext cx="3293935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7200" b="1" dirty="0">
                <a:solidFill>
                  <a:schemeClr val="bg1"/>
                </a:solidFill>
                <a:latin typeface="Calibri" panose="020F0502020204030204" pitchFamily="34" charset="0"/>
                <a:cs typeface="Calibri" panose="020F0502020204030204" pitchFamily="34" charset="0"/>
              </a:rPr>
              <a:t>A Literature Review of Studies published between 2019 and 2023</a:t>
            </a:r>
            <a:endParaRPr lang="nb-NO" altLang="nb-NO" sz="7200" b="1" dirty="0">
              <a:solidFill>
                <a:schemeClr val="bg1"/>
              </a:solidFill>
              <a:latin typeface="Calibri" panose="020F0502020204030204" pitchFamily="34" charset="0"/>
              <a:cs typeface="Calibri" panose="020F0502020204030204" pitchFamily="34" charset="0"/>
            </a:endParaRPr>
          </a:p>
        </p:txBody>
      </p:sp>
      <p:sp>
        <p:nvSpPr>
          <p:cNvPr id="2052" name="Text box 2" descr="Text field "/>
          <p:cNvSpPr txBox="1">
            <a:spLocks noChangeArrowheads="1"/>
          </p:cNvSpPr>
          <p:nvPr/>
        </p:nvSpPr>
        <p:spPr bwMode="auto">
          <a:xfrm>
            <a:off x="2475903" y="6736352"/>
            <a:ext cx="11138497" cy="26531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680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5400" b="1" dirty="0">
                <a:solidFill>
                  <a:schemeClr val="tx1">
                    <a:lumMod val="85000"/>
                    <a:lumOff val="15000"/>
                  </a:schemeClr>
                </a:solidFill>
                <a:latin typeface="Calibri" panose="020F0502020204030204" pitchFamily="34" charset="0"/>
                <a:cs typeface="Calibri" panose="020F0502020204030204" pitchFamily="34" charset="0"/>
              </a:rPr>
              <a:t>Abstract </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This review included 11 studies published between  2019 and 2023, focusing on recent research investigating the association between diabetes and depression during pregnancy, with particular attention to gestational diabetes mellitus (GDM). </a:t>
            </a:r>
          </a:p>
          <a:p>
            <a:pPr eaLnBrk="1" hangingPunct="1">
              <a:spcBef>
                <a:spcPct val="50000"/>
              </a:spcBef>
            </a:pPr>
            <a:endParaRPr lang="en-US" altLang="nb-NO" sz="5400" b="1"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r>
              <a:rPr lang="en-US" altLang="nb-NO" sz="5400" b="1" dirty="0">
                <a:solidFill>
                  <a:schemeClr val="tx1">
                    <a:lumMod val="85000"/>
                    <a:lumOff val="15000"/>
                  </a:schemeClr>
                </a:solidFill>
                <a:latin typeface="Calibri" panose="020F0502020204030204" pitchFamily="34" charset="0"/>
                <a:cs typeface="Calibri" panose="020F0502020204030204" pitchFamily="34" charset="0"/>
              </a:rPr>
              <a:t>Background</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Both depression and diabetes are increasingly common in pregnant women and can lead to serious complications that impact both maternal and fetal health.</a:t>
            </a: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r>
              <a:rPr lang="en-US" altLang="nb-NO" sz="5400" b="1" dirty="0">
                <a:solidFill>
                  <a:schemeClr val="tx1">
                    <a:lumMod val="85000"/>
                    <a:lumOff val="15000"/>
                  </a:schemeClr>
                </a:solidFill>
                <a:latin typeface="Calibri" panose="020F0502020204030204" pitchFamily="34" charset="0"/>
                <a:cs typeface="Calibri" panose="020F0502020204030204" pitchFamily="34" charset="0"/>
              </a:rPr>
              <a:t>Method</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The IMRAD structure as recommended by the University of Bergen was used for a systematic assessment of relevant studies. </a:t>
            </a: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r>
              <a:rPr lang="en-US" altLang="nb-NO" sz="5400" b="1" dirty="0">
                <a:solidFill>
                  <a:schemeClr val="tx1">
                    <a:lumMod val="85000"/>
                    <a:lumOff val="15000"/>
                  </a:schemeClr>
                </a:solidFill>
                <a:latin typeface="Calibri" panose="020F0502020204030204" pitchFamily="34" charset="0"/>
                <a:cs typeface="Calibri" panose="020F0502020204030204" pitchFamily="34" charset="0"/>
              </a:rPr>
              <a:t>Results</a:t>
            </a:r>
            <a:r>
              <a:rPr lang="en-US" altLang="nb-NO" sz="4800" b="1" dirty="0">
                <a:solidFill>
                  <a:schemeClr val="tx1">
                    <a:lumMod val="85000"/>
                    <a:lumOff val="15000"/>
                  </a:schemeClr>
                </a:solidFill>
                <a:latin typeface="Calibri" panose="020F0502020204030204" pitchFamily="34" charset="0"/>
                <a:cs typeface="Calibri" panose="020F0502020204030204" pitchFamily="34" charset="0"/>
              </a:rPr>
              <a:t> </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Across 11 studies, seven identified a statistically significant association between depression and gestational diabetes mellitus (GDM), with rates of concurrent depression and GDM during pregnancy ranging from 6.3% to 36.2% across studies.</a:t>
            </a: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p:txBody>
      </p:sp>
      <p:pic>
        <p:nvPicPr>
          <p:cNvPr id="2" name="Picture 1">
            <a:extLst>
              <a:ext uri="{FF2B5EF4-FFF2-40B4-BE49-F238E27FC236}">
                <a16:creationId xmlns:a16="http://schemas.microsoft.com/office/drawing/2014/main" id="{2FA64EEE-36B2-132E-3AB4-5D0FE07DE30F}"/>
              </a:ext>
            </a:extLst>
          </p:cNvPr>
          <p:cNvPicPr>
            <a:picLocks noChangeAspect="1"/>
          </p:cNvPicPr>
          <p:nvPr/>
        </p:nvPicPr>
        <p:blipFill>
          <a:blip r:embed="rId3"/>
          <a:stretch>
            <a:fillRect/>
          </a:stretch>
        </p:blipFill>
        <p:spPr>
          <a:xfrm>
            <a:off x="26873200" y="12112128"/>
            <a:ext cx="15188545" cy="17505606"/>
          </a:xfrm>
          <a:prstGeom prst="rect">
            <a:avLst/>
          </a:prstGeom>
        </p:spPr>
      </p:pic>
      <p:pic>
        <p:nvPicPr>
          <p:cNvPr id="10" name="Picture 9">
            <a:extLst>
              <a:ext uri="{FF2B5EF4-FFF2-40B4-BE49-F238E27FC236}">
                <a16:creationId xmlns:a16="http://schemas.microsoft.com/office/drawing/2014/main" id="{28C38E55-7DA7-14D6-9A3E-71C98F77824B}"/>
              </a:ext>
            </a:extLst>
          </p:cNvPr>
          <p:cNvPicPr>
            <a:picLocks noChangeAspect="1"/>
          </p:cNvPicPr>
          <p:nvPr/>
        </p:nvPicPr>
        <p:blipFill>
          <a:blip r:embed="rId4"/>
          <a:stretch>
            <a:fillRect/>
          </a:stretch>
        </p:blipFill>
        <p:spPr>
          <a:xfrm>
            <a:off x="13981285" y="14819924"/>
            <a:ext cx="11759246" cy="11542523"/>
          </a:xfrm>
          <a:prstGeom prst="rect">
            <a:avLst/>
          </a:prstGeom>
        </p:spPr>
      </p:pic>
      <p:sp>
        <p:nvSpPr>
          <p:cNvPr id="13" name="Name and info" descr="Field for name and email">
            <a:extLst>
              <a:ext uri="{FF2B5EF4-FFF2-40B4-BE49-F238E27FC236}">
                <a16:creationId xmlns:a16="http://schemas.microsoft.com/office/drawing/2014/main" id="{5FA03D11-CCDE-32B6-30D7-6A1269497971}"/>
              </a:ext>
            </a:extLst>
          </p:cNvPr>
          <p:cNvSpPr txBox="1">
            <a:spLocks noChangeArrowheads="1"/>
          </p:cNvSpPr>
          <p:nvPr/>
        </p:nvSpPr>
        <p:spPr bwMode="auto">
          <a:xfrm>
            <a:off x="36654894" y="3252925"/>
            <a:ext cx="11547473"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altLang="nb-NO" sz="4800" b="1" dirty="0" err="1">
                <a:solidFill>
                  <a:schemeClr val="bg1"/>
                </a:solidFill>
                <a:latin typeface="Calibri" panose="020F0502020204030204" pitchFamily="34" charset="0"/>
                <a:cs typeface="Calibri" panose="020F0502020204030204" pitchFamily="34" charset="0"/>
              </a:rPr>
              <a:t>Corinna</a:t>
            </a:r>
            <a:r>
              <a:rPr lang="nb-NO" altLang="nb-NO" sz="4800" b="1" dirty="0">
                <a:solidFill>
                  <a:schemeClr val="bg1"/>
                </a:solidFill>
                <a:latin typeface="Calibri" panose="020F0502020204030204" pitchFamily="34" charset="0"/>
                <a:cs typeface="Calibri" panose="020F0502020204030204" pitchFamily="34" charset="0"/>
              </a:rPr>
              <a:t> Sandberg</a:t>
            </a:r>
          </a:p>
          <a:p>
            <a:pPr eaLnBrk="1" hangingPunct="1"/>
            <a:r>
              <a:rPr lang="nb-NO" altLang="nb-NO" sz="4800" dirty="0" err="1">
                <a:solidFill>
                  <a:schemeClr val="bg1"/>
                </a:solidFill>
                <a:latin typeface="Calibri" panose="020F0502020204030204" pitchFamily="34" charset="0"/>
                <a:cs typeface="Calibri" panose="020F0502020204030204" pitchFamily="34" charset="0"/>
              </a:rPr>
              <a:t>University</a:t>
            </a:r>
            <a:r>
              <a:rPr lang="nb-NO" altLang="nb-NO" sz="4800" dirty="0">
                <a:solidFill>
                  <a:schemeClr val="bg1"/>
                </a:solidFill>
                <a:latin typeface="Calibri" panose="020F0502020204030204" pitchFamily="34" charset="0"/>
                <a:cs typeface="Calibri" panose="020F0502020204030204" pitchFamily="34" charset="0"/>
              </a:rPr>
              <a:t> </a:t>
            </a:r>
            <a:r>
              <a:rPr lang="nb-NO" altLang="nb-NO" sz="4800" dirty="0" err="1">
                <a:solidFill>
                  <a:schemeClr val="bg1"/>
                </a:solidFill>
                <a:latin typeface="Calibri" panose="020F0502020204030204" pitchFamily="34" charset="0"/>
                <a:cs typeface="Calibri" panose="020F0502020204030204" pitchFamily="34" charset="0"/>
              </a:rPr>
              <a:t>of</a:t>
            </a:r>
            <a:r>
              <a:rPr lang="nb-NO" altLang="nb-NO" sz="4800" dirty="0">
                <a:solidFill>
                  <a:schemeClr val="bg1"/>
                </a:solidFill>
                <a:latin typeface="Calibri" panose="020F0502020204030204" pitchFamily="34" charset="0"/>
                <a:cs typeface="Calibri" panose="020F0502020204030204" pitchFamily="34" charset="0"/>
              </a:rPr>
              <a:t> Bergen</a:t>
            </a:r>
          </a:p>
          <a:p>
            <a:pPr eaLnBrk="1" hangingPunct="1"/>
            <a:r>
              <a:rPr lang="nb-NO" altLang="nb-NO" sz="4800" dirty="0">
                <a:solidFill>
                  <a:schemeClr val="bg1"/>
                </a:solidFill>
                <a:latin typeface="Calibri" panose="020F0502020204030204" pitchFamily="34" charset="0"/>
                <a:cs typeface="Calibri" panose="020F0502020204030204" pitchFamily="34" charset="0"/>
              </a:rPr>
              <a:t>din012</a:t>
            </a:r>
            <a:r>
              <a:rPr lang="en-FI" sz="4800" b="0" i="0" u="none" strike="noStrike" dirty="0">
                <a:solidFill>
                  <a:schemeClr val="bg1"/>
                </a:solidFill>
                <a:effectLst/>
                <a:latin typeface="Calibri" panose="020F0502020204030204" pitchFamily="34" charset="0"/>
                <a:cs typeface="Calibri" panose="020F0502020204030204" pitchFamily="34" charset="0"/>
              </a:rPr>
              <a:t>@uib.no</a:t>
            </a:r>
            <a:endParaRPr lang="nb-NO" altLang="nb-NO" sz="4800" dirty="0">
              <a:solidFill>
                <a:schemeClr val="bg1"/>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826953A8-7190-BDFF-21BE-A6D54B72B8B5}"/>
              </a:ext>
            </a:extLst>
          </p:cNvPr>
          <p:cNvSpPr txBox="1"/>
          <p:nvPr/>
        </p:nvSpPr>
        <p:spPr>
          <a:xfrm>
            <a:off x="14310380" y="6884853"/>
            <a:ext cx="11138497" cy="1323439"/>
          </a:xfrm>
          <a:prstGeom prst="rect">
            <a:avLst/>
          </a:prstGeom>
          <a:noFill/>
        </p:spPr>
        <p:txBody>
          <a:bodyPr wrap="square">
            <a:spAutoFit/>
          </a:bodyPr>
          <a:lstStyle/>
          <a:p>
            <a:pPr eaLnBrk="1" hangingPunct="1">
              <a:spcBef>
                <a:spcPct val="50000"/>
              </a:spcBef>
            </a:pPr>
            <a:endParaRPr lang="en-US" altLang="nb-NO" sz="3200"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endParaRPr lang="en-US" altLang="nb-NO" sz="3200" dirty="0">
              <a:solidFill>
                <a:schemeClr val="tx1">
                  <a:lumMod val="85000"/>
                  <a:lumOff val="15000"/>
                </a:schemeClr>
              </a:solidFill>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0B03046C-7E38-18DA-27E4-81FD93C58948}"/>
              </a:ext>
            </a:extLst>
          </p:cNvPr>
          <p:cNvSpPr txBox="1"/>
          <p:nvPr/>
        </p:nvSpPr>
        <p:spPr>
          <a:xfrm>
            <a:off x="14310379" y="13496320"/>
            <a:ext cx="10480021" cy="1200329"/>
          </a:xfrm>
          <a:prstGeom prst="rect">
            <a:avLst/>
          </a:prstGeom>
          <a:noFill/>
        </p:spPr>
        <p:txBody>
          <a:bodyPr wrap="square">
            <a:spAutoFit/>
          </a:bodyPr>
          <a:lstStyle/>
          <a:p>
            <a:pPr eaLnBrk="1" hangingPunct="1">
              <a:spcBef>
                <a:spcPct val="50000"/>
              </a:spcBef>
            </a:pPr>
            <a:r>
              <a:rPr lang="en-US" altLang="nb-NO" sz="3600" dirty="0">
                <a:solidFill>
                  <a:schemeClr val="tx1">
                    <a:lumMod val="85000"/>
                    <a:lumOff val="15000"/>
                  </a:schemeClr>
                </a:solidFill>
                <a:latin typeface="Calibri" panose="020F0502020204030204" pitchFamily="34" charset="0"/>
                <a:cs typeface="Calibri" panose="020F0502020204030204" pitchFamily="34" charset="0"/>
              </a:rPr>
              <a:t>Classification of hyperglycemia in pregnancy </a:t>
            </a:r>
            <a:r>
              <a:rPr lang="en-FI" altLang="nb-NO" sz="3600" dirty="0">
                <a:solidFill>
                  <a:schemeClr val="tx1">
                    <a:lumMod val="85000"/>
                    <a:lumOff val="15000"/>
                  </a:schemeClr>
                </a:solidFill>
                <a:latin typeface="Calibri" panose="020F0502020204030204" pitchFamily="34" charset="0"/>
                <a:cs typeface="Calibri" panose="020F0502020204030204" pitchFamily="34" charset="0"/>
              </a:rPr>
              <a:t>accoding to WHO and FIGO guidelines. </a:t>
            </a:r>
            <a:endParaRPr lang="en-US" altLang="nb-NO" sz="3600" dirty="0">
              <a:solidFill>
                <a:schemeClr val="tx1">
                  <a:lumMod val="85000"/>
                  <a:lumOff val="15000"/>
                </a:schemeClr>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1ADDEEDA-DA73-9911-8230-02601FB07A59}"/>
              </a:ext>
            </a:extLst>
          </p:cNvPr>
          <p:cNvSpPr txBox="1"/>
          <p:nvPr/>
        </p:nvSpPr>
        <p:spPr>
          <a:xfrm>
            <a:off x="14310380" y="6736352"/>
            <a:ext cx="12562820" cy="5539978"/>
          </a:xfrm>
          <a:prstGeom prst="rect">
            <a:avLst/>
          </a:prstGeom>
          <a:noFill/>
        </p:spPr>
        <p:txBody>
          <a:bodyPr wrap="square">
            <a:spAutoFit/>
          </a:bodyPr>
          <a:lstStyle/>
          <a:p>
            <a:pPr eaLnBrk="1" hangingPunct="1">
              <a:spcBef>
                <a:spcPct val="50000"/>
              </a:spcBef>
            </a:pPr>
            <a:r>
              <a:rPr lang="en-US" altLang="nb-NO" sz="5400" b="1" dirty="0">
                <a:solidFill>
                  <a:schemeClr val="tx1">
                    <a:lumMod val="85000"/>
                    <a:lumOff val="15000"/>
                  </a:schemeClr>
                </a:solidFill>
                <a:latin typeface="Calibri" panose="020F0502020204030204" pitchFamily="34" charset="0"/>
                <a:cs typeface="Calibri" panose="020F0502020204030204" pitchFamily="34" charset="0"/>
              </a:rPr>
              <a:t>Conclusion</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Despite variation in results and measurement discrepancies across studies, there appears to be a potential association, highlighting that better mental health assessment during pregnancy is vital. Improved screening could lead to earlier interventions, benefiting both maternal and fetal health. </a:t>
            </a:r>
            <a:r>
              <a:rPr lang="en-US" altLang="nb-NO" sz="4000" b="1" dirty="0">
                <a:solidFill>
                  <a:schemeClr val="tx1">
                    <a:lumMod val="85000"/>
                    <a:lumOff val="15000"/>
                  </a:schemeClr>
                </a:solidFill>
                <a:latin typeface="Calibri" panose="020F0502020204030204" pitchFamily="34" charset="0"/>
                <a:cs typeface="Calibri" panose="020F0502020204030204" pitchFamily="34" charset="0"/>
              </a:rPr>
              <a:t>However, further research is necessary to draw significant conclusions. </a:t>
            </a:r>
          </a:p>
        </p:txBody>
      </p:sp>
      <p:sp>
        <p:nvSpPr>
          <p:cNvPr id="22" name="TextBox 21">
            <a:extLst>
              <a:ext uri="{FF2B5EF4-FFF2-40B4-BE49-F238E27FC236}">
                <a16:creationId xmlns:a16="http://schemas.microsoft.com/office/drawing/2014/main" id="{7046571D-911E-5B7A-5340-0F71F2F71ECB}"/>
              </a:ext>
            </a:extLst>
          </p:cNvPr>
          <p:cNvSpPr txBox="1"/>
          <p:nvPr/>
        </p:nvSpPr>
        <p:spPr>
          <a:xfrm>
            <a:off x="28310812" y="6884853"/>
            <a:ext cx="9464674" cy="4247317"/>
          </a:xfrm>
          <a:prstGeom prst="rect">
            <a:avLst/>
          </a:prstGeom>
          <a:noFill/>
        </p:spPr>
        <p:txBody>
          <a:bodyPr wrap="square">
            <a:spAutoFit/>
          </a:bodyPr>
          <a:lstStyle/>
          <a:p>
            <a:pPr eaLnBrk="1" hangingPunct="1">
              <a:spcBef>
                <a:spcPct val="50000"/>
              </a:spcBef>
            </a:pPr>
            <a:r>
              <a:rPr lang="en-US" altLang="nb-NO" sz="5400" b="1" dirty="0">
                <a:solidFill>
                  <a:schemeClr val="tx1">
                    <a:lumMod val="85000"/>
                    <a:lumOff val="15000"/>
                  </a:schemeClr>
                </a:solidFill>
                <a:latin typeface="Calibri" panose="020F0502020204030204" pitchFamily="34" charset="0"/>
                <a:cs typeface="Calibri" panose="020F0502020204030204" pitchFamily="34" charset="0"/>
              </a:rPr>
              <a:t>Gratitude is extended to Professor Francisco Gomez Real</a:t>
            </a:r>
          </a:p>
          <a:p>
            <a:pPr eaLnBrk="1" hangingPunct="1">
              <a:spcBef>
                <a:spcPct val="50000"/>
              </a:spcBef>
            </a:pP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Professor at the University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of</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Bergen,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Faculty</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of</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Medicine, Departement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of</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Clinical Medicine, PhD at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Kvinneklinikken</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Medical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Doctor</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at </a:t>
            </a:r>
            <a:r>
              <a:rPr lang="sv-SE" altLang="nb-NO" sz="3600" dirty="0" err="1">
                <a:solidFill>
                  <a:schemeClr val="tx1">
                    <a:lumMod val="85000"/>
                    <a:lumOff val="15000"/>
                  </a:schemeClr>
                </a:solidFill>
                <a:latin typeface="Calibri" panose="020F0502020204030204" pitchFamily="34" charset="0"/>
                <a:cs typeface="Calibri" panose="020F0502020204030204" pitchFamily="34" charset="0"/>
              </a:rPr>
              <a:t>Haukeland</a:t>
            </a:r>
            <a:r>
              <a:rPr lang="sv-SE" altLang="nb-NO" sz="3600" dirty="0">
                <a:solidFill>
                  <a:schemeClr val="tx1">
                    <a:lumMod val="85000"/>
                    <a:lumOff val="15000"/>
                  </a:schemeClr>
                </a:solidFill>
                <a:latin typeface="Calibri" panose="020F0502020204030204" pitchFamily="34" charset="0"/>
                <a:cs typeface="Calibri" panose="020F0502020204030204" pitchFamily="34" charset="0"/>
              </a:rPr>
              <a:t> University Hospital. </a:t>
            </a:r>
            <a:endParaRPr lang="en-US" altLang="nb-NO" sz="3600" dirty="0">
              <a:solidFill>
                <a:schemeClr val="tx1">
                  <a:lumMod val="85000"/>
                  <a:lumOff val="15000"/>
                </a:schemeClr>
              </a:solidFill>
              <a:latin typeface="Calibri" panose="020F0502020204030204" pitchFamily="34" charset="0"/>
              <a:cs typeface="Calibri" panose="020F0502020204030204" pitchFamily="34" charset="0"/>
            </a:endParaRPr>
          </a:p>
        </p:txBody>
      </p:sp>
      <p:sp>
        <p:nvSpPr>
          <p:cNvPr id="50" name="TextBox 49">
            <a:extLst>
              <a:ext uri="{FF2B5EF4-FFF2-40B4-BE49-F238E27FC236}">
                <a16:creationId xmlns:a16="http://schemas.microsoft.com/office/drawing/2014/main" id="{07347CC8-9752-20E3-66DC-3999AEAB64BD}"/>
              </a:ext>
            </a:extLst>
          </p:cNvPr>
          <p:cNvSpPr txBox="1"/>
          <p:nvPr/>
        </p:nvSpPr>
        <p:spPr>
          <a:xfrm>
            <a:off x="30376330" y="11527353"/>
            <a:ext cx="24104600" cy="584775"/>
          </a:xfrm>
          <a:prstGeom prst="rect">
            <a:avLst/>
          </a:prstGeom>
          <a:noFill/>
        </p:spPr>
        <p:txBody>
          <a:bodyPr wrap="square">
            <a:spAutoFit/>
          </a:bodyPr>
          <a:lstStyle/>
          <a:p>
            <a:pPr eaLnBrk="1" hangingPunct="1">
              <a:spcBef>
                <a:spcPct val="50000"/>
              </a:spcBef>
            </a:pPr>
            <a:r>
              <a:rPr lang="sv-SE" altLang="nb-NO" sz="3200" dirty="0">
                <a:solidFill>
                  <a:schemeClr val="tx1">
                    <a:lumMod val="85000"/>
                    <a:lumOff val="15000"/>
                  </a:schemeClr>
                </a:solidFill>
                <a:latin typeface="Calibri" panose="020F0502020204030204" pitchFamily="34" charset="0"/>
                <a:cs typeface="Calibri" panose="020F0502020204030204" pitchFamily="34" charset="0"/>
              </a:rPr>
              <a:t>PRISMA </a:t>
            </a:r>
            <a:r>
              <a:rPr lang="sv-SE" altLang="nb-NO" sz="3200" dirty="0" err="1">
                <a:solidFill>
                  <a:schemeClr val="tx1">
                    <a:lumMod val="85000"/>
                    <a:lumOff val="15000"/>
                  </a:schemeClr>
                </a:solidFill>
                <a:latin typeface="Calibri" panose="020F0502020204030204" pitchFamily="34" charset="0"/>
                <a:cs typeface="Calibri" panose="020F0502020204030204" pitchFamily="34" charset="0"/>
              </a:rPr>
              <a:t>flow-chart</a:t>
            </a:r>
            <a:r>
              <a:rPr lang="sv-SE" altLang="nb-NO" sz="3200" dirty="0">
                <a:solidFill>
                  <a:schemeClr val="tx1">
                    <a:lumMod val="85000"/>
                    <a:lumOff val="15000"/>
                  </a:schemeClr>
                </a:solidFill>
                <a:latin typeface="Calibri" panose="020F0502020204030204" pitchFamily="34" charset="0"/>
                <a:cs typeface="Calibri" panose="020F0502020204030204" pitchFamily="34" charset="0"/>
              </a:rPr>
              <a:t> over the data </a:t>
            </a:r>
            <a:r>
              <a:rPr lang="sv-SE" altLang="nb-NO" sz="3200" dirty="0" err="1">
                <a:solidFill>
                  <a:schemeClr val="tx1">
                    <a:lumMod val="85000"/>
                    <a:lumOff val="15000"/>
                  </a:schemeClr>
                </a:solidFill>
                <a:latin typeface="Calibri" panose="020F0502020204030204" pitchFamily="34" charset="0"/>
                <a:cs typeface="Calibri" panose="020F0502020204030204" pitchFamily="34" charset="0"/>
              </a:rPr>
              <a:t>inclusion</a:t>
            </a:r>
            <a:r>
              <a:rPr lang="sv-SE" altLang="nb-NO" sz="3200" dirty="0">
                <a:solidFill>
                  <a:schemeClr val="tx1">
                    <a:lumMod val="85000"/>
                    <a:lumOff val="15000"/>
                  </a:schemeClr>
                </a:solidFill>
                <a:latin typeface="Calibri" panose="020F0502020204030204" pitchFamily="34" charset="0"/>
                <a:cs typeface="Calibri" panose="020F0502020204030204" pitchFamily="34" charset="0"/>
              </a:rPr>
              <a:t> process.</a:t>
            </a:r>
          </a:p>
        </p:txBody>
      </p:sp>
    </p:spTree>
  </p:cSld>
  <p:clrMapOvr>
    <a:masterClrMapping/>
  </p:clrMapOvr>
  <mc:AlternateContent xmlns:mc="http://schemas.openxmlformats.org/markup-compatibility/2006" xmlns:p14="http://schemas.microsoft.com/office/powerpoint/2010/main">
    <mc:Choice Requires="p14">
      <p:transition spd="slow" p14:dur="2000" advTm="67665"/>
    </mc:Choice>
    <mc:Fallback xmlns="">
      <p:transition spd="slow" advTm="67665"/>
    </mc:Fallback>
  </mc:AlternateContent>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6620</TotalTime>
  <Words>261</Words>
  <Application>Microsoft Office PowerPoint</Application>
  <PresentationFormat>Egendefinert</PresentationFormat>
  <Paragraphs>28</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Calibri</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Eirik Dalheim</cp:lastModifiedBy>
  <cp:revision>182</cp:revision>
  <cp:lastPrinted>2016-05-27T08:05:21Z</cp:lastPrinted>
  <dcterms:created xsi:type="dcterms:W3CDTF">2006-11-02T13:18:58Z</dcterms:created>
  <dcterms:modified xsi:type="dcterms:W3CDTF">2024-12-13T08:07:17Z</dcterms:modified>
</cp:coreProperties>
</file>