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8" autoAdjust="0"/>
    <p:restoredTop sz="90142" autoAdjust="0"/>
  </p:normalViewPr>
  <p:slideViewPr>
    <p:cSldViewPr snapToGrid="0">
      <p:cViewPr varScale="1">
        <p:scale>
          <a:sx n="22" d="100"/>
          <a:sy n="22" d="100"/>
        </p:scale>
        <p:origin x="2592" y="296"/>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14.11.2024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767275" y="27323832"/>
            <a:ext cx="10790565"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1128713"/>
            <a:ext cx="35027552" cy="1677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0300" b="1" dirty="0">
                <a:solidFill>
                  <a:schemeClr val="bg1"/>
                </a:solidFill>
                <a:latin typeface="Calibri" panose="020F0502020204030204" pitchFamily="34" charset="0"/>
                <a:cs typeface="Calibri" panose="020F0502020204030204" pitchFamily="34" charset="0"/>
              </a:rPr>
              <a:t>Children and adolescents with functional complaints:</a:t>
            </a:r>
            <a:endParaRPr lang="nb-NO" altLang="nb-NO" sz="10300" b="1" dirty="0">
              <a:solidFill>
                <a:schemeClr val="bg1"/>
              </a:solidFill>
              <a:latin typeface="Calibri" panose="020F0502020204030204" pitchFamily="34" charset="0"/>
              <a:cs typeface="Calibri" panose="020F0502020204030204" pitchFamily="34" charset="0"/>
            </a:endParaRPr>
          </a:p>
        </p:txBody>
      </p:sp>
      <p:sp>
        <p:nvSpPr>
          <p:cNvPr id="2054" name="Subtitle" descr="Subtitle field"/>
          <p:cNvSpPr txBox="1">
            <a:spLocks noChangeArrowheads="1"/>
          </p:cNvSpPr>
          <p:nvPr/>
        </p:nvSpPr>
        <p:spPr bwMode="auto">
          <a:xfrm>
            <a:off x="1182688" y="3076575"/>
            <a:ext cx="3648722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6000" b="1" dirty="0">
                <a:solidFill>
                  <a:schemeClr val="bg1"/>
                </a:solidFill>
                <a:latin typeface="Calibri" panose="020F0502020204030204" pitchFamily="34" charset="0"/>
                <a:cs typeface="Calibri" panose="020F0502020204030204" pitchFamily="34" charset="0"/>
              </a:rPr>
              <a:t>Current Practices in Training Physicians to </a:t>
            </a:r>
            <a:r>
              <a:rPr lang="en-GB" altLang="nb-NO" sz="6000" b="1" dirty="0">
                <a:solidFill>
                  <a:schemeClr val="bg1"/>
                </a:solidFill>
                <a:latin typeface="Calibri" panose="020F0502020204030204" pitchFamily="34" charset="0"/>
                <a:cs typeface="Calibri" panose="020F0502020204030204" pitchFamily="34" charset="0"/>
              </a:rPr>
              <a:t>Address</a:t>
            </a:r>
            <a:r>
              <a:rPr lang="en-US" altLang="nb-NO" sz="6000" b="1" dirty="0">
                <a:solidFill>
                  <a:schemeClr val="bg1"/>
                </a:solidFill>
                <a:latin typeface="Calibri" panose="020F0502020204030204" pitchFamily="34" charset="0"/>
                <a:cs typeface="Calibri" panose="020F0502020204030204" pitchFamily="34" charset="0"/>
              </a:rPr>
              <a:t> Patients with Functional Complaints: - A Literature Review </a:t>
            </a:r>
            <a:endParaRPr lang="nb-NO" altLang="nb-NO" sz="6000" b="1" dirty="0">
              <a:solidFill>
                <a:schemeClr val="bg1"/>
              </a:solidFill>
              <a:latin typeface="Calibri" panose="020F0502020204030204" pitchFamily="34" charset="0"/>
              <a:cs typeface="Calibri" panose="020F0502020204030204" pitchFamily="34" charset="0"/>
            </a:endParaRPr>
          </a:p>
        </p:txBody>
      </p:sp>
      <p:sp>
        <p:nvSpPr>
          <p:cNvPr id="2053" name="Name and info" descr="Field for name and email"/>
          <p:cNvSpPr txBox="1">
            <a:spLocks noChangeArrowheads="1"/>
          </p:cNvSpPr>
          <p:nvPr/>
        </p:nvSpPr>
        <p:spPr bwMode="auto">
          <a:xfrm>
            <a:off x="35784090" y="26384949"/>
            <a:ext cx="584174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latin typeface="Calibri" panose="020F0502020204030204" pitchFamily="34" charset="0"/>
                <a:cs typeface="Calibri" panose="020F0502020204030204" pitchFamily="34" charset="0"/>
              </a:rPr>
              <a:t>Maja Myrhaugen Derås</a:t>
            </a:r>
          </a:p>
          <a:p>
            <a:pPr algn="r" eaLnBrk="1" hangingPunct="1"/>
            <a:r>
              <a:rPr lang="nb-NO" altLang="nb-NO" sz="4400" b="1" dirty="0">
                <a:latin typeface="Calibri" panose="020F0502020204030204" pitchFamily="34" charset="0"/>
                <a:cs typeface="Calibri" panose="020F0502020204030204" pitchFamily="34" charset="0"/>
              </a:rPr>
              <a:t>Mari Austevoll</a:t>
            </a:r>
            <a:br>
              <a:rPr lang="nb-NO" altLang="nb-NO" sz="4000" dirty="0">
                <a:latin typeface="Calibri" panose="020F0502020204030204" pitchFamily="34" charset="0"/>
                <a:cs typeface="Calibri" panose="020F0502020204030204" pitchFamily="34" charset="0"/>
              </a:rPr>
            </a:br>
            <a:r>
              <a:rPr lang="nb-NO" altLang="nb-NO" sz="3600" dirty="0" err="1">
                <a:latin typeface="Calibri" panose="020F0502020204030204" pitchFamily="34" charset="0"/>
                <a:cs typeface="Calibri" panose="020F0502020204030204" pitchFamily="34" charset="0"/>
              </a:rPr>
              <a:t>University</a:t>
            </a:r>
            <a:r>
              <a:rPr lang="nb-NO" altLang="nb-NO" sz="3600" dirty="0">
                <a:latin typeface="Calibri" panose="020F0502020204030204" pitchFamily="34" charset="0"/>
                <a:cs typeface="Calibri" panose="020F0502020204030204" pitchFamily="34" charset="0"/>
              </a:rPr>
              <a:t> </a:t>
            </a:r>
            <a:r>
              <a:rPr lang="nb-NO" altLang="nb-NO" sz="3600" dirty="0" err="1">
                <a:latin typeface="Calibri" panose="020F0502020204030204" pitchFamily="34" charset="0"/>
                <a:cs typeface="Calibri" panose="020F0502020204030204" pitchFamily="34" charset="0"/>
              </a:rPr>
              <a:t>of</a:t>
            </a:r>
            <a:r>
              <a:rPr lang="nb-NO" altLang="nb-NO" sz="3600" dirty="0">
                <a:latin typeface="Calibri" panose="020F0502020204030204" pitchFamily="34" charset="0"/>
                <a:cs typeface="Calibri" panose="020F0502020204030204" pitchFamily="34" charset="0"/>
              </a:rPr>
              <a:t> Bergen</a:t>
            </a:r>
          </a:p>
          <a:p>
            <a:pPr algn="r" eaLnBrk="1" hangingPunct="1"/>
            <a:r>
              <a:rPr lang="nb-NO" altLang="nb-NO" sz="3600" dirty="0">
                <a:latin typeface="Calibri" panose="020F0502020204030204" pitchFamily="34" charset="0"/>
                <a:cs typeface="Calibri" panose="020F0502020204030204" pitchFamily="34" charset="0"/>
              </a:rPr>
              <a:t>mde030@uib.no</a:t>
            </a:r>
          </a:p>
        </p:txBody>
      </p:sp>
      <p:sp>
        <p:nvSpPr>
          <p:cNvPr id="2055" name="Text box 1" descr="Text field "/>
          <p:cNvSpPr txBox="1">
            <a:spLocks noChangeArrowheads="1"/>
          </p:cNvSpPr>
          <p:nvPr/>
        </p:nvSpPr>
        <p:spPr bwMode="auto">
          <a:xfrm>
            <a:off x="1182688" y="6229350"/>
            <a:ext cx="9969500" cy="202024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3600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5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ABSTRACT</a:t>
            </a:r>
          </a:p>
          <a:p>
            <a:pPr>
              <a:lnSpc>
                <a:spcPct val="150000"/>
              </a:lnSpc>
            </a:pPr>
            <a:r>
              <a:rPr lang="en-GB" sz="3600" b="1" dirty="0">
                <a:effectLst/>
                <a:latin typeface="Calibri" panose="020F0502020204030204" pitchFamily="34" charset="0"/>
                <a:ea typeface="Calibri" panose="020F0502020204030204" pitchFamily="34" charset="0"/>
                <a:cs typeface="Calibri" panose="020F0502020204030204" pitchFamily="34" charset="0"/>
              </a:rPr>
              <a:t>Introduction</a:t>
            </a:r>
            <a:endParaRPr lang="nb-NO" sz="36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dirty="0">
                <a:effectLst/>
                <a:latin typeface="Calibri" panose="020F0502020204030204" pitchFamily="34" charset="0"/>
                <a:ea typeface="Calibri" panose="020F0502020204030204" pitchFamily="34" charset="0"/>
                <a:cs typeface="Calibri" panose="020F0502020204030204" pitchFamily="34" charset="0"/>
              </a:rPr>
              <a:t>A significant number of children and adolescents are experiencing functional complaints and disorders, resulting in an increased demand for health care services. This trend necessitates the allocation of additional resources and a deeper understanding of these conditions among healthcare providers. The present study aimed to systematically identify existing training programs and instructional methods for clinicians who work with patients experiencing functional complaints.</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b="1" dirty="0">
                <a:effectLst/>
                <a:latin typeface="Calibri" panose="020F0502020204030204" pitchFamily="34" charset="0"/>
                <a:ea typeface="Calibri" panose="020F0502020204030204" pitchFamily="34" charset="0"/>
                <a:cs typeface="Calibri" panose="020F0502020204030204" pitchFamily="34" charset="0"/>
              </a:rPr>
              <a:t> </a:t>
            </a:r>
          </a:p>
          <a:p>
            <a:pPr>
              <a:lnSpc>
                <a:spcPct val="150000"/>
              </a:lnSpc>
            </a:pP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b="1" dirty="0">
                <a:effectLst/>
                <a:latin typeface="Calibri" panose="020F0502020204030204" pitchFamily="34" charset="0"/>
                <a:ea typeface="Calibri" panose="020F0502020204030204" pitchFamily="34" charset="0"/>
                <a:cs typeface="Calibri" panose="020F0502020204030204" pitchFamily="34" charset="0"/>
              </a:rPr>
              <a:t>Method</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dirty="0">
                <a:effectLst/>
                <a:latin typeface="Calibri" panose="020F0502020204030204" pitchFamily="34" charset="0"/>
                <a:ea typeface="Calibri" panose="020F0502020204030204" pitchFamily="34" charset="0"/>
                <a:cs typeface="Calibri" panose="020F0502020204030204" pitchFamily="34" charset="0"/>
              </a:rPr>
              <a:t>PubMed was utilized as the primary database for collecting relevant articles. A total of 1,587 articles were initially reviewed based on their titles, leaving 167 articles selected for retrieval. Ultimately, only eighteen full-text articles were assessed for eligibility, resulting in ten articles deemed suitable for inclusion in this study.</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0000"/>
              </a:spcAft>
              <a:buClrTx/>
              <a:buSzTx/>
              <a:buFontTx/>
              <a:buNone/>
              <a:tabLst/>
              <a:defRPr/>
            </a:pPr>
            <a:endParaRPr kumimoji="0" lang="en-GB"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p:txBody>
      </p:sp>
      <p:sp>
        <p:nvSpPr>
          <p:cNvPr id="2052" name="Text box 2" descr="Text field "/>
          <p:cNvSpPr txBox="1">
            <a:spLocks noChangeArrowheads="1"/>
          </p:cNvSpPr>
          <p:nvPr/>
        </p:nvSpPr>
        <p:spPr bwMode="auto">
          <a:xfrm>
            <a:off x="11152188" y="7006852"/>
            <a:ext cx="10324147" cy="1099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nSpc>
                <a:spcPct val="150000"/>
              </a:lnSpc>
            </a:pPr>
            <a:endParaRPr lang="en-GB" sz="44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4400" b="1"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n-GB" sz="3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064" name="Text Box 6" descr="Text field "/>
          <p:cNvSpPr txBox="1">
            <a:spLocks noChangeArrowheads="1"/>
          </p:cNvSpPr>
          <p:nvPr/>
        </p:nvSpPr>
        <p:spPr bwMode="auto">
          <a:xfrm>
            <a:off x="22171204" y="17426098"/>
            <a:ext cx="10151110" cy="9147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nSpc>
                <a:spcPct val="150000"/>
              </a:lnSpc>
            </a:pPr>
            <a:endParaRPr lang="en-GB" sz="3600" b="1"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b="1" dirty="0">
                <a:effectLst/>
                <a:latin typeface="Calibri" panose="020F0502020204030204" pitchFamily="34" charset="0"/>
                <a:ea typeface="Calibri" panose="020F0502020204030204" pitchFamily="34" charset="0"/>
                <a:cs typeface="Calibri" panose="020F0502020204030204" pitchFamily="34" charset="0"/>
              </a:rPr>
              <a:t>Conclusion</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dirty="0">
                <a:effectLst/>
                <a:latin typeface="Calibri" panose="020F0502020204030204" pitchFamily="34" charset="0"/>
                <a:ea typeface="Calibri" panose="020F0502020204030204" pitchFamily="34" charset="0"/>
                <a:cs typeface="Calibri" panose="020F0502020204030204" pitchFamily="34" charset="0"/>
              </a:rPr>
              <a:t>There is an urgent need for further research and the development of educational programs for healthcare providers managing children and adolescents with functional complaints. Elements from the existing literature can inform the creation of such programs; however, it is essential to consider the differences in managing children compared to adults, which should be incorporated into </a:t>
            </a:r>
            <a:r>
              <a:rPr lang="en-GB" sz="3600" dirty="0">
                <a:latin typeface="Calibri" panose="020F0502020204030204" pitchFamily="34" charset="0"/>
                <a:ea typeface="Calibri" panose="020F0502020204030204" pitchFamily="34" charset="0"/>
                <a:cs typeface="Calibri" panose="020F0502020204030204" pitchFamily="34" charset="0"/>
              </a:rPr>
              <a:t>the training curriculum.</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2" name="Bilde 1" descr="Et bilde som inneholder tekst, skjermbilde, nummer, Font&#10;&#10;Automatisk generert beskrivelse">
            <a:extLst>
              <a:ext uri="{FF2B5EF4-FFF2-40B4-BE49-F238E27FC236}">
                <a16:creationId xmlns:a16="http://schemas.microsoft.com/office/drawing/2014/main" id="{D2947309-2594-F42E-DC35-66ECA54ECBE3}"/>
              </a:ext>
            </a:extLst>
          </p:cNvPr>
          <p:cNvPicPr>
            <a:picLocks noChangeAspect="1"/>
          </p:cNvPicPr>
          <p:nvPr/>
        </p:nvPicPr>
        <p:blipFill rotWithShape="1">
          <a:blip r:embed="rId3">
            <a:extLst>
              <a:ext uri="{28A0092B-C50C-407E-A947-70E740481C1C}">
                <a14:useLocalDpi xmlns:a14="http://schemas.microsoft.com/office/drawing/2010/main" val="0"/>
              </a:ext>
            </a:extLst>
          </a:blip>
          <a:srcRect l="2828" t="4263" r="3233"/>
          <a:stretch/>
        </p:blipFill>
        <p:spPr bwMode="auto">
          <a:xfrm>
            <a:off x="11420337" y="17487058"/>
            <a:ext cx="9787848" cy="10175164"/>
          </a:xfrm>
          <a:prstGeom prst="rect">
            <a:avLst/>
          </a:prstGeom>
          <a:ln>
            <a:noFill/>
          </a:ln>
          <a:extLst>
            <a:ext uri="{53640926-AAD7-44D8-BBD7-CCE9431645EC}">
              <a14:shadowObscured xmlns:a14="http://schemas.microsoft.com/office/drawing/2010/main"/>
            </a:ext>
          </a:extLst>
        </p:spPr>
      </p:pic>
      <p:sp>
        <p:nvSpPr>
          <p:cNvPr id="4" name="TekstSylinder 3">
            <a:extLst>
              <a:ext uri="{FF2B5EF4-FFF2-40B4-BE49-F238E27FC236}">
                <a16:creationId xmlns:a16="http://schemas.microsoft.com/office/drawing/2014/main" id="{77D6CC4A-EA9E-7871-B31B-D622605E9B92}"/>
              </a:ext>
            </a:extLst>
          </p:cNvPr>
          <p:cNvSpPr txBox="1"/>
          <p:nvPr/>
        </p:nvSpPr>
        <p:spPr>
          <a:xfrm>
            <a:off x="37002720" y="853440"/>
            <a:ext cx="184731" cy="584775"/>
          </a:xfrm>
          <a:prstGeom prst="rect">
            <a:avLst/>
          </a:prstGeom>
          <a:noFill/>
        </p:spPr>
        <p:txBody>
          <a:bodyPr wrap="none" rtlCol="0">
            <a:spAutoFit/>
          </a:bodyPr>
          <a:lstStyle/>
          <a:p>
            <a:endParaRPr lang="nb-NO" dirty="0"/>
          </a:p>
        </p:txBody>
      </p:sp>
      <p:pic>
        <p:nvPicPr>
          <p:cNvPr id="5" name="Bilde 4">
            <a:extLst>
              <a:ext uri="{FF2B5EF4-FFF2-40B4-BE49-F238E27FC236}">
                <a16:creationId xmlns:a16="http://schemas.microsoft.com/office/drawing/2014/main" id="{05F23307-7157-2CD4-DF9E-36BE6B0C0DF6}"/>
              </a:ext>
            </a:extLst>
          </p:cNvPr>
          <p:cNvPicPr>
            <a:picLocks noChangeAspect="1"/>
          </p:cNvPicPr>
          <p:nvPr/>
        </p:nvPicPr>
        <p:blipFill rotWithShape="1">
          <a:blip r:embed="rId4">
            <a:extLst>
              <a:ext uri="{28A0092B-C50C-407E-A947-70E740481C1C}">
                <a14:useLocalDpi xmlns:a14="http://schemas.microsoft.com/office/drawing/2010/main" val="0"/>
              </a:ext>
            </a:extLst>
          </a:blip>
          <a:srcRect l="5644" t="8485" r="5291" b="27375"/>
          <a:stretch/>
        </p:blipFill>
        <p:spPr bwMode="auto">
          <a:xfrm>
            <a:off x="22110960" y="7438153"/>
            <a:ext cx="19747603" cy="10048905"/>
          </a:xfrm>
          <a:prstGeom prst="rect">
            <a:avLst/>
          </a:prstGeom>
          <a:ln>
            <a:noFill/>
          </a:ln>
          <a:extLst>
            <a:ext uri="{53640926-AAD7-44D8-BBD7-CCE9431645EC}">
              <a14:shadowObscured xmlns:a14="http://schemas.microsoft.com/office/drawing/2010/main"/>
            </a:ext>
          </a:extLst>
        </p:spPr>
      </p:pic>
      <p:sp>
        <p:nvSpPr>
          <p:cNvPr id="6" name="TekstSylinder 5">
            <a:extLst>
              <a:ext uri="{FF2B5EF4-FFF2-40B4-BE49-F238E27FC236}">
                <a16:creationId xmlns:a16="http://schemas.microsoft.com/office/drawing/2014/main" id="{DB086518-713E-3839-2075-E66B5FC47D72}"/>
              </a:ext>
            </a:extLst>
          </p:cNvPr>
          <p:cNvSpPr txBox="1"/>
          <p:nvPr/>
        </p:nvSpPr>
        <p:spPr>
          <a:xfrm>
            <a:off x="11119073" y="7193802"/>
            <a:ext cx="9608797" cy="9725739"/>
          </a:xfrm>
          <a:prstGeom prst="rect">
            <a:avLst/>
          </a:prstGeom>
          <a:noFill/>
        </p:spPr>
        <p:txBody>
          <a:bodyPr wrap="square" rtlCol="0">
            <a:spAutoFit/>
          </a:bodyPr>
          <a:lstStyle/>
          <a:p>
            <a:pPr>
              <a:lnSpc>
                <a:spcPct val="150000"/>
              </a:lnSpc>
            </a:pPr>
            <a:r>
              <a:rPr lang="en-GB" sz="3600" b="1" dirty="0">
                <a:effectLst/>
                <a:latin typeface="Calibri" panose="020F0502020204030204" pitchFamily="34" charset="0"/>
                <a:ea typeface="Calibri" panose="020F0502020204030204" pitchFamily="34" charset="0"/>
                <a:cs typeface="Calibri" panose="020F0502020204030204" pitchFamily="34" charset="0"/>
              </a:rPr>
              <a:t>Results</a:t>
            </a:r>
            <a:endParaRPr lang="nb-NO" sz="3600" dirty="0">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en-GB" sz="3600" dirty="0">
                <a:effectLst/>
                <a:latin typeface="Calibri" panose="020F0502020204030204" pitchFamily="34" charset="0"/>
                <a:ea typeface="Calibri" panose="020F0502020204030204" pitchFamily="34" charset="0"/>
                <a:cs typeface="Calibri" panose="020F0502020204030204" pitchFamily="34" charset="0"/>
              </a:rPr>
              <a:t>The existing literature on educational programs for clinicians managing patients with functional disorders has primarily concentrated on the adult patient-population, with no programs specifically targeting children or adolescents. Current training initiatives employ a range of instructional methods, including theoretical lectures, role play, audio-visual materials, and online components, to enhance physicians' confidence and understanding of various functional diagnoses.</a:t>
            </a:r>
            <a:endParaRPr lang="en-US" altLang="nb-NO" sz="3600" b="1" dirty="0">
              <a:solidFill>
                <a:schemeClr val="tx1">
                  <a:lumMod val="85000"/>
                  <a:lumOff val="15000"/>
                </a:schemeClr>
              </a:solidFill>
              <a:latin typeface="Calibri" panose="020F0502020204030204" pitchFamily="34" charset="0"/>
              <a:cs typeface="Calibri" panose="020F0502020204030204" pitchFamily="34" charset="0"/>
            </a:endParaRPr>
          </a:p>
          <a:p>
            <a:endParaRPr lang="nb-NO" dirty="0"/>
          </a:p>
        </p:txBody>
      </p:sp>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4242</TotalTime>
  <Words>294</Words>
  <Application>Microsoft Macintosh PowerPoint</Application>
  <PresentationFormat>Egendefinert</PresentationFormat>
  <Paragraphs>27</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Mari Austevoll</cp:lastModifiedBy>
  <cp:revision>153</cp:revision>
  <cp:lastPrinted>2016-05-27T08:05:21Z</cp:lastPrinted>
  <dcterms:created xsi:type="dcterms:W3CDTF">2006-11-02T13:18:58Z</dcterms:created>
  <dcterms:modified xsi:type="dcterms:W3CDTF">2024-11-14T12:04:03Z</dcterms:modified>
</cp:coreProperties>
</file>