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F1"/>
    <a:srgbClr val="FFAA79"/>
    <a:srgbClr val="761A19"/>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0154" autoAdjust="0"/>
  </p:normalViewPr>
  <p:slideViewPr>
    <p:cSldViewPr snapToGrid="0">
      <p:cViewPr varScale="1">
        <p:scale>
          <a:sx n="21" d="100"/>
          <a:sy n="21" d="100"/>
        </p:scale>
        <p:origin x="312" y="360"/>
      </p:cViewPr>
      <p:guideLst>
        <p:guide orient="horz" pos="2733"/>
        <p:guide orient="horz" pos="16976"/>
        <p:guide pos="745"/>
        <p:guide pos="19961"/>
        <p:guide pos="26361"/>
        <p:guide pos="13513"/>
        <p:guide pos="7025"/>
        <p:guide orient="horz" pos="953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128" d="100"/>
          <a:sy n="128" d="100"/>
        </p:scale>
        <p:origin x="582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15.12.2023</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extLst>
    <p:ext uri="{DCECCB84-F9BA-43D5-87BE-67443E8EF086}">
      <p15:sldGuideLst xmlns:p15="http://schemas.microsoft.com/office/powerpoint/2012/main">
        <p15:guide id="1" orient="horz" pos="9537" userDrawn="1">
          <p15:clr>
            <a:srgbClr val="FBAE40"/>
          </p15:clr>
        </p15:guide>
        <p15:guide id="2" pos="1348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59CF00-97E2-1033-EB68-FC43F982B767}"/>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2" name="Freeform 2" descr="Red field, top">
            <a:extLst>
              <a:ext uri="{FF2B5EF4-FFF2-40B4-BE49-F238E27FC236}">
                <a16:creationId xmlns:a16="http://schemas.microsoft.com/office/drawing/2014/main" id="{09114A3E-ED0D-6852-61B1-87F4D60FBCC4}"/>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7" name="Picture 19">
            <a:extLst>
              <a:ext uri="{FF2B5EF4-FFF2-40B4-BE49-F238E27FC236}">
                <a16:creationId xmlns:a16="http://schemas.microsoft.com/office/drawing/2014/main" id="{CD4E24DF-9FF2-B992-1667-8D90A8F267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827947" y="27323832"/>
            <a:ext cx="10364421"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7" userDrawn="1">
          <p15:clr>
            <a:srgbClr val="F26B43"/>
          </p15:clr>
        </p15:guide>
        <p15:guide id="2" pos="134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https://kokom.no/wp-content/uploads/2021/09/AMK-1-scaled.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601269" y="1504531"/>
            <a:ext cx="36804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8000" b="1" dirty="0">
                <a:solidFill>
                  <a:schemeClr val="bg1"/>
                </a:solidFill>
                <a:latin typeface="Calibri" panose="020F0502020204030204" pitchFamily="34" charset="0"/>
                <a:cs typeface="Calibri" panose="020F0502020204030204" pitchFamily="34" charset="0"/>
              </a:rPr>
              <a:t>Analysis of frequent callers to the Norwegian national emergency medical number 113</a:t>
            </a:r>
            <a:endParaRPr lang="nb-NO" altLang="nb-NO" sz="8000" b="1" dirty="0">
              <a:solidFill>
                <a:schemeClr val="bg1"/>
              </a:solidFill>
              <a:latin typeface="Calibri" panose="020F0502020204030204" pitchFamily="34" charset="0"/>
              <a:cs typeface="Calibri" panose="020F0502020204030204" pitchFamily="34" charset="0"/>
            </a:endParaRPr>
          </a:p>
        </p:txBody>
      </p:sp>
      <p:sp>
        <p:nvSpPr>
          <p:cNvPr id="2054" name="Subtitle" descr="Subtitle field"/>
          <p:cNvSpPr txBox="1">
            <a:spLocks noChangeArrowheads="1"/>
          </p:cNvSpPr>
          <p:nvPr/>
        </p:nvSpPr>
        <p:spPr bwMode="auto">
          <a:xfrm>
            <a:off x="1182688" y="3030183"/>
            <a:ext cx="3603296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GB" sz="45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E</a:t>
            </a: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xploring the characteristics of both frequent callers and the nature of these calls to the Bergen emergency </a:t>
            </a:r>
            <a:r>
              <a:rPr lang="en-GB" sz="45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a:t>
            </a: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edical communication centre, over a period of three consecutive years</a:t>
            </a:r>
            <a:r>
              <a:rPr lang="nb-NO" sz="4500" b="1" dirty="0">
                <a:solidFill>
                  <a:schemeClr val="bg1"/>
                </a:solidFill>
                <a:effectLst/>
                <a:latin typeface="Calibri" panose="020F0502020204030204" pitchFamily="34" charset="0"/>
                <a:cs typeface="Calibri" panose="020F0502020204030204" pitchFamily="34" charset="0"/>
              </a:rPr>
              <a:t> </a:t>
            </a:r>
            <a:endParaRPr lang="nb-NO" altLang="nb-NO" sz="4500" b="1" dirty="0">
              <a:solidFill>
                <a:schemeClr val="bg1"/>
              </a:solidFill>
              <a:latin typeface="Calibri" panose="020F0502020204030204" pitchFamily="34" charset="0"/>
              <a:cs typeface="Calibri" panose="020F0502020204030204" pitchFamily="34" charset="0"/>
            </a:endParaRPr>
          </a:p>
        </p:txBody>
      </p:sp>
      <p:sp>
        <p:nvSpPr>
          <p:cNvPr id="2053" name="Name and info" descr="Field for name and email"/>
          <p:cNvSpPr txBox="1">
            <a:spLocks noChangeArrowheads="1"/>
          </p:cNvSpPr>
          <p:nvPr/>
        </p:nvSpPr>
        <p:spPr bwMode="auto">
          <a:xfrm>
            <a:off x="37615863" y="2615262"/>
            <a:ext cx="421021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dirty="0">
                <a:solidFill>
                  <a:schemeClr val="bg1"/>
                </a:solidFill>
                <a:latin typeface="Calibri" panose="020F0502020204030204" pitchFamily="34" charset="0"/>
                <a:cs typeface="Calibri" panose="020F0502020204030204" pitchFamily="34" charset="0"/>
              </a:rPr>
              <a:t>Sara Næss Viken</a:t>
            </a:r>
            <a:br>
              <a:rPr lang="nb-NO" altLang="nb-NO" sz="4000" dirty="0">
                <a:solidFill>
                  <a:schemeClr val="bg1"/>
                </a:solidFill>
                <a:latin typeface="Calibri" panose="020F0502020204030204" pitchFamily="34" charset="0"/>
                <a:cs typeface="Calibri" panose="020F0502020204030204" pitchFamily="34" charset="0"/>
              </a:rPr>
            </a:br>
            <a:r>
              <a:rPr lang="nb-NO" altLang="nb-NO" sz="3600" dirty="0" err="1">
                <a:solidFill>
                  <a:schemeClr val="bg1"/>
                </a:solidFill>
                <a:latin typeface="Calibri" panose="020F0502020204030204" pitchFamily="34" charset="0"/>
                <a:cs typeface="Calibri" panose="020F0502020204030204" pitchFamily="34" charset="0"/>
              </a:rPr>
              <a:t>University</a:t>
            </a:r>
            <a:r>
              <a:rPr lang="nb-NO" altLang="nb-NO" sz="3600" dirty="0">
                <a:solidFill>
                  <a:schemeClr val="bg1"/>
                </a:solidFill>
                <a:latin typeface="Calibri" panose="020F0502020204030204" pitchFamily="34" charset="0"/>
                <a:cs typeface="Calibri" panose="020F0502020204030204" pitchFamily="34" charset="0"/>
              </a:rPr>
              <a:t> of Bergen</a:t>
            </a:r>
          </a:p>
          <a:p>
            <a:pPr algn="r" eaLnBrk="1" hangingPunct="1"/>
            <a:r>
              <a:rPr lang="nb-NO" altLang="nb-NO" sz="3600" dirty="0">
                <a:solidFill>
                  <a:schemeClr val="bg1"/>
                </a:solidFill>
                <a:latin typeface="Calibri" panose="020F0502020204030204" pitchFamily="34" charset="0"/>
                <a:cs typeface="Calibri" panose="020F0502020204030204" pitchFamily="34" charset="0"/>
              </a:rPr>
              <a:t>svi038@uib.no</a:t>
            </a:r>
          </a:p>
        </p:txBody>
      </p:sp>
      <p:sp>
        <p:nvSpPr>
          <p:cNvPr id="2055" name="Text box 1" descr="Text field "/>
          <p:cNvSpPr txBox="1">
            <a:spLocks noChangeArrowheads="1"/>
          </p:cNvSpPr>
          <p:nvPr/>
        </p:nvSpPr>
        <p:spPr bwMode="auto">
          <a:xfrm>
            <a:off x="1182688" y="6229350"/>
            <a:ext cx="9969500" cy="1488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6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en-GB"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ABSTRACT</a:t>
            </a:r>
          </a:p>
          <a:p>
            <a:pPr>
              <a:lnSpc>
                <a:spcPct val="115000"/>
              </a:lnSpc>
            </a:pPr>
            <a:r>
              <a:rPr lang="en-GB" sz="3600" dirty="0">
                <a:effectLst/>
                <a:latin typeface="Calibri" panose="020F0502020204030204" pitchFamily="34" charset="0"/>
                <a:ea typeface="Times New Roman" panose="02020603050405020304" pitchFamily="18" charset="0"/>
                <a:cs typeface="Calibri" panose="020F0502020204030204" pitchFamily="34" charset="0"/>
              </a:rPr>
              <a:t>Calling for help is the first link in the chain of survival, but few studies have looked into the challenge of frequent callers (FC) to the emergency medical communication centre (EMCC). They may need acute help, but often they don’t. This study aimed to explore the characteristics of both FC and the nature of these calls to the Bergen EMCC, over a period of three consecutive years. </a:t>
            </a:r>
          </a:p>
          <a:p>
            <a:pPr>
              <a:lnSpc>
                <a:spcPct val="115000"/>
              </a:lnSpc>
            </a:pP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r>
              <a:rPr lang="en-GB" sz="3600" dirty="0">
                <a:effectLst/>
                <a:latin typeface="Calibri" panose="020F0502020204030204" pitchFamily="34" charset="0"/>
                <a:ea typeface="Times New Roman" panose="02020603050405020304" pitchFamily="18" charset="0"/>
                <a:cs typeface="Calibri" panose="020F0502020204030204" pitchFamily="34" charset="0"/>
              </a:rPr>
              <a:t>Since FC may have a significant impact on the EMCC’s function and resources (time consumption and costs), we need more knowledge about who the FC are</a:t>
            </a:r>
            <a:r>
              <a:rPr lang="en-GB" sz="3600" baseline="30000" dirty="0">
                <a:effectLst/>
                <a:latin typeface="Calibri" panose="020F0502020204030204" pitchFamily="34" charset="0"/>
                <a:ea typeface="Times New Roman" panose="02020603050405020304" pitchFamily="18" charset="0"/>
                <a:cs typeface="Calibri" panose="020F0502020204030204" pitchFamily="34" charset="0"/>
              </a:rPr>
              <a:t>1</a:t>
            </a:r>
            <a:r>
              <a:rPr lang="en-GB" sz="3600" dirty="0">
                <a:effectLst/>
                <a:latin typeface="Calibri" panose="020F0502020204030204" pitchFamily="34" charset="0"/>
                <a:ea typeface="Times New Roman" panose="02020603050405020304" pitchFamily="18" charset="0"/>
                <a:cs typeface="Calibri" panose="020F0502020204030204" pitchFamily="34" charset="0"/>
              </a:rPr>
              <a:t>. By examining characteristics of this relatively small, but challenging group, we aimed to explore if there are common features that differ from the non-frequent callers. Maybe there are, or could be established, other services that would better cover the needs of these persons, and at the same time ease the pressure on the EMCC? This could optimise the EMCC’s function, and more importantly, improve the medical services for the FC.</a:t>
            </a:r>
            <a:endParaRPr lang="nb-NO" sz="36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2052" name="Text box 2" descr="Text field "/>
          <p:cNvSpPr txBox="1">
            <a:spLocks noChangeArrowheads="1"/>
          </p:cNvSpPr>
          <p:nvPr/>
        </p:nvSpPr>
        <p:spPr bwMode="auto">
          <a:xfrm>
            <a:off x="11075989" y="6229350"/>
            <a:ext cx="9658142" cy="1306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680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US" altLang="nb-NO" sz="4400" b="1" dirty="0">
                <a:solidFill>
                  <a:schemeClr val="tx1">
                    <a:lumMod val="85000"/>
                    <a:lumOff val="15000"/>
                  </a:schemeClr>
                </a:solidFill>
                <a:latin typeface="Calibri" panose="020F0502020204030204" pitchFamily="34" charset="0"/>
                <a:cs typeface="Calibri" panose="020F0502020204030204" pitchFamily="34" charset="0"/>
              </a:rPr>
              <a:t>Material &amp; methods</a:t>
            </a:r>
          </a:p>
          <a:p>
            <a:pPr eaLnBrk="1" hangingPunct="1">
              <a:spcBef>
                <a:spcPct val="50000"/>
              </a:spcBef>
            </a:pPr>
            <a:r>
              <a:rPr lang="en-GB" dirty="0">
                <a:effectLst/>
                <a:latin typeface="Calibri" panose="020F0502020204030204" pitchFamily="34" charset="0"/>
                <a:ea typeface="Times New Roman" panose="02020603050405020304" pitchFamily="18" charset="0"/>
                <a:cs typeface="Calibri" panose="020F0502020204030204" pitchFamily="34" charset="0"/>
              </a:rPr>
              <a:t>The study was a retrospective analysis of all emergency calls to Bergen EMCC in the years of 2019-2021. Bergen is the second largest city in Norway, and the EMCC and ambulance services (EMS) are part of the specialist medical service, covering a population of 460.000. Bergen EMCC receives 60.000 emergency calls a year.</a:t>
            </a:r>
            <a:r>
              <a:rPr lang="nb-NO" dirty="0">
                <a:effectLst/>
                <a:latin typeface="Calibri" panose="020F0502020204030204" pitchFamily="34" charset="0"/>
                <a:cs typeface="Calibri" panose="020F0502020204030204" pitchFamily="34" charset="0"/>
              </a:rPr>
              <a:t> </a:t>
            </a:r>
          </a:p>
          <a:p>
            <a:pPr eaLnBrk="1" hangingPunct="1">
              <a:spcBef>
                <a:spcPct val="50000"/>
              </a:spcBef>
            </a:pPr>
            <a:endParaRPr lang="en-US" altLang="nb-NO" sz="3600" b="1" dirty="0">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dirty="0">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dirty="0">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dirty="0">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dirty="0">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dirty="0">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dirty="0">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endParaRPr lang="en-US" altLang="nb-NO" sz="3600" b="1" dirty="0">
              <a:solidFill>
                <a:schemeClr val="tx1">
                  <a:lumMod val="85000"/>
                  <a:lumOff val="15000"/>
                </a:schemeClr>
              </a:solidFill>
              <a:latin typeface="Calibri" panose="020F0502020204030204" pitchFamily="34" charset="0"/>
              <a:cs typeface="Calibri" panose="020F0502020204030204" pitchFamily="34" charset="0"/>
            </a:endParaRPr>
          </a:p>
          <a:p>
            <a:pPr eaLnBrk="1" hangingPunct="1">
              <a:spcBef>
                <a:spcPct val="50000"/>
              </a:spcBef>
            </a:pPr>
            <a:br>
              <a:rPr lang="en-US" altLang="nb-NO" sz="3000" b="1" i="1" dirty="0">
                <a:solidFill>
                  <a:schemeClr val="tx1">
                    <a:lumMod val="85000"/>
                    <a:lumOff val="15000"/>
                  </a:schemeClr>
                </a:solidFill>
                <a:latin typeface="Calibri" panose="020F0502020204030204" pitchFamily="34" charset="0"/>
                <a:cs typeface="Calibri" panose="020F0502020204030204" pitchFamily="34" charset="0"/>
              </a:rPr>
            </a:br>
            <a:br>
              <a:rPr lang="en-US" altLang="nb-NO" sz="3000" b="1" i="1" dirty="0">
                <a:solidFill>
                  <a:schemeClr val="tx1">
                    <a:lumMod val="85000"/>
                    <a:lumOff val="15000"/>
                  </a:schemeClr>
                </a:solidFill>
                <a:latin typeface="Calibri" panose="020F0502020204030204" pitchFamily="34" charset="0"/>
                <a:cs typeface="Calibri" panose="020F0502020204030204" pitchFamily="34" charset="0"/>
              </a:rPr>
            </a:br>
            <a:r>
              <a:rPr lang="en-US" altLang="nb-NO" sz="3000" b="1" dirty="0">
                <a:solidFill>
                  <a:schemeClr val="tx1">
                    <a:lumMod val="85000"/>
                    <a:lumOff val="15000"/>
                  </a:schemeClr>
                </a:solidFill>
                <a:latin typeface="Calibri" panose="020F0502020204030204" pitchFamily="34" charset="0"/>
                <a:cs typeface="Calibri" panose="020F0502020204030204" pitchFamily="34" charset="0"/>
              </a:rPr>
              <a:t>Figure 1 </a:t>
            </a:r>
            <a:r>
              <a:rPr lang="en-US" altLang="nb-NO" sz="3000" i="1" dirty="0">
                <a:solidFill>
                  <a:schemeClr val="tx1">
                    <a:lumMod val="85000"/>
                    <a:lumOff val="15000"/>
                  </a:schemeClr>
                </a:solidFill>
                <a:latin typeface="Calibri" panose="020F0502020204030204" pitchFamily="34" charset="0"/>
                <a:cs typeface="Calibri" panose="020F0502020204030204" pitchFamily="34" charset="0"/>
              </a:rPr>
              <a:t>Flow-chart of inclusion process</a:t>
            </a:r>
          </a:p>
          <a:p>
            <a:pPr eaLnBrk="1" hangingPunct="1">
              <a:spcBef>
                <a:spcPct val="50000"/>
              </a:spcBef>
            </a:pPr>
            <a:endParaRPr lang="en-US" altLang="nb-NO" sz="36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59" name="Text Box 3" descr="Text field "/>
          <p:cNvSpPr txBox="1">
            <a:spLocks noChangeArrowheads="1"/>
          </p:cNvSpPr>
          <p:nvPr/>
        </p:nvSpPr>
        <p:spPr bwMode="auto">
          <a:xfrm>
            <a:off x="10926244" y="22743109"/>
            <a:ext cx="9658142" cy="374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0"/>
              </a:spcBef>
              <a:spcAft>
                <a:spcPts val="1056"/>
              </a:spcAft>
              <a:buClrTx/>
              <a:buSzTx/>
              <a:buFontTx/>
              <a:buNone/>
              <a:tabLst/>
              <a:defRPr/>
            </a:pPr>
            <a:r>
              <a:rPr kumimoji="0" lang="en-US" altLang="nb-NO" sz="3600" b="1" i="0" u="none" strike="noStrike" kern="1200" cap="none" spc="0" normalizeH="0" baseline="0" noProof="0" dirty="0" err="1">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Analysed</a:t>
            </a:r>
            <a:r>
              <a:rPr kumimoji="0" lang="en-US" altLang="nb-NO" sz="36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 variables</a:t>
            </a:r>
          </a:p>
          <a:p>
            <a:pPr marL="0" marR="0" lvl="0" indent="0" algn="l" defTabSz="914400" rtl="0" eaLnBrk="1" fontAlgn="base" latinLnBrk="0" hangingPunct="1">
              <a:lnSpc>
                <a:spcPct val="100000"/>
              </a:lnSpc>
              <a:spcBef>
                <a:spcPts val="0"/>
              </a:spcBef>
              <a:spcAft>
                <a:spcPts val="1056"/>
              </a:spcAft>
              <a:buClrTx/>
              <a:buSzTx/>
              <a:buFontTx/>
              <a:buNone/>
              <a:tabLst/>
              <a:defRPr/>
            </a:pPr>
            <a:r>
              <a:rPr lang="en-US" altLang="nb-NO" dirty="0">
                <a:solidFill>
                  <a:srgbClr val="000000">
                    <a:lumMod val="85000"/>
                    <a:lumOff val="15000"/>
                  </a:srgbClr>
                </a:solidFill>
                <a:latin typeface="Calibri" panose="020F0502020204030204" pitchFamily="34" charset="0"/>
                <a:cs typeface="Calibri" panose="020F0502020204030204" pitchFamily="34" charset="0"/>
              </a:rPr>
              <a:t>We </a:t>
            </a:r>
            <a:r>
              <a:rPr lang="en-US" altLang="nb-NO" dirty="0" err="1">
                <a:solidFill>
                  <a:srgbClr val="000000">
                    <a:lumMod val="85000"/>
                    <a:lumOff val="15000"/>
                  </a:srgbClr>
                </a:solidFill>
                <a:latin typeface="Calibri" panose="020F0502020204030204" pitchFamily="34" charset="0"/>
                <a:cs typeface="Calibri" panose="020F0502020204030204" pitchFamily="34" charset="0"/>
              </a:rPr>
              <a:t>analysed</a:t>
            </a:r>
            <a:r>
              <a:rPr lang="en-GB" dirty="0">
                <a:effectLst/>
                <a:latin typeface="Calibri" panose="020F0502020204030204" pitchFamily="34" charset="0"/>
                <a:ea typeface="Times New Roman" panose="02020603050405020304" pitchFamily="18" charset="0"/>
                <a:cs typeface="Calibri" panose="020F0502020204030204" pitchFamily="34" charset="0"/>
              </a:rPr>
              <a:t> routinely collected data from the electronic administrative system (AMIS) used in all EMCCs in Norway. </a:t>
            </a:r>
            <a:r>
              <a:rPr lang="en-US" altLang="nb-NO" dirty="0">
                <a:solidFill>
                  <a:srgbClr val="000000">
                    <a:lumMod val="85000"/>
                    <a:lumOff val="15000"/>
                  </a:srgbClr>
                </a:solidFill>
                <a:latin typeface="Calibri" panose="020F0502020204030204" pitchFamily="34" charset="0"/>
                <a:cs typeface="Calibri" panose="020F0502020204030204" pitchFamily="34" charset="0"/>
              </a:rPr>
              <a:t>The callers were </a:t>
            </a:r>
            <a:r>
              <a:rPr lang="en-US" altLang="nb-NO" dirty="0" err="1">
                <a:solidFill>
                  <a:srgbClr val="000000">
                    <a:lumMod val="85000"/>
                    <a:lumOff val="15000"/>
                  </a:srgbClr>
                </a:solidFill>
                <a:latin typeface="Calibri" panose="020F0502020204030204" pitchFamily="34" charset="0"/>
                <a:cs typeface="Calibri" panose="020F0502020204030204" pitchFamily="34" charset="0"/>
              </a:rPr>
              <a:t>characterised</a:t>
            </a:r>
            <a:r>
              <a:rPr lang="en-US" altLang="nb-NO" dirty="0">
                <a:solidFill>
                  <a:srgbClr val="000000">
                    <a:lumMod val="85000"/>
                    <a:lumOff val="15000"/>
                  </a:srgbClr>
                </a:solidFill>
                <a:latin typeface="Calibri" panose="020F0502020204030204" pitchFamily="34" charset="0"/>
                <a:cs typeface="Calibri" panose="020F0502020204030204" pitchFamily="34" charset="0"/>
              </a:rPr>
              <a:t> by sex and age. The calls were </a:t>
            </a:r>
            <a:r>
              <a:rPr lang="en-US" altLang="nb-NO" dirty="0" err="1">
                <a:solidFill>
                  <a:srgbClr val="000000">
                    <a:lumMod val="85000"/>
                    <a:lumOff val="15000"/>
                  </a:srgbClr>
                </a:solidFill>
                <a:latin typeface="Calibri" panose="020F0502020204030204" pitchFamily="34" charset="0"/>
                <a:cs typeface="Calibri" panose="020F0502020204030204" pitchFamily="34" charset="0"/>
              </a:rPr>
              <a:t>analysed</a:t>
            </a:r>
            <a:r>
              <a:rPr lang="en-US" altLang="nb-NO" dirty="0">
                <a:solidFill>
                  <a:srgbClr val="000000">
                    <a:lumMod val="85000"/>
                    <a:lumOff val="15000"/>
                  </a:srgbClr>
                </a:solidFill>
                <a:latin typeface="Calibri" panose="020F0502020204030204" pitchFamily="34" charset="0"/>
                <a:cs typeface="Calibri" panose="020F0502020204030204" pitchFamily="34" charset="0"/>
              </a:rPr>
              <a:t> for degree of urgency, chief complaint registered, response and time of call (weekday, hour of the day).</a:t>
            </a:r>
            <a:endParaRPr kumimoji="0" lang="en-US" altLang="nb-NO"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sp>
        <p:nvSpPr>
          <p:cNvPr id="2061" name="Text Box 4" descr="Text field "/>
          <p:cNvSpPr txBox="1">
            <a:spLocks noChangeArrowheads="1"/>
          </p:cNvSpPr>
          <p:nvPr/>
        </p:nvSpPr>
        <p:spPr bwMode="auto">
          <a:xfrm>
            <a:off x="21228594" y="6229350"/>
            <a:ext cx="10236200" cy="1688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2000"/>
              </a:spcBef>
              <a:spcAft>
                <a:spcPts val="1000"/>
              </a:spcAft>
              <a:buClrTx/>
              <a:buSzTx/>
              <a:buFontTx/>
              <a:buNone/>
              <a:tabLst/>
              <a:defRPr/>
            </a:pPr>
            <a:r>
              <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Results</a:t>
            </a:r>
          </a:p>
          <a:p>
            <a:pPr>
              <a:lnSpc>
                <a:spcPct val="115000"/>
              </a:lnSpc>
            </a:pPr>
            <a:r>
              <a:rPr lang="en-GB" dirty="0">
                <a:effectLst/>
                <a:latin typeface="Calibri" panose="020F0502020204030204" pitchFamily="34" charset="0"/>
                <a:ea typeface="Times New Roman" panose="02020603050405020304" pitchFamily="18" charset="0"/>
                <a:cs typeface="Calibri" panose="020F0502020204030204" pitchFamily="34" charset="0"/>
              </a:rPr>
              <a:t>The analysis included nearly 50000 individuals who accounted for more than 90000 calls. Of those, 3.2% were FC, accounting for 23.7% of all calls. There were more men amongst the FC, and a lower proportion of calls registered with acute degree of urgency (p&lt;0.05). The FC calls showed an even level of incidence through the week, accounting for the highest proportion of calls between 19:00 and 20:00.</a:t>
            </a:r>
          </a:p>
          <a:p>
            <a:pPr>
              <a:lnSpc>
                <a:spcPct val="115000"/>
              </a:lnSpc>
            </a:pP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br>
              <a:rPr lang="en-GB" sz="3000" b="1" dirty="0">
                <a:latin typeface="Calibri" panose="020F0502020204030204" pitchFamily="34" charset="0"/>
                <a:ea typeface="Times New Roman" panose="02020603050405020304" pitchFamily="18" charset="0"/>
                <a:cs typeface="Calibri" panose="020F0502020204030204" pitchFamily="34" charset="0"/>
              </a:rPr>
            </a:br>
            <a:br>
              <a:rPr lang="en-GB" sz="3000" b="1" dirty="0">
                <a:latin typeface="Calibri" panose="020F0502020204030204" pitchFamily="34" charset="0"/>
                <a:ea typeface="Times New Roman" panose="02020603050405020304" pitchFamily="18" charset="0"/>
                <a:cs typeface="Calibri" panose="020F0502020204030204" pitchFamily="34" charset="0"/>
              </a:rPr>
            </a:br>
            <a:r>
              <a:rPr lang="en-GB" sz="3000" b="1" dirty="0">
                <a:effectLst/>
                <a:latin typeface="Calibri" panose="020F0502020204030204" pitchFamily="34" charset="0"/>
                <a:ea typeface="Times New Roman" panose="02020603050405020304" pitchFamily="18" charset="0"/>
                <a:cs typeface="Calibri" panose="020F0502020204030204" pitchFamily="34" charset="0"/>
              </a:rPr>
              <a:t>Figure 2 </a:t>
            </a:r>
            <a:r>
              <a:rPr lang="en-GB" sz="3000" i="1" dirty="0">
                <a:effectLst/>
                <a:latin typeface="Calibri" panose="020F0502020204030204" pitchFamily="34" charset="0"/>
                <a:ea typeface="Times New Roman" panose="02020603050405020304" pitchFamily="18" charset="0"/>
                <a:cs typeface="Calibri" panose="020F0502020204030204" pitchFamily="34" charset="0"/>
              </a:rPr>
              <a:t>Distribution of calls throughout the week: all calls distributed on the days of the week and the proportion of calls from FC on each day of the week.</a:t>
            </a:r>
            <a:r>
              <a:rPr lang="nb-NO" sz="3000" dirty="0">
                <a:effectLst/>
                <a:latin typeface="Calibri" panose="020F0502020204030204" pitchFamily="34" charset="0"/>
                <a:cs typeface="Calibri" panose="020F0502020204030204" pitchFamily="34" charset="0"/>
              </a:rPr>
              <a:t> </a:t>
            </a:r>
            <a:endParaRPr lang="en-GB" sz="3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eaLnBrk="1" hangingPunct="1">
              <a:spcBef>
                <a:spcPts val="2000"/>
              </a:spcBef>
              <a:spcAft>
                <a:spcPts val="1000"/>
              </a:spcAft>
            </a:pPr>
            <a:endParaRPr lang="en-US" altLang="nb-NO" sz="5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063" name="Text Box 5" descr="Text field "/>
          <p:cNvSpPr txBox="1">
            <a:spLocks noChangeArrowheads="1"/>
          </p:cNvSpPr>
          <p:nvPr/>
        </p:nvSpPr>
        <p:spPr bwMode="auto">
          <a:xfrm>
            <a:off x="21202334" y="21489081"/>
            <a:ext cx="18871069" cy="837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ts val="0"/>
              </a:spcBef>
              <a:spcAft>
                <a:spcPts val="1000"/>
              </a:spcAft>
              <a:buClrTx/>
              <a:buSzTx/>
              <a:buFontTx/>
              <a:buNone/>
              <a:tabLst/>
              <a:defRPr/>
            </a:pPr>
            <a:r>
              <a:rPr kumimoji="0" lang="en-US" altLang="nb-NO" sz="4400" b="1" i="0" u="none" strike="noStrike" kern="1200" cap="none"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Conclusion</a:t>
            </a:r>
          </a:p>
          <a:p>
            <a:pPr marL="0" marR="0" lvl="0" indent="0" algn="l" defTabSz="914400" rtl="0" eaLnBrk="1" fontAlgn="base" latinLnBrk="0" hangingPunct="1">
              <a:lnSpc>
                <a:spcPct val="100000"/>
              </a:lnSpc>
              <a:spcBef>
                <a:spcPts val="0"/>
              </a:spcBef>
              <a:spcAft>
                <a:spcPts val="1000"/>
              </a:spcAft>
              <a:buClrTx/>
              <a:buSzTx/>
              <a:buFontTx/>
              <a:buNone/>
              <a:tabLst/>
              <a:defRPr/>
            </a:pPr>
            <a:r>
              <a:rPr lang="en-GB" dirty="0">
                <a:effectLst/>
                <a:latin typeface="Calibri" panose="020F0502020204030204" pitchFamily="34" charset="0"/>
                <a:ea typeface="Times New Roman" panose="02020603050405020304" pitchFamily="18" charset="0"/>
                <a:cs typeface="Calibri" panose="020F0502020204030204" pitchFamily="34" charset="0"/>
              </a:rPr>
              <a:t>Sometimes the FC have to call 113 because of acute need of health care service, but a large proportion of calls could possibly be handled in other parts of the healthcare system. This could free resources in the EMCC to help callers in need of acute help, as well as improve the medical services for the FC. This means that the EMCC would probably also benefit from occasionally analysing their own data and identify these patients. More research is needed to better characterise and predict who the FC are, and further be able to adjust the management of these patients to match their actual needs. </a:t>
            </a:r>
            <a:br>
              <a:rPr lang="en-GB" dirty="0">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nb-NO" b="1" i="0" u="none" strike="noStrike" kern="1200" cap="none"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lang="en-US" altLang="nb-NO" sz="4400" b="1"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lang="en-US" altLang="nb-NO" sz="4400" b="1" dirty="0">
              <a:solidFill>
                <a:srgbClr val="000000">
                  <a:lumMod val="85000"/>
                  <a:lumOff val="15000"/>
                </a:srgbClr>
              </a:solidFill>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1000"/>
              </a:spcAft>
              <a:buClrTx/>
              <a:buSzTx/>
              <a:buFontTx/>
              <a:buNone/>
              <a:tabLst/>
              <a:defRPr/>
            </a:pPr>
            <a:endParaRPr kumimoji="0" lang="en-US"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2065" name="References" descr="Field for references"/>
          <p:cNvSpPr txBox="1">
            <a:spLocks noChangeArrowheads="1"/>
          </p:cNvSpPr>
          <p:nvPr/>
        </p:nvSpPr>
        <p:spPr bwMode="auto">
          <a:xfrm>
            <a:off x="21067214" y="27104975"/>
            <a:ext cx="10220643" cy="244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2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REFERENCES</a:t>
            </a:r>
          </a:p>
          <a:p>
            <a:pPr marL="457200" indent="-457200">
              <a:lnSpc>
                <a:spcPct val="115000"/>
              </a:lnSpc>
              <a:buAutoNum type="arabicPeriod"/>
            </a:pPr>
            <a:r>
              <a:rPr lang="nb-NO" sz="2200" dirty="0">
                <a:effectLst/>
                <a:latin typeface="Calibri" panose="020F0502020204030204" pitchFamily="34" charset="0"/>
                <a:ea typeface="Arial" panose="020B0604020202020204" pitchFamily="34" charset="0"/>
                <a:cs typeface="Calibri" panose="020F0502020204030204" pitchFamily="34" charset="0"/>
              </a:rPr>
              <a:t>Edwards MJ, Bassett G, </a:t>
            </a:r>
            <a:r>
              <a:rPr lang="nb-NO" sz="2200" dirty="0" err="1">
                <a:effectLst/>
                <a:latin typeface="Calibri" panose="020F0502020204030204" pitchFamily="34" charset="0"/>
                <a:ea typeface="Arial" panose="020B0604020202020204" pitchFamily="34" charset="0"/>
                <a:cs typeface="Calibri" panose="020F0502020204030204" pitchFamily="34" charset="0"/>
              </a:rPr>
              <a:t>Sinden</a:t>
            </a:r>
            <a:r>
              <a:rPr lang="nb-NO" sz="2200" dirty="0">
                <a:effectLst/>
                <a:latin typeface="Calibri" panose="020F0502020204030204" pitchFamily="34" charset="0"/>
                <a:ea typeface="Arial" panose="020B0604020202020204" pitchFamily="34" charset="0"/>
                <a:cs typeface="Calibri" panose="020F0502020204030204" pitchFamily="34" charset="0"/>
              </a:rPr>
              <a:t> L, </a:t>
            </a:r>
            <a:r>
              <a:rPr lang="nb-NO" sz="2200" dirty="0" err="1">
                <a:effectLst/>
                <a:latin typeface="Calibri" panose="020F0502020204030204" pitchFamily="34" charset="0"/>
                <a:ea typeface="Arial" panose="020B0604020202020204" pitchFamily="34" charset="0"/>
                <a:cs typeface="Calibri" panose="020F0502020204030204" pitchFamily="34" charset="0"/>
              </a:rPr>
              <a:t>Fothergill</a:t>
            </a:r>
            <a:r>
              <a:rPr lang="nb-NO" sz="2200" dirty="0">
                <a:effectLst/>
                <a:latin typeface="Calibri" panose="020F0502020204030204" pitchFamily="34" charset="0"/>
                <a:ea typeface="Arial" panose="020B0604020202020204" pitchFamily="34" charset="0"/>
                <a:cs typeface="Calibri" panose="020F0502020204030204" pitchFamily="34" charset="0"/>
              </a:rPr>
              <a:t> RT. </a:t>
            </a:r>
            <a:r>
              <a:rPr lang="en-GB" sz="2200" dirty="0">
                <a:effectLst/>
                <a:latin typeface="Calibri" panose="020F0502020204030204" pitchFamily="34" charset="0"/>
                <a:ea typeface="Arial" panose="020B0604020202020204" pitchFamily="34" charset="0"/>
                <a:cs typeface="Calibri" panose="020F0502020204030204" pitchFamily="34" charset="0"/>
              </a:rPr>
              <a:t>Frequent callers to the ambulance service: patient profiling and impact of case management on patient utilisation of the ambulance service. </a:t>
            </a:r>
            <a:r>
              <a:rPr lang="nb-NO" sz="2200" i="1" dirty="0" err="1">
                <a:effectLst/>
                <a:latin typeface="Calibri" panose="020F0502020204030204" pitchFamily="34" charset="0"/>
                <a:ea typeface="Arial" panose="020B0604020202020204" pitchFamily="34" charset="0"/>
                <a:cs typeface="Calibri" panose="020F0502020204030204" pitchFamily="34" charset="0"/>
              </a:rPr>
              <a:t>Emerg</a:t>
            </a:r>
            <a:r>
              <a:rPr lang="nb-NO" sz="2200" i="1" dirty="0">
                <a:effectLst/>
                <a:latin typeface="Calibri" panose="020F0502020204030204" pitchFamily="34" charset="0"/>
                <a:ea typeface="Arial" panose="020B0604020202020204" pitchFamily="34" charset="0"/>
                <a:cs typeface="Calibri" panose="020F0502020204030204" pitchFamily="34" charset="0"/>
              </a:rPr>
              <a:t> Med J</a:t>
            </a:r>
            <a:r>
              <a:rPr lang="nb-NO" sz="2200" dirty="0">
                <a:effectLst/>
                <a:latin typeface="Calibri" panose="020F0502020204030204" pitchFamily="34" charset="0"/>
                <a:ea typeface="Arial" panose="020B0604020202020204" pitchFamily="34" charset="0"/>
                <a:cs typeface="Calibri" panose="020F0502020204030204" pitchFamily="34" charset="0"/>
              </a:rPr>
              <a:t>. May 2015;32(5):392-6. doi:10.1136/emermed-2013-203496</a:t>
            </a:r>
          </a:p>
          <a:p>
            <a:pPr marL="457200" indent="-457200">
              <a:lnSpc>
                <a:spcPct val="115000"/>
              </a:lnSpc>
              <a:buAutoNum type="arabicPeriod"/>
            </a:pPr>
            <a:endParaRPr lang="nb-NO" sz="22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2066" name="Acknowledgements" descr="Field for acknowledgements"/>
          <p:cNvSpPr txBox="1">
            <a:spLocks noChangeArrowheads="1"/>
          </p:cNvSpPr>
          <p:nvPr/>
        </p:nvSpPr>
        <p:spPr bwMode="auto">
          <a:xfrm>
            <a:off x="31712535" y="27104975"/>
            <a:ext cx="10109836"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2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ACKNOWLEDGEMENTS</a:t>
            </a:r>
          </a:p>
          <a:p>
            <a:pPr eaLnBrk="1" hangingPunct="1">
              <a:defRPr/>
            </a:pPr>
            <a:r>
              <a:rPr kumimoji="0" lang="en-GB" altLang="nb-NO" sz="2200" b="0" i="1"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rPr>
              <a:t>Ethics approval</a:t>
            </a: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rPr>
              <a:t>: </a:t>
            </a:r>
            <a:r>
              <a:rPr lang="en-GB" sz="2200" dirty="0">
                <a:effectLst/>
                <a:latin typeface="Calibri" panose="020F0502020204030204" pitchFamily="34" charset="0"/>
                <a:ea typeface="Times New Roman" panose="02020603050405020304" pitchFamily="18" charset="0"/>
                <a:cs typeface="Calibri" panose="020F0502020204030204" pitchFamily="34" charset="0"/>
              </a:rPr>
              <a:t>The study was waived by the regional research ethics committee (REG Vest No. </a:t>
            </a:r>
            <a:r>
              <a:rPr lang="en-GB" sz="2200" dirty="0">
                <a:latin typeface="Calibri" panose="020F0502020204030204" pitchFamily="34" charset="0"/>
                <a:ea typeface="Times New Roman" panose="02020603050405020304" pitchFamily="18" charset="0"/>
                <a:cs typeface="Calibri" panose="020F0502020204030204" pitchFamily="34" charset="0"/>
              </a:rPr>
              <a:t>594077</a:t>
            </a:r>
            <a:r>
              <a:rPr lang="en-GB" sz="2200" dirty="0">
                <a:effectLst/>
                <a:latin typeface="Calibri" panose="020F0502020204030204" pitchFamily="34" charset="0"/>
                <a:ea typeface="Times New Roman" panose="02020603050405020304" pitchFamily="18" charset="0"/>
                <a:cs typeface="Calibri" panose="020F0502020204030204" pitchFamily="34" charset="0"/>
              </a:rPr>
              <a:t>) because it was viewed as a quality improvement. Such projects require acceptance from the involved hospital department and the hospital data protection officer, which was obtained. </a:t>
            </a:r>
            <a:endParaRPr lang="nb-NO" sz="22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6BB504CB-492E-0E75-D74E-6F853EEDB5B6}"/>
              </a:ext>
            </a:extLst>
          </p:cNvPr>
          <p:cNvSpPr>
            <a:spLocks noChangeArrowheads="1"/>
          </p:cNvSpPr>
          <p:nvPr/>
        </p:nvSpPr>
        <p:spPr bwMode="auto">
          <a:xfrm>
            <a:off x="3377094" y="17476249"/>
            <a:ext cx="42808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1025" name="Bilde 1" descr="Webinar Del 2 - KoKom">
            <a:extLst>
              <a:ext uri="{FF2B5EF4-FFF2-40B4-BE49-F238E27FC236}">
                <a16:creationId xmlns:a16="http://schemas.microsoft.com/office/drawing/2014/main" id="{B971793C-A445-109B-39BF-8324AD5F9A1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52855" y="21112912"/>
            <a:ext cx="8615045" cy="609356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EEFEA35E-2650-9526-FC17-3BC7E05FF3D2}"/>
              </a:ext>
            </a:extLst>
          </p:cNvPr>
          <p:cNvPicPr/>
          <p:nvPr/>
        </p:nvPicPr>
        <p:blipFill>
          <a:blip r:embed="rId5"/>
          <a:srcRect/>
          <a:stretch>
            <a:fillRect/>
          </a:stretch>
        </p:blipFill>
        <p:spPr>
          <a:xfrm>
            <a:off x="10926244" y="10616712"/>
            <a:ext cx="9658142" cy="6859533"/>
          </a:xfrm>
          <a:prstGeom prst="rect">
            <a:avLst/>
          </a:prstGeom>
          <a:ln/>
        </p:spPr>
      </p:pic>
      <p:pic>
        <p:nvPicPr>
          <p:cNvPr id="4" name="image1.png">
            <a:extLst>
              <a:ext uri="{FF2B5EF4-FFF2-40B4-BE49-F238E27FC236}">
                <a16:creationId xmlns:a16="http://schemas.microsoft.com/office/drawing/2014/main" id="{DCD4BA13-D74A-B6CF-B99D-6CAC3BD44FF0}"/>
              </a:ext>
            </a:extLst>
          </p:cNvPr>
          <p:cNvPicPr/>
          <p:nvPr/>
        </p:nvPicPr>
        <p:blipFill>
          <a:blip r:embed="rId6"/>
          <a:srcRect/>
          <a:stretch>
            <a:fillRect/>
          </a:stretch>
        </p:blipFill>
        <p:spPr>
          <a:xfrm>
            <a:off x="21202334" y="11894678"/>
            <a:ext cx="9726471" cy="6490618"/>
          </a:xfrm>
          <a:prstGeom prst="rect">
            <a:avLst/>
          </a:prstGeom>
          <a:ln/>
        </p:spPr>
      </p:pic>
      <p:pic>
        <p:nvPicPr>
          <p:cNvPr id="5" name="image4.png">
            <a:extLst>
              <a:ext uri="{FF2B5EF4-FFF2-40B4-BE49-F238E27FC236}">
                <a16:creationId xmlns:a16="http://schemas.microsoft.com/office/drawing/2014/main" id="{BF3A3EB6-E780-9150-C7E3-0E0E9C40CC50}"/>
              </a:ext>
            </a:extLst>
          </p:cNvPr>
          <p:cNvPicPr/>
          <p:nvPr/>
        </p:nvPicPr>
        <p:blipFill>
          <a:blip r:embed="rId7"/>
          <a:srcRect/>
          <a:stretch>
            <a:fillRect/>
          </a:stretch>
        </p:blipFill>
        <p:spPr>
          <a:xfrm>
            <a:off x="31712535" y="6913443"/>
            <a:ext cx="10236200" cy="6926133"/>
          </a:xfrm>
          <a:prstGeom prst="rect">
            <a:avLst/>
          </a:prstGeom>
          <a:ln/>
        </p:spPr>
      </p:pic>
      <p:sp>
        <p:nvSpPr>
          <p:cNvPr id="6" name="TekstSylinder 5">
            <a:extLst>
              <a:ext uri="{FF2B5EF4-FFF2-40B4-BE49-F238E27FC236}">
                <a16:creationId xmlns:a16="http://schemas.microsoft.com/office/drawing/2014/main" id="{A6FA2FC9-A955-80F6-F551-605AC1287FF9}"/>
              </a:ext>
            </a:extLst>
          </p:cNvPr>
          <p:cNvSpPr txBox="1"/>
          <p:nvPr/>
        </p:nvSpPr>
        <p:spPr>
          <a:xfrm>
            <a:off x="31673327" y="14121424"/>
            <a:ext cx="9913302" cy="6370975"/>
          </a:xfrm>
          <a:prstGeom prst="rect">
            <a:avLst/>
          </a:prstGeom>
          <a:noFill/>
        </p:spPr>
        <p:txBody>
          <a:bodyPr wrap="square" rtlCol="0">
            <a:spAutoFit/>
          </a:bodyPr>
          <a:lstStyle/>
          <a:p>
            <a:r>
              <a:rPr lang="en-GB" sz="3000" b="1" dirty="0">
                <a:effectLst/>
                <a:latin typeface="Calibri" panose="020F0502020204030204" pitchFamily="34" charset="0"/>
                <a:ea typeface="Times New Roman" panose="02020603050405020304" pitchFamily="18" charset="0"/>
                <a:cs typeface="Calibri" panose="020F0502020204030204" pitchFamily="34" charset="0"/>
              </a:rPr>
              <a:t>Figure 3</a:t>
            </a:r>
            <a:r>
              <a:rPr lang="en-GB" sz="3000" dirty="0">
                <a:effectLst/>
                <a:latin typeface="Calibri" panose="020F0502020204030204" pitchFamily="34" charset="0"/>
                <a:ea typeface="Times New Roman" panose="02020603050405020304" pitchFamily="18" charset="0"/>
                <a:cs typeface="Calibri" panose="020F0502020204030204" pitchFamily="34" charset="0"/>
              </a:rPr>
              <a:t> </a:t>
            </a:r>
            <a:r>
              <a:rPr lang="en-GB" sz="3000" i="1" dirty="0">
                <a:effectLst/>
                <a:latin typeface="Calibri" panose="020F0502020204030204" pitchFamily="34" charset="0"/>
                <a:ea typeface="Times New Roman" panose="02020603050405020304" pitchFamily="18" charset="0"/>
                <a:cs typeface="Calibri" panose="020F0502020204030204" pitchFamily="34" charset="0"/>
              </a:rPr>
              <a:t>Measures on calls: All calls, proportion of calls from FC and proportion of calls from non-FC given the different measures hospital, no response/verbally referred to LEMD, transport to LEMD/GP and treat &amp; release.</a:t>
            </a:r>
            <a:endParaRPr lang="nb-NO" sz="3000" dirty="0">
              <a:effectLst/>
              <a:latin typeface="Calibri" panose="020F0502020204030204" pitchFamily="34" charset="0"/>
              <a:ea typeface="Arial" panose="020B0604020202020204" pitchFamily="34" charset="0"/>
              <a:cs typeface="Calibri" panose="020F0502020204030204" pitchFamily="34" charset="0"/>
            </a:endParaRPr>
          </a:p>
          <a:p>
            <a:endParaRPr lang="nb-NO" dirty="0"/>
          </a:p>
          <a:p>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r>
              <a:rPr lang="en-GB" dirty="0">
                <a:effectLst/>
                <a:latin typeface="Calibri" panose="020F0502020204030204" pitchFamily="34" charset="0"/>
                <a:ea typeface="Times New Roman" panose="02020603050405020304" pitchFamily="18" charset="0"/>
                <a:cs typeface="Calibri" panose="020F0502020204030204" pitchFamily="34" charset="0"/>
              </a:rPr>
              <a:t>Calls from FC had a higher proportion of “no response/verbally referred local emergency medical department”, and fewer transports to hospital than non-frequent callers. The most frequently used medical criterion on calls from FC was “mental health problems/suicide”.</a:t>
            </a:r>
            <a:endParaRPr lang="nb-NO" dirty="0">
              <a:effectLst/>
              <a:latin typeface="Calibri" panose="020F0502020204030204" pitchFamily="34" charset="0"/>
              <a:ea typeface="Arial" panose="020B0604020202020204" pitchFamily="34" charset="0"/>
              <a:cs typeface="Calibri" panose="020F0502020204030204" pitchFamily="34" charset="0"/>
            </a:endParaRPr>
          </a:p>
          <a:p>
            <a:endParaRPr lang="nb-NO" dirty="0"/>
          </a:p>
        </p:txBody>
      </p:sp>
      <p:sp>
        <p:nvSpPr>
          <p:cNvPr id="9" name="TekstSylinder 8">
            <a:extLst>
              <a:ext uri="{FF2B5EF4-FFF2-40B4-BE49-F238E27FC236}">
                <a16:creationId xmlns:a16="http://schemas.microsoft.com/office/drawing/2014/main" id="{98B0711C-1FF1-BF07-D98E-FB08D6AAB990}"/>
              </a:ext>
            </a:extLst>
          </p:cNvPr>
          <p:cNvSpPr txBox="1"/>
          <p:nvPr/>
        </p:nvSpPr>
        <p:spPr>
          <a:xfrm>
            <a:off x="10926244" y="19354770"/>
            <a:ext cx="8615046" cy="2862322"/>
          </a:xfrm>
          <a:prstGeom prst="rect">
            <a:avLst/>
          </a:prstGeom>
          <a:noFill/>
        </p:spPr>
        <p:txBody>
          <a:bodyPr wrap="square" rtlCol="0">
            <a:spAutoFit/>
          </a:bodyPr>
          <a:lstStyle/>
          <a:p>
            <a:pPr eaLnBrk="1" hangingPunct="1">
              <a:spcBef>
                <a:spcPct val="50000"/>
              </a:spcBef>
            </a:pPr>
            <a:r>
              <a:rPr lang="en-US" altLang="nb-NO" sz="3600" b="1" dirty="0">
                <a:solidFill>
                  <a:schemeClr val="tx1">
                    <a:lumMod val="85000"/>
                    <a:lumOff val="15000"/>
                  </a:schemeClr>
                </a:solidFill>
                <a:latin typeface="Calibri" panose="020F0502020204030204" pitchFamily="34" charset="0"/>
                <a:cs typeface="Calibri" panose="020F0502020204030204" pitchFamily="34" charset="0"/>
              </a:rPr>
              <a:t>Definition of frequent callers</a:t>
            </a:r>
          </a:p>
          <a:p>
            <a:pPr eaLnBrk="1" hangingPunct="1">
              <a:spcBef>
                <a:spcPct val="50000"/>
              </a:spcBef>
            </a:pPr>
            <a:r>
              <a:rPr lang="en-GB" dirty="0">
                <a:effectLst/>
                <a:latin typeface="Calibri" panose="020F0502020204030204" pitchFamily="34" charset="0"/>
                <a:ea typeface="Gungsuh" panose="02030600000101010101" pitchFamily="18" charset="-127"/>
                <a:cs typeface="Calibri" panose="020F0502020204030204" pitchFamily="34" charset="0"/>
              </a:rPr>
              <a:t>FC were defined as individuals who were registered with ≥5 calls in 12 consecutive months during the three years. </a:t>
            </a:r>
            <a:endParaRPr lang="en-US" altLang="nb-NO" b="1" dirty="0">
              <a:solidFill>
                <a:schemeClr val="tx1">
                  <a:lumMod val="85000"/>
                  <a:lumOff val="15000"/>
                </a:schemeClr>
              </a:solidFill>
              <a:latin typeface="Calibri" panose="020F0502020204030204" pitchFamily="34" charset="0"/>
              <a:cs typeface="Calibri" panose="020F0502020204030204" pitchFamily="34" charset="0"/>
            </a:endParaRPr>
          </a:p>
          <a:p>
            <a:endParaRPr lang="nb-NO" dirty="0"/>
          </a:p>
        </p:txBody>
      </p:sp>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4308</TotalTime>
  <Words>810</Words>
  <Application>Microsoft Macintosh PowerPoint</Application>
  <PresentationFormat>Egendefinert</PresentationFormat>
  <Paragraphs>52</Paragraphs>
  <Slides>1</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vt:i4>
      </vt:variant>
    </vt:vector>
  </HeadingPairs>
  <TitlesOfParts>
    <vt:vector size="4" baseType="lpstr">
      <vt:lpstr>Arial</vt:lpstr>
      <vt:lpstr>Calibri</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Sara N�ss Viken</cp:lastModifiedBy>
  <cp:revision>160</cp:revision>
  <cp:lastPrinted>2016-05-27T08:05:21Z</cp:lastPrinted>
  <dcterms:created xsi:type="dcterms:W3CDTF">2006-11-02T13:18:58Z</dcterms:created>
  <dcterms:modified xsi:type="dcterms:W3CDTF">2023-12-15T16:42:21Z</dcterms:modified>
</cp:coreProperties>
</file>