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0" r:id="rId2"/>
  </p:sldIdLst>
  <p:sldSz cx="42808525" cy="30279975"/>
  <p:notesSz cx="7099300" cy="10234613"/>
  <p:defaultTextStyle>
    <a:defPPr>
      <a:defRPr lang="nb-NO"/>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733" userDrawn="1">
          <p15:clr>
            <a:srgbClr val="A4A3A4"/>
          </p15:clr>
        </p15:guide>
        <p15:guide id="3" orient="horz" pos="16976" userDrawn="1">
          <p15:clr>
            <a:srgbClr val="A4A3A4"/>
          </p15:clr>
        </p15:guide>
        <p15:guide id="4" pos="745">
          <p15:clr>
            <a:srgbClr val="A4A3A4"/>
          </p15:clr>
        </p15:guide>
        <p15:guide id="5" pos="19961">
          <p15:clr>
            <a:srgbClr val="A4A3A4"/>
          </p15:clr>
        </p15:guide>
        <p15:guide id="6" pos="26361">
          <p15:clr>
            <a:srgbClr val="A4A3A4"/>
          </p15:clr>
        </p15:guide>
        <p15:guide id="7" pos="13513">
          <p15:clr>
            <a:srgbClr val="A4A3A4"/>
          </p15:clr>
        </p15:guide>
        <p15:guide id="8" pos="7025">
          <p15:clr>
            <a:srgbClr val="A4A3A4"/>
          </p15:clr>
        </p15:guide>
        <p15:guide id="9" orient="horz" pos="953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332B"/>
    <a:srgbClr val="FEF9F1"/>
    <a:srgbClr val="FFAA79"/>
    <a:srgbClr val="761A19"/>
    <a:srgbClr val="0054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461" autoAdjust="0"/>
    <p:restoredTop sz="94396" autoAdjust="0"/>
  </p:normalViewPr>
  <p:slideViewPr>
    <p:cSldViewPr snapToGrid="0">
      <p:cViewPr varScale="1">
        <p:scale>
          <a:sx n="17" d="100"/>
          <a:sy n="17" d="100"/>
        </p:scale>
        <p:origin x="955" y="5"/>
      </p:cViewPr>
      <p:guideLst>
        <p:guide orient="horz" pos="2733"/>
        <p:guide orient="horz" pos="16976"/>
        <p:guide pos="745"/>
        <p:guide pos="19961"/>
        <p:guide pos="26361"/>
        <p:guide pos="13513"/>
        <p:guide pos="7025"/>
        <p:guide orient="horz" pos="9537"/>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howGuides="1">
      <p:cViewPr varScale="1">
        <p:scale>
          <a:sx n="128" d="100"/>
          <a:sy n="128" d="100"/>
        </p:scale>
        <p:origin x="5824"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a:extLst>
              <a:ext uri="{FF2B5EF4-FFF2-40B4-BE49-F238E27FC236}">
                <a16:creationId xmlns:a16="http://schemas.microsoft.com/office/drawing/2014/main" id="{433DE135-FF91-20A3-39DA-EB0E7A616080}"/>
              </a:ext>
            </a:extLst>
          </p:cNvPr>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nb-NO"/>
          </a:p>
        </p:txBody>
      </p:sp>
      <p:sp>
        <p:nvSpPr>
          <p:cNvPr id="3" name="Plassholder for dato 2">
            <a:extLst>
              <a:ext uri="{FF2B5EF4-FFF2-40B4-BE49-F238E27FC236}">
                <a16:creationId xmlns:a16="http://schemas.microsoft.com/office/drawing/2014/main" id="{C1BBF5B1-0403-D936-D364-2A45E9510156}"/>
              </a:ext>
            </a:extLst>
          </p:cNvPr>
          <p:cNvSpPr>
            <a:spLocks noGrp="1"/>
          </p:cNvSpPr>
          <p:nvPr>
            <p:ph type="dt" sz="quarter" idx="1"/>
          </p:nvPr>
        </p:nvSpPr>
        <p:spPr>
          <a:xfrm>
            <a:off x="4021138" y="0"/>
            <a:ext cx="3076575" cy="512763"/>
          </a:xfrm>
          <a:prstGeom prst="rect">
            <a:avLst/>
          </a:prstGeom>
        </p:spPr>
        <p:txBody>
          <a:bodyPr vert="horz" lIns="91440" tIns="45720" rIns="91440" bIns="45720" rtlCol="0"/>
          <a:lstStyle>
            <a:lvl1pPr algn="r">
              <a:defRPr sz="1200"/>
            </a:lvl1pPr>
          </a:lstStyle>
          <a:p>
            <a:fld id="{DF73EE47-8B60-024C-A3E9-9D47F69A0B3A}" type="datetimeFigureOut">
              <a:rPr lang="nb-NO" smtClean="0"/>
              <a:t>11.12.2023</a:t>
            </a:fld>
            <a:endParaRPr lang="nb-NO"/>
          </a:p>
        </p:txBody>
      </p:sp>
      <p:sp>
        <p:nvSpPr>
          <p:cNvPr id="4" name="Plassholder for bunntekst 3">
            <a:extLst>
              <a:ext uri="{FF2B5EF4-FFF2-40B4-BE49-F238E27FC236}">
                <a16:creationId xmlns:a16="http://schemas.microsoft.com/office/drawing/2014/main" id="{E0D21D5C-4B77-F54E-E771-2DA77C15749C}"/>
              </a:ext>
            </a:extLst>
          </p:cNvPr>
          <p:cNvSpPr>
            <a:spLocks noGrp="1"/>
          </p:cNvSpPr>
          <p:nvPr>
            <p:ph type="ftr" sz="quarter" idx="2"/>
          </p:nvPr>
        </p:nvSpPr>
        <p:spPr>
          <a:xfrm>
            <a:off x="0" y="9721850"/>
            <a:ext cx="3076575" cy="512763"/>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a:extLst>
              <a:ext uri="{FF2B5EF4-FFF2-40B4-BE49-F238E27FC236}">
                <a16:creationId xmlns:a16="http://schemas.microsoft.com/office/drawing/2014/main" id="{B06C2057-4DAF-3E94-8698-8590C1366EB3}"/>
              </a:ext>
            </a:extLst>
          </p:cNvPr>
          <p:cNvSpPr>
            <a:spLocks noGrp="1"/>
          </p:cNvSpPr>
          <p:nvPr>
            <p:ph type="sldNum" sz="quarter" idx="3"/>
          </p:nvPr>
        </p:nvSpPr>
        <p:spPr>
          <a:xfrm>
            <a:off x="4021138" y="9721850"/>
            <a:ext cx="3076575" cy="512763"/>
          </a:xfrm>
          <a:prstGeom prst="rect">
            <a:avLst/>
          </a:prstGeom>
        </p:spPr>
        <p:txBody>
          <a:bodyPr vert="horz" lIns="91440" tIns="45720" rIns="91440" bIns="45720" rtlCol="0" anchor="b"/>
          <a:lstStyle>
            <a:lvl1pPr algn="r">
              <a:defRPr sz="1200"/>
            </a:lvl1pPr>
          </a:lstStyle>
          <a:p>
            <a:fld id="{BA646A91-9FDA-7A49-918A-F3079B75495C}" type="slidenum">
              <a:rPr lang="nb-NO" smtClean="0"/>
              <a:t>‹#›</a:t>
            </a:fld>
            <a:endParaRPr lang="nb-NO"/>
          </a:p>
        </p:txBody>
      </p:sp>
    </p:spTree>
    <p:extLst>
      <p:ext uri="{BB962C8B-B14F-4D97-AF65-F5344CB8AC3E}">
        <p14:creationId xmlns:p14="http://schemas.microsoft.com/office/powerpoint/2010/main" val="576674613"/>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3223" userDrawn="1">
          <p15:clr>
            <a:srgbClr val="F26B43"/>
          </p15:clr>
        </p15:guide>
        <p15:guide id="2" pos="2236"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defRPr sz="1300" smtClean="0"/>
            </a:lvl1pPr>
          </a:lstStyle>
          <a:p>
            <a:pPr>
              <a:defRPr/>
            </a:pPr>
            <a:endParaRPr lang="nb-NO"/>
          </a:p>
        </p:txBody>
      </p:sp>
      <p:sp>
        <p:nvSpPr>
          <p:cNvPr id="13315" name="Rectangle 3"/>
          <p:cNvSpPr>
            <a:spLocks noGrp="1" noChangeArrowheads="1"/>
          </p:cNvSpPr>
          <p:nvPr>
            <p:ph type="dt" idx="1"/>
          </p:nvPr>
        </p:nvSpPr>
        <p:spPr bwMode="auto">
          <a:xfrm>
            <a:off x="4021324"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lgn="r">
              <a:defRPr sz="1300" smtClean="0"/>
            </a:lvl1pPr>
          </a:lstStyle>
          <a:p>
            <a:pPr>
              <a:defRPr/>
            </a:pPr>
            <a:endParaRPr lang="nb-NO"/>
          </a:p>
        </p:txBody>
      </p:sp>
      <p:sp>
        <p:nvSpPr>
          <p:cNvPr id="3076" name="Rectangle 4"/>
          <p:cNvSpPr>
            <a:spLocks noGrp="1" noRot="1" noChangeAspect="1" noChangeArrowheads="1" noTextEdit="1"/>
          </p:cNvSpPr>
          <p:nvPr>
            <p:ph type="sldImg" idx="2"/>
          </p:nvPr>
        </p:nvSpPr>
        <p:spPr bwMode="auto">
          <a:xfrm>
            <a:off x="838200" y="768350"/>
            <a:ext cx="54229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9779" y="4861365"/>
            <a:ext cx="5679742" cy="4605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3318" name="Rectangle 6"/>
          <p:cNvSpPr>
            <a:spLocks noGrp="1" noChangeArrowheads="1"/>
          </p:cNvSpPr>
          <p:nvPr>
            <p:ph type="ftr" sz="quarter" idx="4"/>
          </p:nvPr>
        </p:nvSpPr>
        <p:spPr bwMode="auto">
          <a:xfrm>
            <a:off x="0"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defRPr sz="1300" smtClean="0"/>
            </a:lvl1pPr>
          </a:lstStyle>
          <a:p>
            <a:pPr>
              <a:defRPr/>
            </a:pPr>
            <a:endParaRPr lang="nb-NO"/>
          </a:p>
        </p:txBody>
      </p:sp>
      <p:sp>
        <p:nvSpPr>
          <p:cNvPr id="13319" name="Rectangle 7"/>
          <p:cNvSpPr>
            <a:spLocks noGrp="1" noChangeArrowheads="1"/>
          </p:cNvSpPr>
          <p:nvPr>
            <p:ph type="sldNum" sz="quarter" idx="5"/>
          </p:nvPr>
        </p:nvSpPr>
        <p:spPr bwMode="auto">
          <a:xfrm>
            <a:off x="4021324"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lgn="r">
              <a:defRPr sz="1300" smtClean="0"/>
            </a:lvl1pPr>
          </a:lstStyle>
          <a:p>
            <a:pPr>
              <a:defRPr/>
            </a:pPr>
            <a:fld id="{6131AE1E-E725-4449-B03D-B7F1AD5A21EF}" type="slidenum">
              <a:rPr lang="nb-NO"/>
              <a:pPr>
                <a:defRPr/>
              </a:pPr>
              <a:t>‹#›</a:t>
            </a:fld>
            <a:endParaRPr lang="nb-NO"/>
          </a:p>
        </p:txBody>
      </p:sp>
    </p:spTree>
    <p:extLst>
      <p:ext uri="{BB962C8B-B14F-4D97-AF65-F5344CB8AC3E}">
        <p14:creationId xmlns:p14="http://schemas.microsoft.com/office/powerpoint/2010/main" val="32959104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800">
                <a:solidFill>
                  <a:schemeClr val="tx1"/>
                </a:solidFill>
                <a:latin typeface="Arial" charset="0"/>
              </a:defRPr>
            </a:lvl1pPr>
            <a:lvl2pPr marL="178457" indent="-68637" eaLnBrk="0" hangingPunct="0">
              <a:defRPr sz="800">
                <a:solidFill>
                  <a:schemeClr val="tx1"/>
                </a:solidFill>
                <a:latin typeface="Arial" charset="0"/>
              </a:defRPr>
            </a:lvl2pPr>
            <a:lvl3pPr marL="274549" indent="-54910" eaLnBrk="0" hangingPunct="0">
              <a:defRPr sz="800">
                <a:solidFill>
                  <a:schemeClr val="tx1"/>
                </a:solidFill>
                <a:latin typeface="Arial" charset="0"/>
              </a:defRPr>
            </a:lvl3pPr>
            <a:lvl4pPr marL="384368" indent="-54910" eaLnBrk="0" hangingPunct="0">
              <a:defRPr sz="800">
                <a:solidFill>
                  <a:schemeClr val="tx1"/>
                </a:solidFill>
                <a:latin typeface="Arial" charset="0"/>
              </a:defRPr>
            </a:lvl4pPr>
            <a:lvl5pPr marL="494187" indent="-54910" eaLnBrk="0" hangingPunct="0">
              <a:defRPr sz="800">
                <a:solidFill>
                  <a:schemeClr val="tx1"/>
                </a:solidFill>
                <a:latin typeface="Arial" charset="0"/>
              </a:defRPr>
            </a:lvl5pPr>
            <a:lvl6pPr marL="604007" indent="-54910" eaLnBrk="0" fontAlgn="base" hangingPunct="0">
              <a:spcBef>
                <a:spcPct val="0"/>
              </a:spcBef>
              <a:spcAft>
                <a:spcPct val="0"/>
              </a:spcAft>
              <a:defRPr sz="800">
                <a:solidFill>
                  <a:schemeClr val="tx1"/>
                </a:solidFill>
                <a:latin typeface="Arial" charset="0"/>
              </a:defRPr>
            </a:lvl6pPr>
            <a:lvl7pPr marL="713826" indent="-54910" eaLnBrk="0" fontAlgn="base" hangingPunct="0">
              <a:spcBef>
                <a:spcPct val="0"/>
              </a:spcBef>
              <a:spcAft>
                <a:spcPct val="0"/>
              </a:spcAft>
              <a:defRPr sz="800">
                <a:solidFill>
                  <a:schemeClr val="tx1"/>
                </a:solidFill>
                <a:latin typeface="Arial" charset="0"/>
              </a:defRPr>
            </a:lvl7pPr>
            <a:lvl8pPr marL="823646" indent="-54910" eaLnBrk="0" fontAlgn="base" hangingPunct="0">
              <a:spcBef>
                <a:spcPct val="0"/>
              </a:spcBef>
              <a:spcAft>
                <a:spcPct val="0"/>
              </a:spcAft>
              <a:defRPr sz="800">
                <a:solidFill>
                  <a:schemeClr val="tx1"/>
                </a:solidFill>
                <a:latin typeface="Arial" charset="0"/>
              </a:defRPr>
            </a:lvl8pPr>
            <a:lvl9pPr marL="933465" indent="-54910" eaLnBrk="0" fontAlgn="base" hangingPunct="0">
              <a:spcBef>
                <a:spcPct val="0"/>
              </a:spcBef>
              <a:spcAft>
                <a:spcPct val="0"/>
              </a:spcAft>
              <a:defRPr sz="800">
                <a:solidFill>
                  <a:schemeClr val="tx1"/>
                </a:solidFill>
                <a:latin typeface="Arial" charset="0"/>
              </a:defRPr>
            </a:lvl9pPr>
          </a:lstStyle>
          <a:p>
            <a:pPr eaLnBrk="1" hangingPunct="1"/>
            <a:fld id="{5C788E0A-2390-493D-B96C-E13D0340CC64}" type="slidenum">
              <a:rPr lang="nb-NO" altLang="nb-NO" sz="1300"/>
              <a:pPr eaLnBrk="1" hangingPunct="1"/>
              <a:t>1</a:t>
            </a:fld>
            <a:endParaRPr lang="nb-NO" altLang="nb-NO" sz="13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lnSpc>
                <a:spcPct val="80000"/>
              </a:lnSpc>
            </a:pPr>
            <a:endParaRPr lang="en-GB" altLang="nb-NO" sz="9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Postermal">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2262992"/>
      </p:ext>
    </p:extLst>
  </p:cSld>
  <p:clrMapOvr>
    <a:masterClrMapping/>
  </p:clrMapOvr>
  <p:extLst>
    <p:ext uri="{DCECCB84-F9BA-43D5-87BE-67443E8EF086}">
      <p15:sldGuideLst xmlns:p15="http://schemas.microsoft.com/office/powerpoint/2012/main">
        <p15:guide id="1" orient="horz" pos="9537" userDrawn="1">
          <p15:clr>
            <a:srgbClr val="FBAE40"/>
          </p15:clr>
        </p15:guide>
        <p15:guide id="2" pos="13483"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7259CF00-97E2-1033-EB68-FC43F982B767}"/>
              </a:ext>
            </a:extLst>
          </p:cNvPr>
          <p:cNvSpPr/>
          <p:nvPr userDrawn="1"/>
        </p:nvSpPr>
        <p:spPr bwMode="auto">
          <a:xfrm>
            <a:off x="-1" y="5629275"/>
            <a:ext cx="42807600" cy="24660000"/>
          </a:xfrm>
          <a:prstGeom prst="rect">
            <a:avLst/>
          </a:prstGeom>
          <a:solidFill>
            <a:srgbClr val="FEF9F1"/>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8361363" rtl="0" eaLnBrk="1" fontAlgn="base" latinLnBrk="0" hangingPunct="1">
              <a:lnSpc>
                <a:spcPct val="100000"/>
              </a:lnSpc>
              <a:spcBef>
                <a:spcPct val="0"/>
              </a:spcBef>
              <a:spcAft>
                <a:spcPct val="0"/>
              </a:spcAft>
              <a:buClrTx/>
              <a:buSzTx/>
              <a:buFontTx/>
              <a:buNone/>
              <a:tabLst/>
            </a:pPr>
            <a:endParaRPr kumimoji="0" lang="nb-NO" sz="3200" b="0" i="0" u="none" strike="noStrike" cap="none" normalizeH="0" baseline="0">
              <a:ln>
                <a:noFill/>
              </a:ln>
              <a:solidFill>
                <a:schemeClr val="tx1"/>
              </a:solidFill>
              <a:effectLst/>
              <a:latin typeface="Arial" charset="0"/>
            </a:endParaRPr>
          </a:p>
        </p:txBody>
      </p:sp>
      <p:sp>
        <p:nvSpPr>
          <p:cNvPr id="2" name="Freeform 2" descr="Red field, top">
            <a:extLst>
              <a:ext uri="{FF2B5EF4-FFF2-40B4-BE49-F238E27FC236}">
                <a16:creationId xmlns:a16="http://schemas.microsoft.com/office/drawing/2014/main" id="{09114A3E-ED0D-6852-61B1-87F4D60FBCC4}"/>
              </a:ext>
            </a:extLst>
          </p:cNvPr>
          <p:cNvSpPr>
            <a:spLocks noChangeAspect="1"/>
          </p:cNvSpPr>
          <p:nvPr userDrawn="1"/>
        </p:nvSpPr>
        <p:spPr bwMode="auto">
          <a:xfrm>
            <a:off x="0" y="1"/>
            <a:ext cx="42808525" cy="5600700"/>
          </a:xfrm>
          <a:custGeom>
            <a:avLst/>
            <a:gdLst>
              <a:gd name="T0" fmla="*/ 0 w 22394"/>
              <a:gd name="T1" fmla="*/ 4633 h 4633"/>
              <a:gd name="T2" fmla="*/ 22394 w 22394"/>
              <a:gd name="T3" fmla="*/ 4633 h 4633"/>
              <a:gd name="T4" fmla="*/ 22394 w 22394"/>
              <a:gd name="T5" fmla="*/ 0 h 4633"/>
              <a:gd name="T6" fmla="*/ 0 w 22394"/>
              <a:gd name="T7" fmla="*/ 0 h 4633"/>
              <a:gd name="T8" fmla="*/ 0 w 22394"/>
              <a:gd name="T9" fmla="*/ 4633 h 4633"/>
            </a:gdLst>
            <a:ahLst/>
            <a:cxnLst>
              <a:cxn ang="0">
                <a:pos x="T0" y="T1"/>
              </a:cxn>
              <a:cxn ang="0">
                <a:pos x="T2" y="T3"/>
              </a:cxn>
              <a:cxn ang="0">
                <a:pos x="T4" y="T5"/>
              </a:cxn>
              <a:cxn ang="0">
                <a:pos x="T6" y="T7"/>
              </a:cxn>
              <a:cxn ang="0">
                <a:pos x="T8" y="T9"/>
              </a:cxn>
            </a:cxnLst>
            <a:rect l="0" t="0" r="r" b="b"/>
            <a:pathLst>
              <a:path w="22394" h="4633">
                <a:moveTo>
                  <a:pt x="0" y="4633"/>
                </a:moveTo>
                <a:lnTo>
                  <a:pt x="22394" y="4633"/>
                </a:lnTo>
                <a:lnTo>
                  <a:pt x="22394" y="0"/>
                </a:lnTo>
                <a:lnTo>
                  <a:pt x="0" y="0"/>
                </a:lnTo>
                <a:lnTo>
                  <a:pt x="0" y="4633"/>
                </a:lnTo>
              </a:path>
            </a:pathLst>
          </a:custGeom>
          <a:solidFill>
            <a:srgbClr val="761A19"/>
          </a:solidFill>
          <a:ln>
            <a:noFill/>
          </a:ln>
        </p:spPr>
        <p:txBody>
          <a:bodyPr vert="horz" wrap="square" lIns="0" tIns="0" rIns="0" bIns="0" numCol="1" anchor="t" anchorCtr="0" compatLnSpc="1">
            <a:prstTxWarp prst="textNoShape">
              <a:avLst/>
            </a:prstTxWarp>
          </a:bodyPr>
          <a:lstStyle/>
          <a:p>
            <a:endParaRPr lang="nb-NO"/>
          </a:p>
        </p:txBody>
      </p:sp>
      <p:pic>
        <p:nvPicPr>
          <p:cNvPr id="7" name="Picture 19">
            <a:extLst>
              <a:ext uri="{FF2B5EF4-FFF2-40B4-BE49-F238E27FC236}">
                <a16:creationId xmlns:a16="http://schemas.microsoft.com/office/drawing/2014/main" id="{CD4E24DF-9FF2-B992-1667-8D90A8F267A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p:blipFill>
        <p:spPr bwMode="auto">
          <a:xfrm>
            <a:off x="767275" y="27323832"/>
            <a:ext cx="10790565" cy="2602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8361363" rtl="0" eaLnBrk="0" fontAlgn="base" hangingPunct="0">
        <a:spcBef>
          <a:spcPct val="0"/>
        </a:spcBef>
        <a:spcAft>
          <a:spcPct val="0"/>
        </a:spcAft>
        <a:defRPr sz="40200">
          <a:solidFill>
            <a:schemeClr val="tx2"/>
          </a:solidFill>
          <a:latin typeface="+mj-lt"/>
          <a:ea typeface="+mj-ea"/>
          <a:cs typeface="+mj-cs"/>
        </a:defRPr>
      </a:lvl1pPr>
      <a:lvl2pPr algn="ctr" defTabSz="8361363" rtl="0" eaLnBrk="0" fontAlgn="base" hangingPunct="0">
        <a:spcBef>
          <a:spcPct val="0"/>
        </a:spcBef>
        <a:spcAft>
          <a:spcPct val="0"/>
        </a:spcAft>
        <a:defRPr sz="40200">
          <a:solidFill>
            <a:schemeClr val="tx2"/>
          </a:solidFill>
          <a:latin typeface="Arial" charset="0"/>
        </a:defRPr>
      </a:lvl2pPr>
      <a:lvl3pPr algn="ctr" defTabSz="8361363" rtl="0" eaLnBrk="0" fontAlgn="base" hangingPunct="0">
        <a:spcBef>
          <a:spcPct val="0"/>
        </a:spcBef>
        <a:spcAft>
          <a:spcPct val="0"/>
        </a:spcAft>
        <a:defRPr sz="40200">
          <a:solidFill>
            <a:schemeClr val="tx2"/>
          </a:solidFill>
          <a:latin typeface="Arial" charset="0"/>
        </a:defRPr>
      </a:lvl3pPr>
      <a:lvl4pPr algn="ctr" defTabSz="8361363" rtl="0" eaLnBrk="0" fontAlgn="base" hangingPunct="0">
        <a:spcBef>
          <a:spcPct val="0"/>
        </a:spcBef>
        <a:spcAft>
          <a:spcPct val="0"/>
        </a:spcAft>
        <a:defRPr sz="40200">
          <a:solidFill>
            <a:schemeClr val="tx2"/>
          </a:solidFill>
          <a:latin typeface="Arial" charset="0"/>
        </a:defRPr>
      </a:lvl4pPr>
      <a:lvl5pPr algn="ctr" defTabSz="8361363" rtl="0" eaLnBrk="0" fontAlgn="base" hangingPunct="0">
        <a:spcBef>
          <a:spcPct val="0"/>
        </a:spcBef>
        <a:spcAft>
          <a:spcPct val="0"/>
        </a:spcAft>
        <a:defRPr sz="40200">
          <a:solidFill>
            <a:schemeClr val="tx2"/>
          </a:solidFill>
          <a:latin typeface="Arial" charset="0"/>
        </a:defRPr>
      </a:lvl5pPr>
      <a:lvl6pPr marL="457200" algn="ctr" defTabSz="8361363" rtl="0" fontAlgn="base">
        <a:spcBef>
          <a:spcPct val="0"/>
        </a:spcBef>
        <a:spcAft>
          <a:spcPct val="0"/>
        </a:spcAft>
        <a:defRPr sz="40200">
          <a:solidFill>
            <a:schemeClr val="tx2"/>
          </a:solidFill>
          <a:latin typeface="Arial" charset="0"/>
        </a:defRPr>
      </a:lvl6pPr>
      <a:lvl7pPr marL="914400" algn="ctr" defTabSz="8361363" rtl="0" fontAlgn="base">
        <a:spcBef>
          <a:spcPct val="0"/>
        </a:spcBef>
        <a:spcAft>
          <a:spcPct val="0"/>
        </a:spcAft>
        <a:defRPr sz="40200">
          <a:solidFill>
            <a:schemeClr val="tx2"/>
          </a:solidFill>
          <a:latin typeface="Arial" charset="0"/>
        </a:defRPr>
      </a:lvl7pPr>
      <a:lvl8pPr marL="1371600" algn="ctr" defTabSz="8361363" rtl="0" fontAlgn="base">
        <a:spcBef>
          <a:spcPct val="0"/>
        </a:spcBef>
        <a:spcAft>
          <a:spcPct val="0"/>
        </a:spcAft>
        <a:defRPr sz="40200">
          <a:solidFill>
            <a:schemeClr val="tx2"/>
          </a:solidFill>
          <a:latin typeface="Arial" charset="0"/>
        </a:defRPr>
      </a:lvl8pPr>
      <a:lvl9pPr marL="1828800" algn="ctr" defTabSz="8361363" rtl="0" fontAlgn="base">
        <a:spcBef>
          <a:spcPct val="0"/>
        </a:spcBef>
        <a:spcAft>
          <a:spcPct val="0"/>
        </a:spcAft>
        <a:defRPr sz="40200">
          <a:solidFill>
            <a:schemeClr val="tx2"/>
          </a:solidFill>
          <a:latin typeface="Arial" charset="0"/>
        </a:defRPr>
      </a:lvl9pPr>
    </p:titleStyle>
    <p:bodyStyle>
      <a:lvl1pPr marL="3136900" indent="-3136900" algn="l" defTabSz="8361363" rtl="0" eaLnBrk="0" fontAlgn="base" hangingPunct="0">
        <a:spcBef>
          <a:spcPct val="20000"/>
        </a:spcBef>
        <a:spcAft>
          <a:spcPct val="0"/>
        </a:spcAft>
        <a:buChar char="•"/>
        <a:defRPr sz="29300">
          <a:solidFill>
            <a:schemeClr val="tx1"/>
          </a:solidFill>
          <a:latin typeface="+mn-lt"/>
          <a:ea typeface="+mn-ea"/>
          <a:cs typeface="+mn-cs"/>
        </a:defRPr>
      </a:lvl1pPr>
      <a:lvl2pPr marL="6792913" indent="-2613025" algn="l" defTabSz="8361363" rtl="0" eaLnBrk="0" fontAlgn="base" hangingPunct="0">
        <a:spcBef>
          <a:spcPct val="20000"/>
        </a:spcBef>
        <a:spcAft>
          <a:spcPct val="0"/>
        </a:spcAft>
        <a:buChar char="–"/>
        <a:defRPr sz="25600">
          <a:solidFill>
            <a:schemeClr val="tx1"/>
          </a:solidFill>
          <a:latin typeface="+mn-lt"/>
        </a:defRPr>
      </a:lvl2pPr>
      <a:lvl3pPr marL="10452100" indent="-2090738" algn="l" defTabSz="8361363" rtl="0" eaLnBrk="0" fontAlgn="base" hangingPunct="0">
        <a:spcBef>
          <a:spcPct val="20000"/>
        </a:spcBef>
        <a:spcAft>
          <a:spcPct val="0"/>
        </a:spcAft>
        <a:buChar char="•"/>
        <a:defRPr sz="22100">
          <a:solidFill>
            <a:schemeClr val="tx1"/>
          </a:solidFill>
          <a:latin typeface="+mn-lt"/>
        </a:defRPr>
      </a:lvl3pPr>
      <a:lvl4pPr marL="14630400" indent="-2090738" algn="l" defTabSz="8361363" rtl="0" eaLnBrk="0" fontAlgn="base" hangingPunct="0">
        <a:spcBef>
          <a:spcPct val="20000"/>
        </a:spcBef>
        <a:spcAft>
          <a:spcPct val="0"/>
        </a:spcAft>
        <a:buChar char="–"/>
        <a:defRPr sz="18200">
          <a:solidFill>
            <a:schemeClr val="tx1"/>
          </a:solidFill>
          <a:latin typeface="+mn-lt"/>
        </a:defRPr>
      </a:lvl4pPr>
      <a:lvl5pPr marL="18810288" indent="-2089150" algn="l" defTabSz="8361363" rtl="0" eaLnBrk="0" fontAlgn="base" hangingPunct="0">
        <a:spcBef>
          <a:spcPct val="20000"/>
        </a:spcBef>
        <a:spcAft>
          <a:spcPct val="0"/>
        </a:spcAft>
        <a:buChar char="»"/>
        <a:defRPr sz="18200">
          <a:solidFill>
            <a:schemeClr val="tx1"/>
          </a:solidFill>
          <a:latin typeface="+mn-lt"/>
        </a:defRPr>
      </a:lvl5pPr>
      <a:lvl6pPr marL="19267488" indent="-2089150" algn="l" defTabSz="8361363" rtl="0" fontAlgn="base">
        <a:spcBef>
          <a:spcPct val="20000"/>
        </a:spcBef>
        <a:spcAft>
          <a:spcPct val="0"/>
        </a:spcAft>
        <a:buChar char="»"/>
        <a:defRPr sz="18200">
          <a:solidFill>
            <a:schemeClr val="tx1"/>
          </a:solidFill>
          <a:latin typeface="+mn-lt"/>
        </a:defRPr>
      </a:lvl6pPr>
      <a:lvl7pPr marL="19724688" indent="-2089150" algn="l" defTabSz="8361363" rtl="0" fontAlgn="base">
        <a:spcBef>
          <a:spcPct val="20000"/>
        </a:spcBef>
        <a:spcAft>
          <a:spcPct val="0"/>
        </a:spcAft>
        <a:buChar char="»"/>
        <a:defRPr sz="18200">
          <a:solidFill>
            <a:schemeClr val="tx1"/>
          </a:solidFill>
          <a:latin typeface="+mn-lt"/>
        </a:defRPr>
      </a:lvl7pPr>
      <a:lvl8pPr marL="20181888" indent="-2089150" algn="l" defTabSz="8361363" rtl="0" fontAlgn="base">
        <a:spcBef>
          <a:spcPct val="20000"/>
        </a:spcBef>
        <a:spcAft>
          <a:spcPct val="0"/>
        </a:spcAft>
        <a:buChar char="»"/>
        <a:defRPr sz="18200">
          <a:solidFill>
            <a:schemeClr val="tx1"/>
          </a:solidFill>
          <a:latin typeface="+mn-lt"/>
        </a:defRPr>
      </a:lvl8pPr>
      <a:lvl9pPr marL="20639088" indent="-2089150" algn="l" defTabSz="8361363" rtl="0" fontAlgn="base">
        <a:spcBef>
          <a:spcPct val="20000"/>
        </a:spcBef>
        <a:spcAft>
          <a:spcPct val="0"/>
        </a:spcAft>
        <a:buChar char="»"/>
        <a:defRPr sz="182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537" userDrawn="1">
          <p15:clr>
            <a:srgbClr val="F26B43"/>
          </p15:clr>
        </p15:guide>
        <p15:guide id="2" pos="13483"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descr="Title field"/>
          <p:cNvSpPr txBox="1">
            <a:spLocks noChangeArrowheads="1"/>
          </p:cNvSpPr>
          <p:nvPr/>
        </p:nvSpPr>
        <p:spPr bwMode="auto">
          <a:xfrm>
            <a:off x="1182688" y="1128713"/>
            <a:ext cx="34201099" cy="2000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en-US" altLang="nb-NO" sz="12400" b="1" dirty="0">
                <a:solidFill>
                  <a:schemeClr val="bg1"/>
                </a:solidFill>
                <a:latin typeface="Calibri" panose="020F0502020204030204" pitchFamily="34" charset="0"/>
                <a:cs typeface="Calibri" panose="020F0502020204030204" pitchFamily="34" charset="0"/>
              </a:rPr>
              <a:t>The Well-being of Medical Students </a:t>
            </a:r>
            <a:endParaRPr lang="nb-NO" altLang="nb-NO" sz="12400" b="1" dirty="0">
              <a:solidFill>
                <a:schemeClr val="bg1"/>
              </a:solidFill>
              <a:latin typeface="Calibri" panose="020F0502020204030204" pitchFamily="34" charset="0"/>
              <a:cs typeface="Calibri" panose="020F0502020204030204" pitchFamily="34" charset="0"/>
            </a:endParaRPr>
          </a:p>
        </p:txBody>
      </p:sp>
      <p:sp>
        <p:nvSpPr>
          <p:cNvPr id="2054" name="Subtitle" descr="Subtitle field"/>
          <p:cNvSpPr txBox="1">
            <a:spLocks noChangeArrowheads="1"/>
          </p:cNvSpPr>
          <p:nvPr/>
        </p:nvSpPr>
        <p:spPr bwMode="auto">
          <a:xfrm>
            <a:off x="1182689" y="3076575"/>
            <a:ext cx="24831992"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en-US" sz="70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 study of how medical school impacts the mental health of medical students at the University of Bergen</a:t>
            </a:r>
            <a:endParaRPr lang="nb-NO" sz="70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eaLnBrk="1" hangingPunct="1"/>
            <a:endParaRPr lang="nb-NO" altLang="nb-NO" sz="7000" b="1" dirty="0">
              <a:solidFill>
                <a:schemeClr val="bg1"/>
              </a:solidFill>
              <a:latin typeface="Calibri" panose="020F0502020204030204" pitchFamily="34" charset="0"/>
              <a:cs typeface="Calibri" panose="020F0502020204030204" pitchFamily="34" charset="0"/>
            </a:endParaRPr>
          </a:p>
        </p:txBody>
      </p:sp>
      <p:sp>
        <p:nvSpPr>
          <p:cNvPr id="2053" name="Name and info" descr="Field for name and email"/>
          <p:cNvSpPr txBox="1">
            <a:spLocks noChangeArrowheads="1"/>
          </p:cNvSpPr>
          <p:nvPr/>
        </p:nvSpPr>
        <p:spPr bwMode="auto">
          <a:xfrm>
            <a:off x="35679243" y="2615262"/>
            <a:ext cx="6146830"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0000" rIns="18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lgn="r" eaLnBrk="1" hangingPunct="1"/>
            <a:r>
              <a:rPr lang="nb-NO" altLang="nb-NO" sz="4400" b="1" dirty="0">
                <a:solidFill>
                  <a:schemeClr val="bg1"/>
                </a:solidFill>
                <a:latin typeface="Calibri" panose="020F0502020204030204" pitchFamily="34" charset="0"/>
                <a:cs typeface="Calibri" panose="020F0502020204030204" pitchFamily="34" charset="0"/>
              </a:rPr>
              <a:t>Emilie Sandve Aase</a:t>
            </a:r>
            <a:br>
              <a:rPr lang="nb-NO" altLang="nb-NO" sz="4000" dirty="0">
                <a:solidFill>
                  <a:schemeClr val="bg1"/>
                </a:solidFill>
                <a:latin typeface="Calibri" panose="020F0502020204030204" pitchFamily="34" charset="0"/>
                <a:cs typeface="Calibri" panose="020F0502020204030204" pitchFamily="34" charset="0"/>
              </a:rPr>
            </a:br>
            <a:r>
              <a:rPr lang="nb-NO" altLang="nb-NO" sz="3600" dirty="0" err="1">
                <a:solidFill>
                  <a:schemeClr val="bg1"/>
                </a:solidFill>
                <a:latin typeface="Calibri" panose="020F0502020204030204" pitchFamily="34" charset="0"/>
                <a:cs typeface="Calibri" panose="020F0502020204030204" pitchFamily="34" charset="0"/>
              </a:rPr>
              <a:t>University</a:t>
            </a:r>
            <a:r>
              <a:rPr lang="nb-NO" altLang="nb-NO" sz="3600" dirty="0">
                <a:solidFill>
                  <a:schemeClr val="bg1"/>
                </a:solidFill>
                <a:latin typeface="Calibri" panose="020F0502020204030204" pitchFamily="34" charset="0"/>
                <a:cs typeface="Calibri" panose="020F0502020204030204" pitchFamily="34" charset="0"/>
              </a:rPr>
              <a:t> </a:t>
            </a:r>
            <a:r>
              <a:rPr lang="nb-NO" altLang="nb-NO" sz="3600" dirty="0" err="1">
                <a:solidFill>
                  <a:schemeClr val="bg1"/>
                </a:solidFill>
                <a:latin typeface="Calibri" panose="020F0502020204030204" pitchFamily="34" charset="0"/>
                <a:cs typeface="Calibri" panose="020F0502020204030204" pitchFamily="34" charset="0"/>
              </a:rPr>
              <a:t>of</a:t>
            </a:r>
            <a:r>
              <a:rPr lang="nb-NO" altLang="nb-NO" sz="3600" dirty="0">
                <a:solidFill>
                  <a:schemeClr val="bg1"/>
                </a:solidFill>
                <a:latin typeface="Calibri" panose="020F0502020204030204" pitchFamily="34" charset="0"/>
                <a:cs typeface="Calibri" panose="020F0502020204030204" pitchFamily="34" charset="0"/>
              </a:rPr>
              <a:t> Bergen</a:t>
            </a:r>
          </a:p>
          <a:p>
            <a:pPr algn="r" eaLnBrk="1" hangingPunct="1"/>
            <a:r>
              <a:rPr lang="nb-NO" altLang="nb-NO" sz="3600" dirty="0">
                <a:solidFill>
                  <a:schemeClr val="bg1"/>
                </a:solidFill>
                <a:latin typeface="Calibri" panose="020F0502020204030204" pitchFamily="34" charset="0"/>
                <a:cs typeface="Calibri" panose="020F0502020204030204" pitchFamily="34" charset="0"/>
              </a:rPr>
              <a:t>Emilie.sandveaase@gmail.com</a:t>
            </a:r>
          </a:p>
        </p:txBody>
      </p:sp>
      <p:sp>
        <p:nvSpPr>
          <p:cNvPr id="2055" name="Text box 1" descr="Text field "/>
          <p:cNvSpPr txBox="1">
            <a:spLocks noChangeArrowheads="1"/>
          </p:cNvSpPr>
          <p:nvPr/>
        </p:nvSpPr>
        <p:spPr bwMode="auto">
          <a:xfrm>
            <a:off x="1182688" y="6229350"/>
            <a:ext cx="9756332" cy="112353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20000"/>
              </a:spcAft>
              <a:buClrTx/>
              <a:buSzTx/>
              <a:buFontTx/>
              <a:buNone/>
              <a:tabLst/>
              <a:defRPr/>
            </a:pPr>
            <a:r>
              <a:rPr lang="en-GB" altLang="nb-NO" sz="4400" b="1" dirty="0">
                <a:solidFill>
                  <a:srgbClr val="000000">
                    <a:lumMod val="85000"/>
                    <a:lumOff val="15000"/>
                  </a:srgbClr>
                </a:solidFill>
                <a:latin typeface="Calibri" panose="020F0502020204030204" pitchFamily="34" charset="0"/>
                <a:cs typeface="Calibri" panose="020F0502020204030204" pitchFamily="34" charset="0"/>
              </a:rPr>
              <a:t>SAMMENDRAG</a:t>
            </a:r>
            <a:endParaRPr kumimoji="0" lang="en-GB" altLang="nb-NO" sz="44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a:p>
            <a:pPr>
              <a:lnSpc>
                <a:spcPct val="107000"/>
              </a:lnSpc>
              <a:spcAft>
                <a:spcPts val="800"/>
              </a:spcAft>
            </a:pPr>
            <a:r>
              <a:rPr lang="nb-NO" sz="3600" dirty="0">
                <a:effectLst/>
                <a:latin typeface="Calibri" panose="020F0502020204030204" pitchFamily="34" charset="0"/>
                <a:ea typeface="Calibri" panose="020F0502020204030204" pitchFamily="34" charset="0"/>
                <a:cs typeface="Calibri" panose="020F0502020204030204" pitchFamily="34" charset="0"/>
              </a:rPr>
              <a:t>I flere tiår har forskere dokumentert stress relatert til legeutdannelsen. Psykiske plager er vanlig og høye blant medisinstudenter sammenliknet med den generelle befolkningen. Studier viser at medisinstudenter starter studiene sine med en robust mental helse. De er mindre utbrenthet og har lik livstilfredshet som sine ikke-medisinske medstudenter. Imidlertid har medisinstudenter en massiv nedgang i fysisk, psykisk og emosjonell helse i løpet av det første studieåret på medisinstudiet. I denne studien fant vi at 42 % (n = 306) av medisinstudentene ved UiB rapporterer å oppleve utbrenthet, og 51 % (n = 385) screener positivt for depresjon. Sammenlikning med resultater fra en lignende undersøkelse i 2012 viser vedvarende lave resultater fra UiB-studentene</a:t>
            </a:r>
          </a:p>
        </p:txBody>
      </p:sp>
      <p:sp>
        <p:nvSpPr>
          <p:cNvPr id="2052" name="Text box 2" descr="Text field "/>
          <p:cNvSpPr txBox="1">
            <a:spLocks noChangeArrowheads="1"/>
          </p:cNvSpPr>
          <p:nvPr/>
        </p:nvSpPr>
        <p:spPr bwMode="auto">
          <a:xfrm>
            <a:off x="11653396" y="6063479"/>
            <a:ext cx="9791799" cy="3331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spcBef>
                <a:spcPct val="50000"/>
              </a:spcBef>
            </a:pPr>
            <a:r>
              <a:rPr lang="nb-NO" altLang="nb-NO" sz="4400" b="1" dirty="0">
                <a:solidFill>
                  <a:schemeClr val="tx1">
                    <a:lumMod val="85000"/>
                    <a:lumOff val="15000"/>
                  </a:schemeClr>
                </a:solidFill>
                <a:latin typeface="Calibri" panose="020F0502020204030204" pitchFamily="34" charset="0"/>
                <a:cs typeface="Calibri" panose="020F0502020204030204" pitchFamily="34" charset="0"/>
              </a:rPr>
              <a:t>Utbrenthet </a:t>
            </a:r>
          </a:p>
          <a:p>
            <a:pPr eaLnBrk="1" hangingPunct="1">
              <a:spcBef>
                <a:spcPct val="50000"/>
              </a:spcBef>
            </a:pPr>
            <a:r>
              <a:rPr lang="nb-NO" altLang="nb-NO" sz="3600" dirty="0">
                <a:solidFill>
                  <a:schemeClr val="tx1">
                    <a:lumMod val="85000"/>
                    <a:lumOff val="15000"/>
                  </a:schemeClr>
                </a:solidFill>
                <a:latin typeface="Calibri" panose="020F0502020204030204" pitchFamily="34" charset="0"/>
                <a:cs typeface="Calibri" panose="020F0502020204030204" pitchFamily="34" charset="0"/>
              </a:rPr>
              <a:t>Trivselsundersøkelsen viste at 42 % av respondentene screenet positivt for utbrenthet. I tillegg svarte totalt 67 % at de ikke motsatte seg å ha opplevd en av variablene for utbrenthet. </a:t>
            </a:r>
          </a:p>
        </p:txBody>
      </p:sp>
      <p:sp>
        <p:nvSpPr>
          <p:cNvPr id="2059" name="Text Box 3" descr="Text field "/>
          <p:cNvSpPr txBox="1">
            <a:spLocks noChangeArrowheads="1"/>
          </p:cNvSpPr>
          <p:nvPr/>
        </p:nvSpPr>
        <p:spPr bwMode="auto">
          <a:xfrm>
            <a:off x="11500205" y="19787823"/>
            <a:ext cx="10032907"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defTabSz="914400" eaLnBrk="1" hangingPunct="1">
              <a:spcBef>
                <a:spcPts val="0"/>
              </a:spcBef>
              <a:spcAft>
                <a:spcPts val="1056"/>
              </a:spcAft>
              <a:defRPr/>
            </a:pPr>
            <a:r>
              <a:rPr lang="nb-NO" altLang="nb-NO" sz="3600" dirty="0">
                <a:solidFill>
                  <a:srgbClr val="000000">
                    <a:lumMod val="85000"/>
                    <a:lumOff val="15000"/>
                  </a:srgbClr>
                </a:solidFill>
                <a:latin typeface="Calibri" panose="020F0502020204030204" pitchFamily="34" charset="0"/>
                <a:cs typeface="Calibri" panose="020F0502020204030204" pitchFamily="34" charset="0"/>
              </a:rPr>
              <a:t>Antall respondenter som opplevde symptomer på utbrenthet var høyt. Nesten alle respondentene rapporterte minst ett symptom (93 %) og de fleste rapporterte flere. Selv de som hadde negative screening for utbrenthet rapporterte fremdeles et stort antall symptomer. </a:t>
            </a:r>
            <a:endParaRPr kumimoji="0" lang="en-US" altLang="nb-NO" sz="36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p:txBody>
      </p:sp>
      <p:sp>
        <p:nvSpPr>
          <p:cNvPr id="2061" name="Text Box 4" descr="Text field "/>
          <p:cNvSpPr txBox="1">
            <a:spLocks noChangeArrowheads="1"/>
          </p:cNvSpPr>
          <p:nvPr/>
        </p:nvSpPr>
        <p:spPr bwMode="auto">
          <a:xfrm>
            <a:off x="21392278" y="12878517"/>
            <a:ext cx="10055885" cy="43909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marL="0" marR="0" lvl="0" indent="0" algn="l" defTabSz="914400" rtl="0" eaLnBrk="1" fontAlgn="base" latinLnBrk="0" hangingPunct="1">
              <a:lnSpc>
                <a:spcPct val="100000"/>
              </a:lnSpc>
              <a:spcBef>
                <a:spcPts val="2000"/>
              </a:spcBef>
              <a:spcAft>
                <a:spcPts val="1000"/>
              </a:spcAft>
              <a:buClrTx/>
              <a:buSzTx/>
              <a:buFontTx/>
              <a:buNone/>
              <a:tabLst/>
              <a:defRPr/>
            </a:pPr>
            <a:r>
              <a:rPr kumimoji="0" lang="nb-NO" altLang="nb-NO" sz="4400" b="1" i="0" u="none" strike="noStrike" kern="1200" cap="none" spc="0" normalizeH="0" baseline="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Depresjon</a:t>
            </a:r>
          </a:p>
          <a:p>
            <a:pPr marL="0" marR="0" lvl="0" indent="0" algn="l" defTabSz="914400" rtl="0" eaLnBrk="1" fontAlgn="base" latinLnBrk="0" hangingPunct="1">
              <a:lnSpc>
                <a:spcPct val="100000"/>
              </a:lnSpc>
              <a:spcBef>
                <a:spcPts val="0"/>
              </a:spcBef>
              <a:spcAft>
                <a:spcPts val="1000"/>
              </a:spcAft>
              <a:buClrTx/>
              <a:buSzTx/>
              <a:buFontTx/>
              <a:buNone/>
              <a:tabLst/>
              <a:defRPr/>
            </a:pPr>
            <a:r>
              <a:rPr kumimoji="0" lang="nb-NO" altLang="nb-NO" sz="3600" b="0" i="0" u="none" strike="noStrike" kern="1200" cap="none" spc="0" normalizeH="0" baseline="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Omtrent halvparten av respondentene ved UiB demonstrerte potensiell depresjon (51 %) og totalt hadde gruppen lav gjennomsnittlig livskvalitet (6.5) sammenliknet med friske individer (8.3).   </a:t>
            </a:r>
          </a:p>
          <a:p>
            <a:pPr eaLnBrk="1" hangingPunct="1">
              <a:spcBef>
                <a:spcPts val="2000"/>
              </a:spcBef>
              <a:spcAft>
                <a:spcPts val="1000"/>
              </a:spcAft>
            </a:pPr>
            <a:endParaRPr lang="en-US" altLang="nb-NO" sz="5400" dirty="0">
              <a:solidFill>
                <a:schemeClr val="tx1">
                  <a:lumMod val="85000"/>
                  <a:lumOff val="15000"/>
                </a:schemeClr>
              </a:solidFill>
              <a:latin typeface="Calibri" panose="020F0502020204030204" pitchFamily="34" charset="0"/>
              <a:cs typeface="Calibri" panose="020F0502020204030204" pitchFamily="34" charset="0"/>
            </a:endParaRPr>
          </a:p>
        </p:txBody>
      </p:sp>
      <p:sp>
        <p:nvSpPr>
          <p:cNvPr id="2063" name="Text Box 5" descr="Text field "/>
          <p:cNvSpPr txBox="1">
            <a:spLocks noChangeArrowheads="1"/>
          </p:cNvSpPr>
          <p:nvPr/>
        </p:nvSpPr>
        <p:spPr bwMode="auto">
          <a:xfrm>
            <a:off x="31841429" y="6099387"/>
            <a:ext cx="10758667" cy="7730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marL="0" marR="0" lvl="0" indent="0" algn="l" defTabSz="914400" rtl="0" eaLnBrk="1" fontAlgn="base" latinLnBrk="0" hangingPunct="1">
              <a:lnSpc>
                <a:spcPct val="100000"/>
              </a:lnSpc>
              <a:spcBef>
                <a:spcPts val="0"/>
              </a:spcBef>
              <a:spcAft>
                <a:spcPts val="1000"/>
              </a:spcAft>
              <a:buClrTx/>
              <a:buSzTx/>
              <a:buFontTx/>
              <a:buNone/>
              <a:tabLst/>
              <a:defRPr/>
            </a:pPr>
            <a:r>
              <a:rPr kumimoji="0" lang="nb-NO" altLang="nb-NO" sz="4400" b="1" i="0" u="none" strike="noStrike" kern="1200" cap="none" spc="0" normalizeH="0" baseline="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Diskusjon</a:t>
            </a:r>
            <a:endParaRPr kumimoji="0" lang="nb-NO" altLang="nb-NO" sz="4400" b="0" i="0" u="none" strike="noStrike" kern="1200" cap="none" spc="0" normalizeH="0" baseline="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base" latinLnBrk="0" hangingPunct="1">
              <a:lnSpc>
                <a:spcPct val="100000"/>
              </a:lnSpc>
              <a:spcBef>
                <a:spcPts val="0"/>
              </a:spcBef>
              <a:spcAft>
                <a:spcPts val="1000"/>
              </a:spcAft>
              <a:buClrTx/>
              <a:buSzTx/>
              <a:buFontTx/>
              <a:buNone/>
              <a:tabLst/>
              <a:defRPr/>
            </a:pPr>
            <a:r>
              <a:rPr kumimoji="0" lang="nb-NO" altLang="nb-NO" sz="3600" b="0" i="0" u="none" strike="noStrike" kern="1200" cap="none" spc="0" normalizeH="0" baseline="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Resultatene viste </a:t>
            </a:r>
            <a:r>
              <a:rPr lang="nb-NO" altLang="nb-NO" sz="3600" dirty="0">
                <a:solidFill>
                  <a:srgbClr val="000000">
                    <a:lumMod val="85000"/>
                    <a:lumOff val="15000"/>
                  </a:srgbClr>
                </a:solidFill>
                <a:latin typeface="Calibri" panose="020F0502020204030204" pitchFamily="34" charset="0"/>
                <a:cs typeface="Calibri" panose="020F0502020204030204" pitchFamily="34" charset="0"/>
              </a:rPr>
              <a:t>en nedgang i student tilfredshet </a:t>
            </a:r>
            <a:r>
              <a:rPr kumimoji="0" lang="nb-NO" altLang="nb-NO" sz="3600" b="0" i="0" u="none" strike="noStrike" kern="1200" cap="none" spc="0" normalizeH="0" baseline="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sammenliknet med trivselsundersøkelsen i 2012, og at studentene i stor grad rapporterer de samme problemstillingene nå som for 11 år siden. Selv etter innføring av det nye studieopplegget i 2015 viser resultatene at studentene oftere rapportere å føle at de har mindre tid til fritidsaktivitet og bruke mer tid på studiene nå enn før. </a:t>
            </a:r>
            <a:r>
              <a:rPr lang="nb-NO" altLang="nb-NO" sz="3600" dirty="0">
                <a:solidFill>
                  <a:srgbClr val="000000">
                    <a:lumMod val="85000"/>
                    <a:lumOff val="15000"/>
                  </a:srgbClr>
                </a:solidFill>
                <a:latin typeface="Calibri" panose="020F0502020204030204" pitchFamily="34" charset="0"/>
                <a:cs typeface="Calibri" panose="020F0502020204030204" pitchFamily="34" charset="0"/>
              </a:rPr>
              <a:t>I tillegg viser det det år</a:t>
            </a:r>
            <a:r>
              <a:rPr kumimoji="0" lang="nb-NO" altLang="nb-NO" sz="3600" b="0" i="0" u="none" strike="noStrike" kern="1200" cap="none" spc="0" normalizeH="0" baseline="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lige </a:t>
            </a:r>
            <a:r>
              <a:rPr kumimoji="0" lang="nb-NO" altLang="nb-NO" sz="3600" b="0" i="0" u="none" strike="noStrike" kern="1200" cap="none" spc="0" normalizeH="0" baseline="0" dirty="0" err="1">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studentbarometere</a:t>
            </a:r>
            <a:r>
              <a:rPr kumimoji="0" lang="nb-NO" altLang="nb-NO" sz="3600" b="0" i="0" u="none" strike="noStrike" kern="1200" cap="none" spc="0" normalizeH="0" baseline="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 at UiB sine medisinstudenter  over tid konsekvent rapporterer en lavere student tilfredshet sammenliknet med de andre medisinske fakultetene i Norge. </a:t>
            </a:r>
          </a:p>
        </p:txBody>
      </p:sp>
      <p:sp>
        <p:nvSpPr>
          <p:cNvPr id="2064" name="Text Box 6" descr="Text field "/>
          <p:cNvSpPr txBox="1">
            <a:spLocks noChangeArrowheads="1"/>
          </p:cNvSpPr>
          <p:nvPr/>
        </p:nvSpPr>
        <p:spPr bwMode="auto">
          <a:xfrm>
            <a:off x="31840401" y="14217473"/>
            <a:ext cx="10769282" cy="13639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marL="0" marR="0" lvl="0" indent="0" algn="l" defTabSz="914400" rtl="0" eaLnBrk="1" fontAlgn="base" latinLnBrk="0" hangingPunct="1">
              <a:lnSpc>
                <a:spcPct val="100000"/>
              </a:lnSpc>
              <a:spcBef>
                <a:spcPts val="0"/>
              </a:spcBef>
              <a:spcAft>
                <a:spcPts val="1000"/>
              </a:spcAft>
              <a:buClrTx/>
              <a:buSzTx/>
              <a:buFontTx/>
              <a:buNone/>
              <a:tabLst/>
              <a:defRPr/>
            </a:pPr>
            <a:r>
              <a:rPr kumimoji="0" lang="nb-NO" altLang="nb-NO" sz="4400" b="1" i="0" u="none" strike="noStrike" kern="1200" cap="none" spc="0" normalizeH="0" baseline="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Konklusjon  </a:t>
            </a:r>
          </a:p>
          <a:p>
            <a:pPr lvl="0" defTabSz="914400" eaLnBrk="1" hangingPunct="1">
              <a:spcBef>
                <a:spcPts val="0"/>
              </a:spcBef>
              <a:spcAft>
                <a:spcPts val="2000"/>
              </a:spcAft>
              <a:defRPr/>
            </a:pPr>
            <a:r>
              <a:rPr lang="nb-NO" altLang="nb-NO" sz="3600" dirty="0">
                <a:solidFill>
                  <a:srgbClr val="000000">
                    <a:lumMod val="85000"/>
                    <a:lumOff val="15000"/>
                  </a:srgbClr>
                </a:solidFill>
                <a:latin typeface="Calibri" panose="020F0502020204030204" pitchFamily="34" charset="0"/>
                <a:cs typeface="Calibri" panose="020F0502020204030204" pitchFamily="34" charset="0"/>
              </a:rPr>
              <a:t>Forskning viser at spesifikke strukturelle faktorer i legeutdanningen bidrar til høye nivå av psykiske plager blant medisinstudenter. </a:t>
            </a:r>
            <a:r>
              <a:rPr lang="nb-NO" sz="3600" dirty="0">
                <a:latin typeface="Calibri" panose="020F0502020204030204" pitchFamily="34" charset="0"/>
                <a:ea typeface="Calibri" panose="020F0502020204030204" pitchFamily="34" charset="0"/>
                <a:cs typeface="Calibri" panose="020F0502020204030204" pitchFamily="34" charset="0"/>
              </a:rPr>
              <a:t>Mange medisinstudenter opplever høye nivåer av angst, utbrenthet, depresjon og selvmordstanker. Selv om de </a:t>
            </a:r>
            <a:r>
              <a:rPr lang="nb-NO" altLang="nb-NO" sz="3600" dirty="0">
                <a:solidFill>
                  <a:srgbClr val="000000">
                    <a:lumMod val="85000"/>
                    <a:lumOff val="15000"/>
                  </a:srgbClr>
                </a:solidFill>
                <a:latin typeface="Calibri" panose="020F0502020204030204" pitchFamily="34" charset="0"/>
                <a:cs typeface="Calibri" panose="020F0502020204030204" pitchFamily="34" charset="0"/>
              </a:rPr>
              <a:t>ikke er mer predisponert for psykiske plager, har medisinstudenter flere plager enn den generelle befolkningen.</a:t>
            </a:r>
            <a:r>
              <a:rPr lang="nb-NO" sz="3600" dirty="0">
                <a:effectLst/>
                <a:latin typeface="Calibri" panose="020F0502020204030204" pitchFamily="34" charset="0"/>
                <a:ea typeface="Calibri" panose="020F0502020204030204" pitchFamily="34" charset="0"/>
                <a:cs typeface="Calibri" panose="020F0502020204030204" pitchFamily="34" charset="0"/>
              </a:rPr>
              <a:t> Resultatene fra denne studien viser at også medisinstudentene ved UiB er preget av stor psykisk belastning med påfølgende potensiell psykisk sykdom. Gjennomgang av litteratur har identifisert eksempler på legeutdannelser som med </a:t>
            </a:r>
            <a:r>
              <a:rPr lang="nb-NO" sz="3600" dirty="0">
                <a:latin typeface="Calibri" panose="020F0502020204030204" pitchFamily="34" charset="0"/>
                <a:ea typeface="Calibri" panose="020F0502020204030204" pitchFamily="34" charset="0"/>
                <a:cs typeface="Calibri" panose="020F0502020204030204" pitchFamily="34" charset="0"/>
              </a:rPr>
              <a:t>strukturelle tiltak har redusert studentens </a:t>
            </a:r>
            <a:r>
              <a:rPr lang="nb-NO" sz="3600" dirty="0">
                <a:effectLst/>
                <a:latin typeface="Calibri" panose="020F0502020204030204" pitchFamily="34" charset="0"/>
                <a:ea typeface="Calibri" panose="020F0502020204030204" pitchFamily="34" charset="0"/>
                <a:cs typeface="Calibri" panose="020F0502020204030204" pitchFamily="34" charset="0"/>
              </a:rPr>
              <a:t>utbrenthet og depresjon,  økt deres tilfredshet og fått en positiv effekt på studentenes akademiske prestasjoner. Tiltakene som er nødvendige for å oppnå slike resultater, er veldokumenterte, billige og prinsipielt enkle å innføre. Det gir håp om at dersom medisinstudiet prioriterer studentens mentale helse, kan studentens velvære bedres samtidig som man forbedrer akademiske prestasjoner. De fleste medisinske fakulteter planlegger likevel medisinstudier ved bruk </a:t>
            </a:r>
            <a:r>
              <a:rPr lang="nb-NO" sz="3600" dirty="0">
                <a:latin typeface="Calibri" panose="020F0502020204030204" pitchFamily="34" charset="0"/>
                <a:ea typeface="Calibri" panose="020F0502020204030204" pitchFamily="34" charset="0"/>
                <a:cs typeface="Calibri" panose="020F0502020204030204" pitchFamily="34" charset="0"/>
              </a:rPr>
              <a:t>av tradisjonelle studiestrategier som gir ekstra</a:t>
            </a:r>
            <a:r>
              <a:rPr lang="nb-NO" sz="3600" dirty="0">
                <a:effectLst/>
                <a:latin typeface="Calibri" panose="020F0502020204030204" pitchFamily="34" charset="0"/>
                <a:ea typeface="Calibri" panose="020F0502020204030204" pitchFamily="34" charset="0"/>
                <a:cs typeface="Calibri" panose="020F0502020204030204" pitchFamily="34" charset="0"/>
              </a:rPr>
              <a:t> psykisk belastning for medisinstudenter.</a:t>
            </a:r>
            <a:endParaRPr kumimoji="0" lang="nb-NO" altLang="nb-NO" sz="3600" b="0" i="0" u="none" strike="noStrike" kern="1200" cap="none" spc="0" normalizeH="0" baseline="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p:txBody>
      </p:sp>
      <p:sp>
        <p:nvSpPr>
          <p:cNvPr id="2065" name="References" descr="Field for references"/>
          <p:cNvSpPr txBox="1">
            <a:spLocks noChangeArrowheads="1"/>
          </p:cNvSpPr>
          <p:nvPr/>
        </p:nvSpPr>
        <p:spPr bwMode="auto">
          <a:xfrm>
            <a:off x="1065918" y="23382395"/>
            <a:ext cx="10220643" cy="3847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b-NO" altLang="nb-NO" sz="28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REFERENCES</a:t>
            </a:r>
          </a:p>
          <a:p>
            <a:pPr marL="0" marR="0" lvl="0" indent="0" algn="l" defTabSz="914400" rtl="0" eaLnBrk="1" fontAlgn="base" latinLnBrk="0" hangingPunct="1">
              <a:lnSpc>
                <a:spcPct val="100000"/>
              </a:lnSpc>
              <a:spcBef>
                <a:spcPct val="0"/>
              </a:spcBef>
              <a:spcAft>
                <a:spcPct val="0"/>
              </a:spcAft>
              <a:buClrTx/>
              <a:buSzTx/>
              <a:buFontTx/>
              <a:buNone/>
              <a:tabLst/>
              <a:defRPr/>
            </a:pPr>
            <a:r>
              <a:rPr lang="nb-NO" sz="1800" b="0" i="0" dirty="0" err="1">
                <a:solidFill>
                  <a:srgbClr val="212121"/>
                </a:solidFill>
                <a:effectLst/>
                <a:latin typeface="Times New Roman" panose="02020603050405020304" pitchFamily="18" charset="0"/>
                <a:cs typeface="Times New Roman" panose="02020603050405020304" pitchFamily="18" charset="0"/>
              </a:rPr>
              <a:t>Brazeau</a:t>
            </a:r>
            <a:r>
              <a:rPr lang="nb-NO" sz="1800" b="0" i="0" dirty="0">
                <a:solidFill>
                  <a:srgbClr val="212121"/>
                </a:solidFill>
                <a:effectLst/>
                <a:latin typeface="Times New Roman" panose="02020603050405020304" pitchFamily="18" charset="0"/>
                <a:cs typeface="Times New Roman" panose="02020603050405020304" pitchFamily="18" charset="0"/>
              </a:rPr>
              <a:t>, C. M., </a:t>
            </a:r>
            <a:r>
              <a:rPr lang="nb-NO" sz="1800" b="0" i="0" dirty="0" err="1">
                <a:solidFill>
                  <a:srgbClr val="212121"/>
                </a:solidFill>
                <a:effectLst/>
                <a:latin typeface="Times New Roman" panose="02020603050405020304" pitchFamily="18" charset="0"/>
                <a:cs typeface="Times New Roman" panose="02020603050405020304" pitchFamily="18" charset="0"/>
              </a:rPr>
              <a:t>Shanafelt</a:t>
            </a:r>
            <a:r>
              <a:rPr lang="nb-NO" sz="1800" b="0" i="0" dirty="0">
                <a:solidFill>
                  <a:srgbClr val="212121"/>
                </a:solidFill>
                <a:effectLst/>
                <a:latin typeface="Times New Roman" panose="02020603050405020304" pitchFamily="18" charset="0"/>
                <a:cs typeface="Times New Roman" panose="02020603050405020304" pitchFamily="18" charset="0"/>
              </a:rPr>
              <a:t>, T., </a:t>
            </a:r>
            <a:r>
              <a:rPr lang="nb-NO" sz="1800" b="0" i="0" dirty="0" err="1">
                <a:solidFill>
                  <a:srgbClr val="212121"/>
                </a:solidFill>
                <a:effectLst/>
                <a:latin typeface="Times New Roman" panose="02020603050405020304" pitchFamily="18" charset="0"/>
                <a:cs typeface="Times New Roman" panose="02020603050405020304" pitchFamily="18" charset="0"/>
              </a:rPr>
              <a:t>Durning</a:t>
            </a:r>
            <a:r>
              <a:rPr lang="nb-NO" sz="1800" b="0" i="0" dirty="0">
                <a:solidFill>
                  <a:srgbClr val="212121"/>
                </a:solidFill>
                <a:effectLst/>
                <a:latin typeface="Times New Roman" panose="02020603050405020304" pitchFamily="18" charset="0"/>
                <a:cs typeface="Times New Roman" panose="02020603050405020304" pitchFamily="18" charset="0"/>
              </a:rPr>
              <a:t>, S. J., </a:t>
            </a:r>
            <a:r>
              <a:rPr lang="nb-NO" sz="1800" b="0" i="0" dirty="0" err="1">
                <a:solidFill>
                  <a:srgbClr val="212121"/>
                </a:solidFill>
                <a:effectLst/>
                <a:latin typeface="Times New Roman" panose="02020603050405020304" pitchFamily="18" charset="0"/>
                <a:cs typeface="Times New Roman" panose="02020603050405020304" pitchFamily="18" charset="0"/>
              </a:rPr>
              <a:t>Massie</a:t>
            </a:r>
            <a:r>
              <a:rPr lang="nb-NO" sz="1800" b="0" i="0" dirty="0">
                <a:solidFill>
                  <a:srgbClr val="212121"/>
                </a:solidFill>
                <a:effectLst/>
                <a:latin typeface="Times New Roman" panose="02020603050405020304" pitchFamily="18" charset="0"/>
                <a:cs typeface="Times New Roman" panose="02020603050405020304" pitchFamily="18" charset="0"/>
              </a:rPr>
              <a:t>, F. S., </a:t>
            </a:r>
            <a:r>
              <a:rPr lang="nb-NO" sz="1800" b="0" i="0" dirty="0" err="1">
                <a:solidFill>
                  <a:srgbClr val="212121"/>
                </a:solidFill>
                <a:effectLst/>
                <a:latin typeface="Times New Roman" panose="02020603050405020304" pitchFamily="18" charset="0"/>
                <a:cs typeface="Times New Roman" panose="02020603050405020304" pitchFamily="18" charset="0"/>
              </a:rPr>
              <a:t>Eacker</a:t>
            </a:r>
            <a:r>
              <a:rPr lang="nb-NO" sz="1800" b="0" i="0" dirty="0">
                <a:solidFill>
                  <a:srgbClr val="212121"/>
                </a:solidFill>
                <a:effectLst/>
                <a:latin typeface="Times New Roman" panose="02020603050405020304" pitchFamily="18" charset="0"/>
                <a:cs typeface="Times New Roman" panose="02020603050405020304" pitchFamily="18" charset="0"/>
              </a:rPr>
              <a:t>, A., </a:t>
            </a:r>
            <a:r>
              <a:rPr lang="nb-NO" sz="1800" b="0" i="0" dirty="0" err="1">
                <a:solidFill>
                  <a:srgbClr val="212121"/>
                </a:solidFill>
                <a:effectLst/>
                <a:latin typeface="Times New Roman" panose="02020603050405020304" pitchFamily="18" charset="0"/>
                <a:cs typeface="Times New Roman" panose="02020603050405020304" pitchFamily="18" charset="0"/>
              </a:rPr>
              <a:t>Moutier</a:t>
            </a:r>
            <a:r>
              <a:rPr lang="nb-NO" sz="1800" b="0" i="0" dirty="0">
                <a:solidFill>
                  <a:srgbClr val="212121"/>
                </a:solidFill>
                <a:effectLst/>
                <a:latin typeface="Times New Roman" panose="02020603050405020304" pitchFamily="18" charset="0"/>
                <a:cs typeface="Times New Roman" panose="02020603050405020304" pitchFamily="18" charset="0"/>
              </a:rPr>
              <a:t>, C., </a:t>
            </a:r>
            <a:r>
              <a:rPr lang="nb-NO" sz="1800" b="0" i="0" dirty="0" err="1">
                <a:solidFill>
                  <a:srgbClr val="212121"/>
                </a:solidFill>
                <a:effectLst/>
                <a:latin typeface="Times New Roman" panose="02020603050405020304" pitchFamily="18" charset="0"/>
                <a:cs typeface="Times New Roman" panose="02020603050405020304" pitchFamily="18" charset="0"/>
              </a:rPr>
              <a:t>Satele</a:t>
            </a:r>
            <a:r>
              <a:rPr lang="nb-NO" sz="1800" b="0" i="0" dirty="0">
                <a:solidFill>
                  <a:srgbClr val="212121"/>
                </a:solidFill>
                <a:effectLst/>
                <a:latin typeface="Times New Roman" panose="02020603050405020304" pitchFamily="18" charset="0"/>
                <a:cs typeface="Times New Roman" panose="02020603050405020304" pitchFamily="18" charset="0"/>
              </a:rPr>
              <a:t>, D. V., Sloan, J. A., &amp; </a:t>
            </a:r>
            <a:r>
              <a:rPr lang="nb-NO" sz="1800" b="0" i="0" dirty="0" err="1">
                <a:solidFill>
                  <a:srgbClr val="212121"/>
                </a:solidFill>
                <a:effectLst/>
                <a:latin typeface="Times New Roman" panose="02020603050405020304" pitchFamily="18" charset="0"/>
                <a:cs typeface="Times New Roman" panose="02020603050405020304" pitchFamily="18" charset="0"/>
              </a:rPr>
              <a:t>Dyrbye</a:t>
            </a:r>
            <a:r>
              <a:rPr lang="nb-NO" sz="1800" b="0" i="0" dirty="0">
                <a:solidFill>
                  <a:srgbClr val="212121"/>
                </a:solidFill>
                <a:effectLst/>
                <a:latin typeface="Times New Roman" panose="02020603050405020304" pitchFamily="18" charset="0"/>
                <a:cs typeface="Times New Roman" panose="02020603050405020304" pitchFamily="18" charset="0"/>
              </a:rPr>
              <a:t>, L. N. (2014). </a:t>
            </a:r>
            <a:r>
              <a:rPr lang="nb-NO" sz="1800" b="0" i="0" dirty="0" err="1">
                <a:solidFill>
                  <a:srgbClr val="212121"/>
                </a:solidFill>
                <a:effectLst/>
                <a:latin typeface="Times New Roman" panose="02020603050405020304" pitchFamily="18" charset="0"/>
                <a:cs typeface="Times New Roman" panose="02020603050405020304" pitchFamily="18" charset="0"/>
              </a:rPr>
              <a:t>Distress</a:t>
            </a:r>
            <a:r>
              <a:rPr lang="nb-NO" sz="1800" b="0" i="0" dirty="0">
                <a:solidFill>
                  <a:srgbClr val="212121"/>
                </a:solidFill>
                <a:effectLst/>
                <a:latin typeface="Times New Roman" panose="02020603050405020304" pitchFamily="18" charset="0"/>
                <a:cs typeface="Times New Roman" panose="02020603050405020304" pitchFamily="18" charset="0"/>
              </a:rPr>
              <a:t> </a:t>
            </a:r>
            <a:r>
              <a:rPr lang="nb-NO" sz="1800" b="0" i="0" dirty="0" err="1">
                <a:solidFill>
                  <a:srgbClr val="212121"/>
                </a:solidFill>
                <a:effectLst/>
                <a:latin typeface="Times New Roman" panose="02020603050405020304" pitchFamily="18" charset="0"/>
                <a:cs typeface="Times New Roman" panose="02020603050405020304" pitchFamily="18" charset="0"/>
              </a:rPr>
              <a:t>among</a:t>
            </a:r>
            <a:r>
              <a:rPr lang="nb-NO" sz="1800" b="0" i="0" dirty="0">
                <a:solidFill>
                  <a:srgbClr val="212121"/>
                </a:solidFill>
                <a:effectLst/>
                <a:latin typeface="Times New Roman" panose="02020603050405020304" pitchFamily="18" charset="0"/>
                <a:cs typeface="Times New Roman" panose="02020603050405020304" pitchFamily="18" charset="0"/>
              </a:rPr>
              <a:t> </a:t>
            </a:r>
            <a:r>
              <a:rPr lang="nb-NO" sz="1800" b="0" i="0" dirty="0" err="1">
                <a:solidFill>
                  <a:srgbClr val="212121"/>
                </a:solidFill>
                <a:effectLst/>
                <a:latin typeface="Times New Roman" panose="02020603050405020304" pitchFamily="18" charset="0"/>
                <a:cs typeface="Times New Roman" panose="02020603050405020304" pitchFamily="18" charset="0"/>
              </a:rPr>
              <a:t>matriculating</a:t>
            </a:r>
            <a:r>
              <a:rPr lang="nb-NO" sz="1800" b="0" i="0" dirty="0">
                <a:solidFill>
                  <a:srgbClr val="212121"/>
                </a:solidFill>
                <a:effectLst/>
                <a:latin typeface="Times New Roman" panose="02020603050405020304" pitchFamily="18" charset="0"/>
                <a:cs typeface="Times New Roman" panose="02020603050405020304" pitchFamily="18" charset="0"/>
              </a:rPr>
              <a:t> </a:t>
            </a:r>
            <a:r>
              <a:rPr lang="nb-NO" sz="1800" b="0" i="0" dirty="0" err="1">
                <a:solidFill>
                  <a:srgbClr val="212121"/>
                </a:solidFill>
                <a:effectLst/>
                <a:latin typeface="Times New Roman" panose="02020603050405020304" pitchFamily="18" charset="0"/>
                <a:cs typeface="Times New Roman" panose="02020603050405020304" pitchFamily="18" charset="0"/>
              </a:rPr>
              <a:t>medical</a:t>
            </a:r>
            <a:r>
              <a:rPr lang="nb-NO" sz="1800" b="0" i="0" dirty="0">
                <a:solidFill>
                  <a:srgbClr val="212121"/>
                </a:solidFill>
                <a:effectLst/>
                <a:latin typeface="Times New Roman" panose="02020603050405020304" pitchFamily="18" charset="0"/>
                <a:cs typeface="Times New Roman" panose="02020603050405020304" pitchFamily="18" charset="0"/>
              </a:rPr>
              <a:t> students relative to </a:t>
            </a:r>
            <a:r>
              <a:rPr lang="nb-NO" sz="1800" b="0" i="0" dirty="0" err="1">
                <a:solidFill>
                  <a:srgbClr val="212121"/>
                </a:solidFill>
                <a:effectLst/>
                <a:latin typeface="Times New Roman" panose="02020603050405020304" pitchFamily="18" charset="0"/>
                <a:cs typeface="Times New Roman" panose="02020603050405020304" pitchFamily="18" charset="0"/>
              </a:rPr>
              <a:t>the</a:t>
            </a:r>
            <a:r>
              <a:rPr lang="nb-NO" sz="1800" b="0" i="0" dirty="0">
                <a:solidFill>
                  <a:srgbClr val="212121"/>
                </a:solidFill>
                <a:effectLst/>
                <a:latin typeface="Times New Roman" panose="02020603050405020304" pitchFamily="18" charset="0"/>
                <a:cs typeface="Times New Roman" panose="02020603050405020304" pitchFamily="18" charset="0"/>
              </a:rPr>
              <a:t> general </a:t>
            </a:r>
            <a:r>
              <a:rPr lang="nb-NO" sz="1800" b="0" i="0" dirty="0" err="1">
                <a:solidFill>
                  <a:srgbClr val="212121"/>
                </a:solidFill>
                <a:effectLst/>
                <a:latin typeface="Times New Roman" panose="02020603050405020304" pitchFamily="18" charset="0"/>
                <a:cs typeface="Times New Roman" panose="02020603050405020304" pitchFamily="18" charset="0"/>
              </a:rPr>
              <a:t>population</a:t>
            </a:r>
            <a:r>
              <a:rPr lang="nb-NO" sz="1800" b="0" i="0" dirty="0">
                <a:solidFill>
                  <a:srgbClr val="212121"/>
                </a:solidFill>
                <a:effectLst/>
                <a:latin typeface="Times New Roman" panose="02020603050405020304" pitchFamily="18" charset="0"/>
                <a:cs typeface="Times New Roman" panose="02020603050405020304" pitchFamily="18" charset="0"/>
              </a:rPr>
              <a:t>. </a:t>
            </a:r>
            <a:r>
              <a:rPr lang="nb-NO" sz="1800" b="0" i="1" dirty="0" err="1">
                <a:solidFill>
                  <a:srgbClr val="212121"/>
                </a:solidFill>
                <a:effectLst/>
                <a:latin typeface="Times New Roman" panose="02020603050405020304" pitchFamily="18" charset="0"/>
                <a:cs typeface="Times New Roman" panose="02020603050405020304" pitchFamily="18" charset="0"/>
              </a:rPr>
              <a:t>Academic</a:t>
            </a:r>
            <a:r>
              <a:rPr lang="nb-NO" sz="1800" b="0" i="1" dirty="0">
                <a:solidFill>
                  <a:srgbClr val="212121"/>
                </a:solidFill>
                <a:effectLst/>
                <a:latin typeface="Times New Roman" panose="02020603050405020304" pitchFamily="18" charset="0"/>
                <a:cs typeface="Times New Roman" panose="02020603050405020304" pitchFamily="18" charset="0"/>
              </a:rPr>
              <a:t> </a:t>
            </a:r>
            <a:r>
              <a:rPr lang="nb-NO" sz="1800" b="0" i="1" dirty="0" err="1">
                <a:solidFill>
                  <a:srgbClr val="212121"/>
                </a:solidFill>
                <a:effectLst/>
                <a:latin typeface="Times New Roman" panose="02020603050405020304" pitchFamily="18" charset="0"/>
                <a:cs typeface="Times New Roman" panose="02020603050405020304" pitchFamily="18" charset="0"/>
              </a:rPr>
              <a:t>medicine</a:t>
            </a:r>
            <a:r>
              <a:rPr lang="nb-NO" sz="1800" b="0" i="1" dirty="0">
                <a:solidFill>
                  <a:srgbClr val="212121"/>
                </a:solidFill>
                <a:effectLst/>
                <a:latin typeface="Times New Roman" panose="02020603050405020304" pitchFamily="18" charset="0"/>
                <a:cs typeface="Times New Roman" panose="02020603050405020304" pitchFamily="18" charset="0"/>
              </a:rPr>
              <a:t> : journal </a:t>
            </a:r>
            <a:r>
              <a:rPr lang="nb-NO" sz="1800" b="0" i="1" dirty="0" err="1">
                <a:solidFill>
                  <a:srgbClr val="212121"/>
                </a:solidFill>
                <a:effectLst/>
                <a:latin typeface="Times New Roman" panose="02020603050405020304" pitchFamily="18" charset="0"/>
                <a:cs typeface="Times New Roman" panose="02020603050405020304" pitchFamily="18" charset="0"/>
              </a:rPr>
              <a:t>of</a:t>
            </a:r>
            <a:r>
              <a:rPr lang="nb-NO" sz="1800" b="0" i="1" dirty="0">
                <a:solidFill>
                  <a:srgbClr val="212121"/>
                </a:solidFill>
                <a:effectLst/>
                <a:latin typeface="Times New Roman" panose="02020603050405020304" pitchFamily="18" charset="0"/>
                <a:cs typeface="Times New Roman" panose="02020603050405020304" pitchFamily="18" charset="0"/>
              </a:rPr>
              <a:t> </a:t>
            </a:r>
            <a:r>
              <a:rPr lang="nb-NO" sz="1800" b="0" i="1" dirty="0" err="1">
                <a:solidFill>
                  <a:srgbClr val="212121"/>
                </a:solidFill>
                <a:effectLst/>
                <a:latin typeface="Times New Roman" panose="02020603050405020304" pitchFamily="18" charset="0"/>
                <a:cs typeface="Times New Roman" panose="02020603050405020304" pitchFamily="18" charset="0"/>
              </a:rPr>
              <a:t>the</a:t>
            </a:r>
            <a:r>
              <a:rPr lang="nb-NO" sz="1800" b="0" i="1" dirty="0">
                <a:solidFill>
                  <a:srgbClr val="212121"/>
                </a:solidFill>
                <a:effectLst/>
                <a:latin typeface="Times New Roman" panose="02020603050405020304" pitchFamily="18" charset="0"/>
                <a:cs typeface="Times New Roman" panose="02020603050405020304" pitchFamily="18" charset="0"/>
              </a:rPr>
              <a:t> Association </a:t>
            </a:r>
            <a:r>
              <a:rPr lang="nb-NO" sz="1800" b="0" i="1" dirty="0" err="1">
                <a:solidFill>
                  <a:srgbClr val="212121"/>
                </a:solidFill>
                <a:effectLst/>
                <a:latin typeface="Times New Roman" panose="02020603050405020304" pitchFamily="18" charset="0"/>
                <a:cs typeface="Times New Roman" panose="02020603050405020304" pitchFamily="18" charset="0"/>
              </a:rPr>
              <a:t>of</a:t>
            </a:r>
            <a:r>
              <a:rPr lang="nb-NO" sz="1800" b="0" i="1" dirty="0">
                <a:solidFill>
                  <a:srgbClr val="212121"/>
                </a:solidFill>
                <a:effectLst/>
                <a:latin typeface="Times New Roman" panose="02020603050405020304" pitchFamily="18" charset="0"/>
                <a:cs typeface="Times New Roman" panose="02020603050405020304" pitchFamily="18" charset="0"/>
              </a:rPr>
              <a:t> American Medical Colleges</a:t>
            </a:r>
            <a:r>
              <a:rPr lang="nb-NO" sz="1800" b="0" i="0" dirty="0">
                <a:solidFill>
                  <a:srgbClr val="212121"/>
                </a:solidFill>
                <a:effectLst/>
                <a:latin typeface="Times New Roman" panose="02020603050405020304" pitchFamily="18" charset="0"/>
                <a:cs typeface="Times New Roman" panose="02020603050405020304" pitchFamily="18" charset="0"/>
              </a:rPr>
              <a:t>, </a:t>
            </a:r>
            <a:r>
              <a:rPr lang="nb-NO" sz="1800" b="0" i="1" dirty="0">
                <a:solidFill>
                  <a:srgbClr val="212121"/>
                </a:solidFill>
                <a:effectLst/>
                <a:latin typeface="Times New Roman" panose="02020603050405020304" pitchFamily="18" charset="0"/>
                <a:cs typeface="Times New Roman" panose="02020603050405020304" pitchFamily="18" charset="0"/>
              </a:rPr>
              <a:t>89</a:t>
            </a:r>
            <a:r>
              <a:rPr lang="nb-NO" sz="1800" b="0" i="0" dirty="0">
                <a:solidFill>
                  <a:srgbClr val="212121"/>
                </a:solidFill>
                <a:effectLst/>
                <a:latin typeface="Times New Roman" panose="02020603050405020304" pitchFamily="18" charset="0"/>
                <a:cs typeface="Times New Roman" panose="02020603050405020304" pitchFamily="18" charset="0"/>
              </a:rPr>
              <a:t>(11), 1520–1525. </a:t>
            </a:r>
            <a:endParaRPr lang="nb-NO" sz="1800" b="0" i="0" u="sng" dirty="0">
              <a:solidFill>
                <a:srgbClr val="0563C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sz="1800" b="0" i="0" dirty="0" err="1">
                <a:solidFill>
                  <a:srgbClr val="212121"/>
                </a:solidFill>
                <a:effectLst/>
                <a:latin typeface="Times New Roman" panose="02020603050405020304" pitchFamily="18" charset="0"/>
                <a:cs typeface="Times New Roman" panose="02020603050405020304" pitchFamily="18" charset="0"/>
              </a:rPr>
              <a:t>Slavin</a:t>
            </a:r>
            <a:r>
              <a:rPr lang="en-US" sz="1800" b="0" i="0" dirty="0">
                <a:solidFill>
                  <a:srgbClr val="212121"/>
                </a:solidFill>
                <a:effectLst/>
                <a:latin typeface="Times New Roman" panose="02020603050405020304" pitchFamily="18" charset="0"/>
                <a:cs typeface="Times New Roman" panose="02020603050405020304" pitchFamily="18" charset="0"/>
              </a:rPr>
              <a:t>, S. J., Schindler, D. L., &amp; Chibnall, J. T. (2014). Medical student mental health 3.0: improving student wellness through curricular changes. </a:t>
            </a:r>
            <a:r>
              <a:rPr lang="en-US" sz="1800" b="0" i="1" dirty="0">
                <a:solidFill>
                  <a:srgbClr val="212121"/>
                </a:solidFill>
                <a:effectLst/>
                <a:latin typeface="Times New Roman" panose="02020603050405020304" pitchFamily="18" charset="0"/>
                <a:cs typeface="Times New Roman" panose="02020603050405020304" pitchFamily="18" charset="0"/>
              </a:rPr>
              <a:t>Academic medicine : journal of the Association of American Medical Colleges</a:t>
            </a:r>
            <a:r>
              <a:rPr lang="en-US" sz="1800" b="0" i="0" dirty="0">
                <a:solidFill>
                  <a:srgbClr val="212121"/>
                </a:solidFill>
                <a:effectLst/>
                <a:latin typeface="Times New Roman" panose="02020603050405020304" pitchFamily="18" charset="0"/>
                <a:cs typeface="Times New Roman" panose="02020603050405020304" pitchFamily="18" charset="0"/>
              </a:rPr>
              <a:t>, </a:t>
            </a:r>
            <a:r>
              <a:rPr lang="en-US" sz="1800" b="0" i="1" dirty="0">
                <a:solidFill>
                  <a:srgbClr val="212121"/>
                </a:solidFill>
                <a:effectLst/>
                <a:latin typeface="Times New Roman" panose="02020603050405020304" pitchFamily="18" charset="0"/>
                <a:cs typeface="Times New Roman" panose="02020603050405020304" pitchFamily="18" charset="0"/>
              </a:rPr>
              <a:t>89</a:t>
            </a:r>
            <a:r>
              <a:rPr lang="en-US" sz="1800" b="0" i="0" dirty="0">
                <a:solidFill>
                  <a:srgbClr val="212121"/>
                </a:solidFill>
                <a:effectLst/>
                <a:latin typeface="Times New Roman" panose="02020603050405020304" pitchFamily="18" charset="0"/>
                <a:cs typeface="Times New Roman" panose="02020603050405020304" pitchFamily="18" charset="0"/>
              </a:rPr>
              <a:t>(4), 573–577. </a:t>
            </a:r>
            <a:endParaRPr lang="en-US" sz="1800" b="0" i="0" u="sng" dirty="0">
              <a:solidFill>
                <a:srgbClr val="0563C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sz="1800" b="0" i="0" dirty="0" err="1">
                <a:solidFill>
                  <a:srgbClr val="212121"/>
                </a:solidFill>
                <a:effectLst/>
                <a:latin typeface="Times New Roman" panose="02020603050405020304" pitchFamily="18" charset="0"/>
                <a:cs typeface="Times New Roman" panose="02020603050405020304" pitchFamily="18" charset="0"/>
              </a:rPr>
              <a:t>Dyrbye</a:t>
            </a:r>
            <a:r>
              <a:rPr lang="en-US" sz="1800" b="0" i="0" dirty="0">
                <a:solidFill>
                  <a:srgbClr val="212121"/>
                </a:solidFill>
                <a:effectLst/>
                <a:latin typeface="Times New Roman" panose="02020603050405020304" pitchFamily="18" charset="0"/>
                <a:cs typeface="Times New Roman" panose="02020603050405020304" pitchFamily="18" charset="0"/>
              </a:rPr>
              <a:t>, L., &amp; </a:t>
            </a:r>
            <a:r>
              <a:rPr lang="en-US" sz="1800" b="0" i="0" dirty="0" err="1">
                <a:solidFill>
                  <a:srgbClr val="212121"/>
                </a:solidFill>
                <a:effectLst/>
                <a:latin typeface="Times New Roman" panose="02020603050405020304" pitchFamily="18" charset="0"/>
                <a:cs typeface="Times New Roman" panose="02020603050405020304" pitchFamily="18" charset="0"/>
              </a:rPr>
              <a:t>Shanafelt</a:t>
            </a:r>
            <a:r>
              <a:rPr lang="en-US" sz="1800" b="0" i="0" dirty="0">
                <a:solidFill>
                  <a:srgbClr val="212121"/>
                </a:solidFill>
                <a:effectLst/>
                <a:latin typeface="Times New Roman" panose="02020603050405020304" pitchFamily="18" charset="0"/>
                <a:cs typeface="Times New Roman" panose="02020603050405020304" pitchFamily="18" charset="0"/>
              </a:rPr>
              <a:t>, T. (2016). A narrative review on burnout experienced by medical students and residents. </a:t>
            </a:r>
            <a:r>
              <a:rPr lang="en-US" sz="1800" b="0" i="1" dirty="0">
                <a:solidFill>
                  <a:srgbClr val="212121"/>
                </a:solidFill>
                <a:effectLst/>
                <a:latin typeface="Times New Roman" panose="02020603050405020304" pitchFamily="18" charset="0"/>
                <a:cs typeface="Times New Roman" panose="02020603050405020304" pitchFamily="18" charset="0"/>
              </a:rPr>
              <a:t>Medical education</a:t>
            </a:r>
            <a:r>
              <a:rPr lang="en-US" sz="1800" b="0" i="0" dirty="0">
                <a:solidFill>
                  <a:srgbClr val="212121"/>
                </a:solidFill>
                <a:effectLst/>
                <a:latin typeface="Times New Roman" panose="02020603050405020304" pitchFamily="18" charset="0"/>
                <a:cs typeface="Times New Roman" panose="02020603050405020304" pitchFamily="18" charset="0"/>
              </a:rPr>
              <a:t>, </a:t>
            </a:r>
            <a:r>
              <a:rPr lang="en-US" sz="1800" b="0" i="1" dirty="0">
                <a:solidFill>
                  <a:srgbClr val="212121"/>
                </a:solidFill>
                <a:effectLst/>
                <a:latin typeface="Times New Roman" panose="02020603050405020304" pitchFamily="18" charset="0"/>
                <a:cs typeface="Times New Roman" panose="02020603050405020304" pitchFamily="18" charset="0"/>
              </a:rPr>
              <a:t>50</a:t>
            </a:r>
            <a:r>
              <a:rPr lang="en-US" sz="1800" b="0" i="0" dirty="0">
                <a:solidFill>
                  <a:srgbClr val="212121"/>
                </a:solidFill>
                <a:effectLst/>
                <a:latin typeface="Times New Roman" panose="02020603050405020304" pitchFamily="18" charset="0"/>
                <a:cs typeface="Times New Roman" panose="02020603050405020304" pitchFamily="18" charset="0"/>
              </a:rPr>
              <a:t>(1), 132–149. </a:t>
            </a:r>
          </a:p>
          <a:p>
            <a:pPr marL="0" marR="0" lvl="0" indent="0" algn="l" defTabSz="914400" rtl="0" eaLnBrk="1" fontAlgn="base" latinLnBrk="0" hangingPunct="1">
              <a:lnSpc>
                <a:spcPct val="100000"/>
              </a:lnSpc>
              <a:spcBef>
                <a:spcPct val="0"/>
              </a:spcBef>
              <a:spcAft>
                <a:spcPct val="0"/>
              </a:spcAft>
              <a:buClrTx/>
              <a:buSzTx/>
              <a:buFontTx/>
              <a:buNone/>
              <a:tabLst/>
              <a:defRPr/>
            </a:pPr>
            <a:r>
              <a:rPr lang="nb-NO" sz="1800" b="0" i="0" dirty="0">
                <a:solidFill>
                  <a:srgbClr val="3E3B3C"/>
                </a:solidFill>
                <a:effectLst/>
                <a:latin typeface="Georgia" panose="02040502050405020303" pitchFamily="18" charset="0"/>
              </a:rPr>
              <a:t>Nystad A, Dahl EH, Neteland I, </a:t>
            </a:r>
            <a:r>
              <a:rPr lang="nb-NO" sz="1800" b="0" i="0" dirty="0" err="1">
                <a:solidFill>
                  <a:srgbClr val="3E3B3C"/>
                </a:solidFill>
                <a:effectLst/>
                <a:latin typeface="Georgia" panose="02040502050405020303" pitchFamily="18" charset="0"/>
              </a:rPr>
              <a:t>Riisdal</a:t>
            </a:r>
            <a:r>
              <a:rPr lang="nb-NO" sz="1800" b="0" i="0" dirty="0">
                <a:solidFill>
                  <a:srgbClr val="3E3B3C"/>
                </a:solidFill>
                <a:effectLst/>
                <a:latin typeface="Georgia" panose="02040502050405020303" pitchFamily="18" charset="0"/>
              </a:rPr>
              <a:t> JG, Valestrand EA. (2012)</a:t>
            </a:r>
          </a:p>
          <a:p>
            <a:pPr marL="0" marR="0" lvl="0" indent="0" algn="l" defTabSz="914400" rtl="0" eaLnBrk="1" fontAlgn="base" latinLnBrk="0" hangingPunct="1">
              <a:lnSpc>
                <a:spcPct val="100000"/>
              </a:lnSpc>
              <a:spcBef>
                <a:spcPct val="0"/>
              </a:spcBef>
              <a:spcAft>
                <a:spcPct val="0"/>
              </a:spcAft>
              <a:buClrTx/>
              <a:buSzTx/>
              <a:buFontTx/>
              <a:buNone/>
              <a:tabLst/>
              <a:defRPr/>
            </a:pPr>
            <a:r>
              <a:rPr lang="nb-NO" sz="1800" b="0" i="0" dirty="0">
                <a:solidFill>
                  <a:srgbClr val="3E3B3C"/>
                </a:solidFill>
                <a:effectLst/>
                <a:latin typeface="Georgia" panose="02040502050405020303" pitchFamily="18" charset="0"/>
              </a:rPr>
              <a:t>Trivselsundersøkelse blant medisinstudenter ved Det medisinsk-odontologiske fakultet,</a:t>
            </a:r>
          </a:p>
          <a:p>
            <a:pPr marL="0" marR="0" lvl="0" indent="0" algn="l" defTabSz="914400" rtl="0" eaLnBrk="1" fontAlgn="base" latinLnBrk="0" hangingPunct="1">
              <a:lnSpc>
                <a:spcPct val="100000"/>
              </a:lnSpc>
              <a:spcBef>
                <a:spcPct val="0"/>
              </a:spcBef>
              <a:spcAft>
                <a:spcPct val="0"/>
              </a:spcAft>
              <a:buClrTx/>
              <a:buSzTx/>
              <a:buFontTx/>
              <a:buNone/>
              <a:tabLst/>
              <a:defRPr/>
            </a:pPr>
            <a:r>
              <a:rPr lang="nb-NO" sz="1800" b="0" i="0" dirty="0">
                <a:solidFill>
                  <a:srgbClr val="3E3B3C"/>
                </a:solidFill>
                <a:effectLst/>
                <a:latin typeface="Georgia" panose="02040502050405020303" pitchFamily="18" charset="0"/>
              </a:rPr>
              <a:t>UiB. Bergen: Medisinsk Fagutvalg, Universitetet i Bergen.</a:t>
            </a:r>
            <a:endParaRPr kumimoji="0" lang="nb-NO" altLang="nb-NO" sz="1800" b="0" i="0" u="none" strike="noStrike" kern="1200" cap="none" spc="0" normalizeH="0" baseline="0" noProof="0" dirty="0">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endParaRPr>
          </a:p>
        </p:txBody>
      </p:sp>
      <p:sp>
        <p:nvSpPr>
          <p:cNvPr id="2066" name="Acknowledgements" descr="Field for acknowledgements"/>
          <p:cNvSpPr txBox="1">
            <a:spLocks noChangeArrowheads="1"/>
          </p:cNvSpPr>
          <p:nvPr/>
        </p:nvSpPr>
        <p:spPr bwMode="auto">
          <a:xfrm>
            <a:off x="31716237" y="28604958"/>
            <a:ext cx="10109836" cy="1092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b-NO" altLang="nb-NO" sz="35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ACKNOWLEDGEMENTS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nb-NO" sz="3000" b="0" i="0" u="none" strike="noStrike" kern="1200" cap="none" spc="0" normalizeH="0" baseline="0" noProof="0" dirty="0" err="1">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Takk</a:t>
            </a:r>
            <a:r>
              <a:rPr kumimoji="0" lang="en-GB" altLang="nb-NO" sz="30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 </a:t>
            </a:r>
            <a:r>
              <a:rPr kumimoji="0" lang="en-GB" altLang="nb-NO" sz="3000" b="0" i="0" u="none" strike="noStrike" kern="1200" cap="none" spc="0" normalizeH="0" baseline="0" noProof="0" dirty="0" err="1">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til</a:t>
            </a:r>
            <a:r>
              <a:rPr kumimoji="0" lang="en-GB" altLang="nb-NO" sz="30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 alle </a:t>
            </a:r>
            <a:r>
              <a:rPr kumimoji="0" lang="en-GB" altLang="nb-NO" sz="3000" b="0" i="0" u="none" strike="noStrike" kern="1200" cap="none" spc="0" normalizeH="0" baseline="0" noProof="0" dirty="0" err="1">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studentene</a:t>
            </a:r>
            <a:r>
              <a:rPr kumimoji="0" lang="en-GB" altLang="nb-NO" sz="30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 </a:t>
            </a:r>
            <a:r>
              <a:rPr kumimoji="0" lang="en-GB" altLang="nb-NO" sz="3000" b="0" i="0" u="none" strike="noStrike" kern="1200" cap="none" spc="0" normalizeH="0" baseline="0" noProof="0" dirty="0" err="1">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som</a:t>
            </a:r>
            <a:r>
              <a:rPr kumimoji="0" lang="en-GB" altLang="nb-NO" sz="30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 </a:t>
            </a:r>
            <a:r>
              <a:rPr kumimoji="0" lang="en-GB" altLang="nb-NO" sz="3000" b="0" i="0" u="none" strike="noStrike" kern="1200" cap="none" spc="0" normalizeH="0" baseline="0" noProof="0" dirty="0" err="1">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har</a:t>
            </a:r>
            <a:r>
              <a:rPr kumimoji="0" lang="en-GB" altLang="nb-NO" sz="30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 </a:t>
            </a:r>
            <a:r>
              <a:rPr kumimoji="0" lang="en-GB" altLang="nb-NO" sz="3000" b="0" i="0" u="none" strike="noStrike" kern="1200" cap="none" spc="0" normalizeH="0" baseline="0" noProof="0" dirty="0" err="1">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svart</a:t>
            </a:r>
            <a:r>
              <a:rPr kumimoji="0" lang="en-GB" altLang="nb-NO" sz="30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 </a:t>
            </a:r>
            <a:r>
              <a:rPr kumimoji="0" lang="en-GB" altLang="nb-NO" sz="3000" b="0" i="0" u="none" strike="noStrike" kern="1200" cap="none" spc="0" normalizeH="0" baseline="0" noProof="0" dirty="0" err="1">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på</a:t>
            </a:r>
            <a:r>
              <a:rPr kumimoji="0" lang="en-GB" altLang="nb-NO" sz="30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 </a:t>
            </a:r>
            <a:r>
              <a:rPr kumimoji="0" lang="en-GB" altLang="nb-NO" sz="3000" b="0" i="0" u="none" strike="noStrike" kern="1200" cap="none" spc="0" normalizeH="0" baseline="0" noProof="0" dirty="0" err="1">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undersøkelsen</a:t>
            </a:r>
            <a:endParaRPr kumimoji="0" lang="en-GB" altLang="nb-NO" sz="30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p:txBody>
      </p:sp>
      <p:pic>
        <p:nvPicPr>
          <p:cNvPr id="3" name="Bilde 2">
            <a:extLst>
              <a:ext uri="{FF2B5EF4-FFF2-40B4-BE49-F238E27FC236}">
                <a16:creationId xmlns:a16="http://schemas.microsoft.com/office/drawing/2014/main" id="{6C1E53E2-1155-7922-5C1E-CD17F41D347A}"/>
              </a:ext>
            </a:extLst>
          </p:cNvPr>
          <p:cNvPicPr>
            <a:picLocks noChangeAspect="1"/>
          </p:cNvPicPr>
          <p:nvPr/>
        </p:nvPicPr>
        <p:blipFill>
          <a:blip r:embed="rId3"/>
          <a:stretch>
            <a:fillRect/>
          </a:stretch>
        </p:blipFill>
        <p:spPr>
          <a:xfrm>
            <a:off x="11692595" y="9698956"/>
            <a:ext cx="8105677" cy="4633409"/>
          </a:xfrm>
          <a:prstGeom prst="rect">
            <a:avLst/>
          </a:prstGeom>
        </p:spPr>
      </p:pic>
      <p:pic>
        <p:nvPicPr>
          <p:cNvPr id="4" name="Bilde 3">
            <a:extLst>
              <a:ext uri="{FF2B5EF4-FFF2-40B4-BE49-F238E27FC236}">
                <a16:creationId xmlns:a16="http://schemas.microsoft.com/office/drawing/2014/main" id="{0D82B69C-9868-3912-8A71-1C75728411A2}"/>
              </a:ext>
            </a:extLst>
          </p:cNvPr>
          <p:cNvPicPr>
            <a:picLocks noChangeAspect="1"/>
          </p:cNvPicPr>
          <p:nvPr/>
        </p:nvPicPr>
        <p:blipFill>
          <a:blip r:embed="rId4"/>
          <a:stretch>
            <a:fillRect/>
          </a:stretch>
        </p:blipFill>
        <p:spPr>
          <a:xfrm>
            <a:off x="11806733" y="14557582"/>
            <a:ext cx="8105677" cy="4633409"/>
          </a:xfrm>
          <a:prstGeom prst="rect">
            <a:avLst/>
          </a:prstGeom>
        </p:spPr>
      </p:pic>
      <p:pic>
        <p:nvPicPr>
          <p:cNvPr id="25" name="Bilde 24">
            <a:extLst>
              <a:ext uri="{FF2B5EF4-FFF2-40B4-BE49-F238E27FC236}">
                <a16:creationId xmlns:a16="http://schemas.microsoft.com/office/drawing/2014/main" id="{7EF204CC-BF57-3F1E-E59D-68EBD11724C1}"/>
              </a:ext>
            </a:extLst>
          </p:cNvPr>
          <p:cNvPicPr>
            <a:picLocks noChangeAspect="1"/>
          </p:cNvPicPr>
          <p:nvPr/>
        </p:nvPicPr>
        <p:blipFill>
          <a:blip r:embed="rId5"/>
          <a:stretch>
            <a:fillRect/>
          </a:stretch>
        </p:blipFill>
        <p:spPr>
          <a:xfrm>
            <a:off x="21642697" y="16017252"/>
            <a:ext cx="8301390" cy="5022782"/>
          </a:xfrm>
          <a:prstGeom prst="rect">
            <a:avLst/>
          </a:prstGeom>
        </p:spPr>
      </p:pic>
      <p:pic>
        <p:nvPicPr>
          <p:cNvPr id="17" name="Bilde 16">
            <a:extLst>
              <a:ext uri="{FF2B5EF4-FFF2-40B4-BE49-F238E27FC236}">
                <a16:creationId xmlns:a16="http://schemas.microsoft.com/office/drawing/2014/main" id="{A6CA43C5-2CD9-0168-FF86-7097CB58332C}"/>
              </a:ext>
            </a:extLst>
          </p:cNvPr>
          <p:cNvPicPr>
            <a:picLocks noChangeAspect="1"/>
          </p:cNvPicPr>
          <p:nvPr/>
        </p:nvPicPr>
        <p:blipFill>
          <a:blip r:embed="rId6"/>
          <a:stretch>
            <a:fillRect/>
          </a:stretch>
        </p:blipFill>
        <p:spPr>
          <a:xfrm>
            <a:off x="21708382" y="20277633"/>
            <a:ext cx="8301390" cy="1979548"/>
          </a:xfrm>
          <a:prstGeom prst="rect">
            <a:avLst/>
          </a:prstGeom>
        </p:spPr>
      </p:pic>
      <p:pic>
        <p:nvPicPr>
          <p:cNvPr id="26" name="Bilde 25">
            <a:extLst>
              <a:ext uri="{FF2B5EF4-FFF2-40B4-BE49-F238E27FC236}">
                <a16:creationId xmlns:a16="http://schemas.microsoft.com/office/drawing/2014/main" id="{746F2757-AC62-9242-9683-279BB7D25A37}"/>
              </a:ext>
            </a:extLst>
          </p:cNvPr>
          <p:cNvPicPr>
            <a:picLocks noChangeAspect="1"/>
          </p:cNvPicPr>
          <p:nvPr/>
        </p:nvPicPr>
        <p:blipFill>
          <a:blip r:embed="rId7"/>
          <a:stretch>
            <a:fillRect/>
          </a:stretch>
        </p:blipFill>
        <p:spPr>
          <a:xfrm>
            <a:off x="21392278" y="5958108"/>
            <a:ext cx="8802228" cy="6841226"/>
          </a:xfrm>
          <a:prstGeom prst="rect">
            <a:avLst/>
          </a:prstGeom>
        </p:spPr>
      </p:pic>
      <p:sp>
        <p:nvSpPr>
          <p:cNvPr id="5" name="Text box 2" descr="Text field ">
            <a:extLst>
              <a:ext uri="{FF2B5EF4-FFF2-40B4-BE49-F238E27FC236}">
                <a16:creationId xmlns:a16="http://schemas.microsoft.com/office/drawing/2014/main" id="{848AEC38-26E9-AFA1-0AEB-A02A26D7B28F}"/>
              </a:ext>
            </a:extLst>
          </p:cNvPr>
          <p:cNvSpPr txBox="1">
            <a:spLocks noChangeArrowheads="1"/>
          </p:cNvSpPr>
          <p:nvPr/>
        </p:nvSpPr>
        <p:spPr bwMode="auto">
          <a:xfrm>
            <a:off x="1121523" y="17545853"/>
            <a:ext cx="9791799" cy="6309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spcBef>
                <a:spcPct val="50000"/>
              </a:spcBef>
            </a:pPr>
            <a:r>
              <a:rPr lang="nb-NO" altLang="nb-NO" sz="4400" b="1" dirty="0">
                <a:solidFill>
                  <a:schemeClr val="tx1">
                    <a:lumMod val="85000"/>
                    <a:lumOff val="15000"/>
                  </a:schemeClr>
                </a:solidFill>
                <a:latin typeface="Calibri" panose="020F0502020204030204" pitchFamily="34" charset="0"/>
                <a:cs typeface="Calibri" panose="020F0502020204030204" pitchFamily="34" charset="0"/>
              </a:rPr>
              <a:t>Metode </a:t>
            </a:r>
          </a:p>
          <a:p>
            <a:pPr eaLnBrk="1" hangingPunct="1">
              <a:spcBef>
                <a:spcPct val="50000"/>
              </a:spcBef>
            </a:pPr>
            <a:r>
              <a:rPr lang="nb-NO" altLang="nb-NO" sz="3600" dirty="0">
                <a:solidFill>
                  <a:schemeClr val="tx1">
                    <a:lumMod val="85000"/>
                    <a:lumOff val="15000"/>
                  </a:schemeClr>
                </a:solidFill>
                <a:latin typeface="Calibri" panose="020F0502020204030204" pitchFamily="34" charset="0"/>
                <a:cs typeface="Calibri" panose="020F0502020204030204" pitchFamily="34" charset="0"/>
              </a:rPr>
              <a:t>Studien inneholder en litteraturgjennomgang og en undersøkelse med kvantitative og kvalitative spørsmål. Både numerisk og tekst data er inkludert. Målet med denne studien var å undersøke trivsel blant medisinstudenter i Bergen. Alle medisinstudenter ved UiB ble invitert til å delta i undersøkelsen våren 2023 (N=1101). Svarprosent 69.5 %</a:t>
            </a:r>
          </a:p>
          <a:p>
            <a:pPr eaLnBrk="1" hangingPunct="1">
              <a:spcBef>
                <a:spcPct val="50000"/>
              </a:spcBef>
            </a:pPr>
            <a:endParaRPr lang="nb-NO" altLang="nb-NO" sz="3600" dirty="0">
              <a:solidFill>
                <a:schemeClr val="tx1">
                  <a:lumMod val="85000"/>
                  <a:lumOff val="15000"/>
                </a:schemeClr>
              </a:solidFill>
              <a:latin typeface="Calibri" panose="020F0502020204030204" pitchFamily="34" charset="0"/>
              <a:cs typeface="Calibri" panose="020F0502020204030204" pitchFamily="34" charset="0"/>
            </a:endParaRPr>
          </a:p>
        </p:txBody>
      </p:sp>
      <p:sp>
        <p:nvSpPr>
          <p:cNvPr id="6" name="Text Box 4" descr="Text field ">
            <a:extLst>
              <a:ext uri="{FF2B5EF4-FFF2-40B4-BE49-F238E27FC236}">
                <a16:creationId xmlns:a16="http://schemas.microsoft.com/office/drawing/2014/main" id="{B70B1E75-AF52-FCF8-9684-8C8ACD1A6035}"/>
              </a:ext>
            </a:extLst>
          </p:cNvPr>
          <p:cNvSpPr txBox="1">
            <a:spLocks noChangeArrowheads="1"/>
          </p:cNvSpPr>
          <p:nvPr/>
        </p:nvSpPr>
        <p:spPr bwMode="auto">
          <a:xfrm>
            <a:off x="21220611" y="22597212"/>
            <a:ext cx="9704989" cy="9264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marL="0" marR="0" lvl="0" indent="0" algn="l" defTabSz="914400" rtl="0" eaLnBrk="1" fontAlgn="base" latinLnBrk="0" hangingPunct="1">
              <a:lnSpc>
                <a:spcPct val="100000"/>
              </a:lnSpc>
              <a:spcBef>
                <a:spcPts val="2000"/>
              </a:spcBef>
              <a:spcAft>
                <a:spcPts val="1000"/>
              </a:spcAft>
              <a:buClrTx/>
              <a:buSzTx/>
              <a:buFontTx/>
              <a:buNone/>
              <a:tabLst/>
              <a:defRPr/>
            </a:pPr>
            <a:r>
              <a:rPr kumimoji="0" lang="nb-NO" altLang="nb-NO" sz="4400" b="1" i="0" u="none" strike="noStrike" kern="1200" cap="none" spc="0" normalizeH="0" baseline="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Student utsagn</a:t>
            </a:r>
          </a:p>
          <a:p>
            <a:r>
              <a:rPr lang="nb-NO" sz="3600" dirty="0">
                <a:solidFill>
                  <a:srgbClr val="212121"/>
                </a:solidFill>
                <a:effectLst/>
                <a:latin typeface="Times New Roman" panose="02020603050405020304" pitchFamily="18" charset="0"/>
                <a:ea typeface="Times New Roman" panose="02020603050405020304" pitchFamily="18" charset="0"/>
                <a:cs typeface="Verdana" panose="020B0604030504040204" pitchFamily="34" charset="0"/>
              </a:rPr>
              <a:t>«Jeg bruker så godt som all min tid på studiet, og føler ikke jeg kan</a:t>
            </a:r>
            <a:r>
              <a:rPr lang="nb-NO" sz="3600" spc="200" dirty="0">
                <a:solidFill>
                  <a:srgbClr val="212121"/>
                </a:solidFill>
                <a:effectLst/>
                <a:latin typeface="Times New Roman" panose="02020603050405020304" pitchFamily="18" charset="0"/>
                <a:ea typeface="Times New Roman" panose="02020603050405020304" pitchFamily="18" charset="0"/>
                <a:cs typeface="Verdana" panose="020B0604030504040204" pitchFamily="34" charset="0"/>
              </a:rPr>
              <a:t> </a:t>
            </a:r>
            <a:r>
              <a:rPr lang="nb-NO" sz="3600" dirty="0">
                <a:solidFill>
                  <a:srgbClr val="212121"/>
                </a:solidFill>
                <a:effectLst/>
                <a:latin typeface="Times New Roman" panose="02020603050405020304" pitchFamily="18" charset="0"/>
                <a:ea typeface="Times New Roman" panose="02020603050405020304" pitchFamily="18" charset="0"/>
                <a:cs typeface="Verdana" panose="020B0604030504040204" pitchFamily="34" charset="0"/>
              </a:rPr>
              <a:t>strukturere studiedagen etter metoder som erfaringsmessig gir meg den beste læringen. Det er ikke tid til det»</a:t>
            </a:r>
          </a:p>
          <a:p>
            <a:endParaRPr lang="nb-NO" sz="3600" dirty="0">
              <a:latin typeface="Times New Roman" panose="02020603050405020304" pitchFamily="18" charset="0"/>
              <a:ea typeface="Times New Roman" panose="02020603050405020304" pitchFamily="18" charset="0"/>
              <a:cs typeface="Verdana" panose="020B0604030504040204" pitchFamily="34" charset="0"/>
            </a:endParaRPr>
          </a:p>
          <a:p>
            <a:pPr marR="419100">
              <a:lnSpc>
                <a:spcPct val="102000"/>
              </a:lnSpc>
            </a:pPr>
            <a:r>
              <a:rPr lang="nn-NO" sz="3600" dirty="0">
                <a:effectLst/>
                <a:latin typeface="Times New Roman" panose="02020603050405020304" pitchFamily="18" charset="0"/>
                <a:ea typeface="Arial" panose="020B0604020202020204" pitchFamily="34" charset="0"/>
              </a:rPr>
              <a:t>«Så langt føler </a:t>
            </a:r>
            <a:r>
              <a:rPr lang="nn-NO" sz="3600" dirty="0" err="1">
                <a:effectLst/>
                <a:latin typeface="Times New Roman" panose="02020603050405020304" pitchFamily="18" charset="0"/>
                <a:ea typeface="Arial" panose="020B0604020202020204" pitchFamily="34" charset="0"/>
              </a:rPr>
              <a:t>jeg</a:t>
            </a:r>
            <a:r>
              <a:rPr lang="nn-NO" sz="3600" dirty="0">
                <a:effectLst/>
                <a:latin typeface="Times New Roman" panose="02020603050405020304" pitchFamily="18" charset="0"/>
                <a:ea typeface="Arial" panose="020B0604020202020204" pitchFamily="34" charset="0"/>
              </a:rPr>
              <a:t> </a:t>
            </a:r>
            <a:r>
              <a:rPr lang="nn-NO" sz="3600" dirty="0" err="1">
                <a:effectLst/>
                <a:latin typeface="Times New Roman" panose="02020603050405020304" pitchFamily="18" charset="0"/>
                <a:ea typeface="Arial" panose="020B0604020202020204" pitchFamily="34" charset="0"/>
              </a:rPr>
              <a:t>ikke</a:t>
            </a:r>
            <a:r>
              <a:rPr lang="nn-NO" sz="3600" dirty="0">
                <a:effectLst/>
                <a:latin typeface="Times New Roman" panose="02020603050405020304" pitchFamily="18" charset="0"/>
                <a:ea typeface="Arial" panose="020B0604020202020204" pitchFamily="34" charset="0"/>
              </a:rPr>
              <a:t> det har blitt </a:t>
            </a:r>
            <a:r>
              <a:rPr lang="nn-NO" sz="3600" dirty="0" err="1">
                <a:effectLst/>
                <a:latin typeface="Times New Roman" panose="02020603050405020304" pitchFamily="18" charset="0"/>
                <a:ea typeface="Arial" panose="020B0604020202020204" pitchFamily="34" charset="0"/>
              </a:rPr>
              <a:t>testet</a:t>
            </a:r>
            <a:r>
              <a:rPr lang="nn-NO" sz="3600" dirty="0">
                <a:effectLst/>
                <a:latin typeface="Times New Roman" panose="02020603050405020304" pitchFamily="18" charset="0"/>
                <a:ea typeface="Arial" panose="020B0604020202020204" pitchFamily="34" charset="0"/>
              </a:rPr>
              <a:t> </a:t>
            </a:r>
            <a:r>
              <a:rPr lang="nn-NO" sz="3600" dirty="0" err="1">
                <a:effectLst/>
                <a:latin typeface="Times New Roman" panose="02020603050405020304" pitchFamily="18" charset="0"/>
                <a:ea typeface="Arial" panose="020B0604020202020204" pitchFamily="34" charset="0"/>
              </a:rPr>
              <a:t>forståelse</a:t>
            </a:r>
            <a:r>
              <a:rPr lang="nn-NO" sz="3600" dirty="0">
                <a:effectLst/>
                <a:latin typeface="Times New Roman" panose="02020603050405020304" pitchFamily="18" charset="0"/>
                <a:ea typeface="Arial" panose="020B0604020202020204" pitchFamily="34" charset="0"/>
              </a:rPr>
              <a:t> en </a:t>
            </a:r>
            <a:r>
              <a:rPr lang="nn-NO" sz="3600" dirty="0" err="1">
                <a:effectLst/>
                <a:latin typeface="Times New Roman" panose="02020603050405020304" pitchFamily="18" charset="0"/>
                <a:ea typeface="Arial" panose="020B0604020202020204" pitchFamily="34" charset="0"/>
              </a:rPr>
              <a:t>eneste</a:t>
            </a:r>
            <a:r>
              <a:rPr lang="nn-NO" sz="3600" dirty="0">
                <a:effectLst/>
                <a:latin typeface="Times New Roman" panose="02020603050405020304" pitchFamily="18" charset="0"/>
                <a:ea typeface="Arial" panose="020B0604020202020204" pitchFamily="34" charset="0"/>
              </a:rPr>
              <a:t> gang, </a:t>
            </a:r>
            <a:r>
              <a:rPr lang="nn-NO" sz="3600" dirty="0" err="1">
                <a:effectLst/>
                <a:latin typeface="Times New Roman" panose="02020603050405020304" pitchFamily="18" charset="0"/>
                <a:ea typeface="Arial" panose="020B0604020202020204" pitchFamily="34" charset="0"/>
              </a:rPr>
              <a:t>kun</a:t>
            </a:r>
            <a:r>
              <a:rPr lang="nn-NO" sz="3600" dirty="0">
                <a:effectLst/>
                <a:latin typeface="Times New Roman" panose="02020603050405020304" pitchFamily="18" charset="0"/>
                <a:ea typeface="Arial" panose="020B0604020202020204" pitchFamily="34" charset="0"/>
              </a:rPr>
              <a:t> unødvendig detaljfokus»</a:t>
            </a:r>
            <a:endParaRPr lang="nb-NO" sz="3600" dirty="0">
              <a:effectLst/>
              <a:latin typeface="Arial" panose="020B0604020202020204" pitchFamily="34" charset="0"/>
              <a:ea typeface="Arial" panose="020B0604020202020204" pitchFamily="34" charset="0"/>
            </a:endParaRPr>
          </a:p>
          <a:p>
            <a:pPr marR="160020">
              <a:lnSpc>
                <a:spcPct val="102000"/>
              </a:lnSpc>
            </a:pPr>
            <a:r>
              <a:rPr lang="nn-NO" sz="3600" dirty="0">
                <a:effectLst/>
                <a:latin typeface="Times New Roman" panose="02020603050405020304" pitchFamily="18" charset="0"/>
                <a:ea typeface="Arial" panose="020B0604020202020204" pitchFamily="34" charset="0"/>
              </a:rPr>
              <a:t> </a:t>
            </a:r>
            <a:endParaRPr lang="nb-NO" sz="3600" dirty="0">
              <a:effectLst/>
              <a:latin typeface="Arial" panose="020B0604020202020204" pitchFamily="34" charset="0"/>
              <a:ea typeface="Arial" panose="020B0604020202020204" pitchFamily="34" charset="0"/>
            </a:endParaRPr>
          </a:p>
          <a:p>
            <a:pPr marR="160020">
              <a:lnSpc>
                <a:spcPct val="102000"/>
              </a:lnSpc>
            </a:pPr>
            <a:r>
              <a:rPr lang="nn-NO" sz="3600" dirty="0">
                <a:effectLst/>
                <a:latin typeface="Times New Roman" panose="02020603050405020304" pitchFamily="18" charset="0"/>
                <a:ea typeface="Arial" panose="020B0604020202020204" pitchFamily="34" charset="0"/>
              </a:rPr>
              <a:t>«Ja </a:t>
            </a:r>
            <a:r>
              <a:rPr lang="nn-NO" sz="3600" dirty="0" err="1">
                <a:effectLst/>
                <a:latin typeface="Times New Roman" panose="02020603050405020304" pitchFamily="18" charset="0"/>
                <a:ea typeface="Arial" panose="020B0604020202020204" pitchFamily="34" charset="0"/>
              </a:rPr>
              <a:t>jeg</a:t>
            </a:r>
            <a:r>
              <a:rPr lang="nn-NO" sz="3600" dirty="0">
                <a:effectLst/>
                <a:latin typeface="Times New Roman" panose="02020603050405020304" pitchFamily="18" charset="0"/>
                <a:ea typeface="Arial" panose="020B0604020202020204" pitchFamily="34" charset="0"/>
              </a:rPr>
              <a:t> blir alltid </a:t>
            </a:r>
            <a:r>
              <a:rPr lang="nn-NO" sz="3600" dirty="0" err="1">
                <a:effectLst/>
                <a:latin typeface="Times New Roman" panose="02020603050405020304" pitchFamily="18" charset="0"/>
                <a:ea typeface="Arial" panose="020B0604020202020204" pitchFamily="34" charset="0"/>
              </a:rPr>
              <a:t>sittende</a:t>
            </a:r>
            <a:r>
              <a:rPr lang="nn-NO" sz="3600" dirty="0">
                <a:effectLst/>
                <a:latin typeface="Times New Roman" panose="02020603050405020304" pitchFamily="18" charset="0"/>
                <a:ea typeface="Arial" panose="020B0604020202020204" pitchFamily="34" charset="0"/>
              </a:rPr>
              <a:t> i forelesning uansett </a:t>
            </a:r>
            <a:r>
              <a:rPr lang="nn-NO" sz="3600" dirty="0" err="1">
                <a:effectLst/>
                <a:latin typeface="Times New Roman" panose="02020603050405020304" pitchFamily="18" charset="0"/>
                <a:ea typeface="Arial" panose="020B0604020202020204" pitchFamily="34" charset="0"/>
              </a:rPr>
              <a:t>hvor</a:t>
            </a:r>
            <a:r>
              <a:rPr lang="nn-NO" sz="3600" dirty="0">
                <a:effectLst/>
                <a:latin typeface="Times New Roman" panose="02020603050405020304" pitchFamily="18" charset="0"/>
                <a:ea typeface="Arial" panose="020B0604020202020204" pitchFamily="34" charset="0"/>
              </a:rPr>
              <a:t> </a:t>
            </a:r>
            <a:r>
              <a:rPr lang="nn-NO" sz="3600" dirty="0" err="1">
                <a:effectLst/>
                <a:latin typeface="Times New Roman" panose="02020603050405020304" pitchFamily="18" charset="0"/>
                <a:ea typeface="Arial" panose="020B0604020202020204" pitchFamily="34" charset="0"/>
              </a:rPr>
              <a:t>dårlig</a:t>
            </a:r>
            <a:r>
              <a:rPr lang="nn-NO" sz="3600" dirty="0">
                <a:effectLst/>
                <a:latin typeface="Times New Roman" panose="02020603050405020304" pitchFamily="18" charset="0"/>
                <a:ea typeface="Arial" panose="020B0604020202020204" pitchFamily="34" charset="0"/>
              </a:rPr>
              <a:t> det er, for </a:t>
            </a:r>
            <a:r>
              <a:rPr lang="nn-NO" sz="3600" dirty="0" err="1">
                <a:effectLst/>
                <a:latin typeface="Times New Roman" panose="02020603050405020304" pitchFamily="18" charset="0"/>
                <a:ea typeface="Arial" panose="020B0604020202020204" pitchFamily="34" charset="0"/>
              </a:rPr>
              <a:t>jeg</a:t>
            </a:r>
            <a:r>
              <a:rPr lang="nn-NO" sz="3600" dirty="0">
                <a:effectLst/>
                <a:latin typeface="Times New Roman" panose="02020603050405020304" pitchFamily="18" charset="0"/>
                <a:ea typeface="Arial" panose="020B0604020202020204" pitchFamily="34" charset="0"/>
              </a:rPr>
              <a:t> er livredd for å gå glipp av </a:t>
            </a:r>
            <a:r>
              <a:rPr lang="nn-NO" sz="3600" dirty="0" err="1">
                <a:effectLst/>
                <a:latin typeface="Times New Roman" panose="02020603050405020304" pitchFamily="18" charset="0"/>
                <a:ea typeface="Arial" panose="020B0604020202020204" pitchFamily="34" charset="0"/>
              </a:rPr>
              <a:t>noe</a:t>
            </a:r>
            <a:r>
              <a:rPr lang="nn-NO" sz="3600" dirty="0">
                <a:latin typeface="Times New Roman" panose="02020603050405020304" pitchFamily="18" charset="0"/>
                <a:ea typeface="Arial" panose="020B0604020202020204" pitchFamily="34" charset="0"/>
              </a:rPr>
              <a:t>»</a:t>
            </a:r>
            <a:endParaRPr lang="nb-NO" sz="3600" dirty="0">
              <a:effectLst/>
              <a:latin typeface="Arial" panose="020B0604020202020204" pitchFamily="34" charset="0"/>
              <a:ea typeface="Arial" panose="020B0604020202020204" pitchFamily="34" charset="0"/>
            </a:endParaRPr>
          </a:p>
          <a:p>
            <a:endParaRPr lang="nb-NO" sz="3600" dirty="0">
              <a:solidFill>
                <a:srgbClr val="212121"/>
              </a:solidFill>
              <a:effectLst/>
              <a:latin typeface="Verdana" panose="020B0604030504040204" pitchFamily="34" charset="0"/>
              <a:ea typeface="Times New Roman" panose="02020603050405020304" pitchFamily="18" charset="0"/>
              <a:cs typeface="Verdana" panose="020B0604030504040204" pitchFamily="34" charset="0"/>
            </a:endParaRPr>
          </a:p>
          <a:p>
            <a:pPr eaLnBrk="1" hangingPunct="1">
              <a:spcBef>
                <a:spcPts val="2000"/>
              </a:spcBef>
              <a:spcAft>
                <a:spcPts val="1000"/>
              </a:spcAft>
            </a:pPr>
            <a:endParaRPr lang="en-US" altLang="nb-NO" sz="5400" dirty="0">
              <a:solidFill>
                <a:schemeClr val="tx1">
                  <a:lumMod val="85000"/>
                  <a:lumOff val="15000"/>
                </a:schemeClr>
              </a:solidFill>
              <a:latin typeface="Calibri" panose="020F0502020204030204" pitchFamily="34" charset="0"/>
              <a:cs typeface="Calibri" panose="020F0502020204030204" pitchFamily="34" charset="0"/>
            </a:endParaRPr>
          </a:p>
        </p:txBody>
      </p:sp>
      <p:pic>
        <p:nvPicPr>
          <p:cNvPr id="10" name="Bilde 9">
            <a:extLst>
              <a:ext uri="{FF2B5EF4-FFF2-40B4-BE49-F238E27FC236}">
                <a16:creationId xmlns:a16="http://schemas.microsoft.com/office/drawing/2014/main" id="{6317DCA8-E6CA-EF79-A6C3-42AD43846022}"/>
              </a:ext>
            </a:extLst>
          </p:cNvPr>
          <p:cNvPicPr>
            <a:picLocks noChangeAspect="1"/>
          </p:cNvPicPr>
          <p:nvPr/>
        </p:nvPicPr>
        <p:blipFill>
          <a:blip r:embed="rId8"/>
          <a:stretch>
            <a:fillRect/>
          </a:stretch>
        </p:blipFill>
        <p:spPr>
          <a:xfrm>
            <a:off x="11692595" y="23838818"/>
            <a:ext cx="8333954" cy="5011346"/>
          </a:xfrm>
          <a:prstGeom prst="rect">
            <a:avLst/>
          </a:prstGeom>
        </p:spPr>
      </p:pic>
    </p:spTree>
  </p:cSld>
  <p:clrMapOvr>
    <a:masterClrMapping/>
  </p:clrMapOvr>
</p:sld>
</file>

<file path=ppt/theme/theme1.xml><?xml version="1.0" encoding="utf-8"?>
<a:theme xmlns:a="http://schemas.openxmlformats.org/drawingml/2006/main" name="Standard utforming">
  <a:themeElements>
    <a:clrScheme name="UiB-Farger-2015-matt">
      <a:dk1>
        <a:sysClr val="windowText" lastClr="000000"/>
      </a:dk1>
      <a:lt1>
        <a:srgbClr val="FFFFFF"/>
      </a:lt1>
      <a:dk2>
        <a:srgbClr val="847268"/>
      </a:dk2>
      <a:lt2>
        <a:srgbClr val="D0CAC2"/>
      </a:lt2>
      <a:accent1>
        <a:srgbClr val="DB3F3D"/>
      </a:accent1>
      <a:accent2>
        <a:srgbClr val="1A2640"/>
      </a:accent2>
      <a:accent3>
        <a:srgbClr val="CDAB3F"/>
      </a:accent3>
      <a:accent4>
        <a:srgbClr val="4EA0B7"/>
      </a:accent4>
      <a:accent5>
        <a:srgbClr val="789A5B"/>
      </a:accent5>
      <a:accent6>
        <a:srgbClr val="705686"/>
      </a:accent6>
      <a:hlink>
        <a:srgbClr val="009FEE"/>
      </a:hlink>
      <a:folHlink>
        <a:srgbClr val="522D89"/>
      </a:folHlink>
    </a:clrScheme>
    <a:fontScheme name="Standard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lnDef>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5034</TotalTime>
  <Words>877</Words>
  <Application>Microsoft Office PowerPoint</Application>
  <PresentationFormat>Custom</PresentationFormat>
  <Paragraphs>33</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Georgia</vt:lpstr>
      <vt:lpstr>Times New Roman</vt:lpstr>
      <vt:lpstr>Verdana</vt:lpstr>
      <vt:lpstr>Standard utforming</vt:lpstr>
      <vt:lpstr>PowerPoint Presentation</vt:lpstr>
    </vt:vector>
  </TitlesOfParts>
  <Company>IT-avd, UiB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Helge Grønhaug</dc:creator>
  <cp:lastModifiedBy>Emilie Sandve Aase</cp:lastModifiedBy>
  <cp:revision>163</cp:revision>
  <cp:lastPrinted>2016-05-27T08:05:21Z</cp:lastPrinted>
  <dcterms:created xsi:type="dcterms:W3CDTF">2006-11-02T13:18:58Z</dcterms:created>
  <dcterms:modified xsi:type="dcterms:W3CDTF">2023-12-11T16:59:55Z</dcterms:modified>
</cp:coreProperties>
</file>