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33" userDrawn="1">
          <p15:clr>
            <a:srgbClr val="A4A3A4"/>
          </p15:clr>
        </p15:guide>
        <p15:guide id="3" orient="horz" pos="16976" userDrawn="1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  <p15:guide id="9" orient="horz" pos="95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9F1"/>
    <a:srgbClr val="FFAA79"/>
    <a:srgbClr val="761A19"/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17" autoAdjust="0"/>
    <p:restoredTop sz="90107" autoAdjust="0"/>
  </p:normalViewPr>
  <p:slideViewPr>
    <p:cSldViewPr snapToGrid="0">
      <p:cViewPr varScale="1">
        <p:scale>
          <a:sx n="18" d="100"/>
          <a:sy n="18" d="100"/>
        </p:scale>
        <p:origin x="1854" y="72"/>
      </p:cViewPr>
      <p:guideLst>
        <p:guide orient="horz" pos="2733"/>
        <p:guide orient="horz" pos="16976"/>
        <p:guide pos="745"/>
        <p:guide pos="19961"/>
        <p:guide pos="26361"/>
        <p:guide pos="13513"/>
        <p:guide pos="7025"/>
        <p:guide orient="horz"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128" d="100"/>
          <a:sy n="128" d="100"/>
        </p:scale>
        <p:origin x="582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433DE135-FF91-20A3-39DA-EB0E7A6160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1BBF5B1-0403-D936-D364-2A45E95101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3EE47-8B60-024C-A3E9-9D47F69A0B3A}" type="datetimeFigureOut">
              <a:rPr lang="nb-NO" smtClean="0"/>
              <a:t>11.12.2023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0D21D5C-4B77-F54E-E771-2DA77C1574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06C2057-4DAF-3E94-8698-8590C1366E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46A91-9FDA-7A49-918A-F3079B7549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667461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3223" userDrawn="1">
          <p15:clr>
            <a:srgbClr val="F26B43"/>
          </p15:clr>
        </p15:guide>
        <p15:guide id="2" pos="2236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37" userDrawn="1">
          <p15:clr>
            <a:srgbClr val="FBAE40"/>
          </p15:clr>
        </p15:guide>
        <p15:guide id="2" pos="1348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7259CF00-97E2-1033-EB68-FC43F982B767}"/>
              </a:ext>
            </a:extLst>
          </p:cNvPr>
          <p:cNvSpPr/>
          <p:nvPr userDrawn="1"/>
        </p:nvSpPr>
        <p:spPr bwMode="auto">
          <a:xfrm>
            <a:off x="-1" y="5629275"/>
            <a:ext cx="42807600" cy="24660000"/>
          </a:xfrm>
          <a:prstGeom prst="rect">
            <a:avLst/>
          </a:prstGeom>
          <a:solidFill>
            <a:srgbClr val="FEF9F1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8361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Freeform 2" descr="Red field, top">
            <a:extLst>
              <a:ext uri="{FF2B5EF4-FFF2-40B4-BE49-F238E27FC236}">
                <a16:creationId xmlns:a16="http://schemas.microsoft.com/office/drawing/2014/main" id="{09114A3E-ED0D-6852-61B1-87F4D60FBCC4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0" y="1"/>
            <a:ext cx="42808525" cy="5600700"/>
          </a:xfrm>
          <a:custGeom>
            <a:avLst/>
            <a:gdLst>
              <a:gd name="T0" fmla="*/ 0 w 22394"/>
              <a:gd name="T1" fmla="*/ 4633 h 4633"/>
              <a:gd name="T2" fmla="*/ 22394 w 22394"/>
              <a:gd name="T3" fmla="*/ 4633 h 4633"/>
              <a:gd name="T4" fmla="*/ 22394 w 22394"/>
              <a:gd name="T5" fmla="*/ 0 h 4633"/>
              <a:gd name="T6" fmla="*/ 0 w 22394"/>
              <a:gd name="T7" fmla="*/ 0 h 4633"/>
              <a:gd name="T8" fmla="*/ 0 w 22394"/>
              <a:gd name="T9" fmla="*/ 4633 h 4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394" h="4633">
                <a:moveTo>
                  <a:pt x="0" y="4633"/>
                </a:moveTo>
                <a:lnTo>
                  <a:pt x="22394" y="4633"/>
                </a:lnTo>
                <a:lnTo>
                  <a:pt x="22394" y="0"/>
                </a:lnTo>
                <a:lnTo>
                  <a:pt x="0" y="0"/>
                </a:lnTo>
                <a:lnTo>
                  <a:pt x="0" y="4633"/>
                </a:lnTo>
              </a:path>
            </a:pathLst>
          </a:custGeom>
          <a:solidFill>
            <a:srgbClr val="761A19"/>
          </a:solidFill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7" name="Picture 19">
            <a:extLst>
              <a:ext uri="{FF2B5EF4-FFF2-40B4-BE49-F238E27FC236}">
                <a16:creationId xmlns:a16="http://schemas.microsoft.com/office/drawing/2014/main" id="{CD4E24DF-9FF2-B992-1667-8D90A8F267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67275" y="27323832"/>
            <a:ext cx="10790565" cy="2602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537" userDrawn="1">
          <p15:clr>
            <a:srgbClr val="F26B43"/>
          </p15:clr>
        </p15:guide>
        <p15:guide id="2" pos="1348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591343" y="1188880"/>
            <a:ext cx="41625837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12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Geografisk</a:t>
            </a:r>
            <a:r>
              <a:rPr lang="en-US" altLang="nb-NO" sz="1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12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vaksineprioritering</a:t>
            </a:r>
            <a:r>
              <a:rPr lang="en-US" altLang="nb-NO" sz="1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under </a:t>
            </a:r>
            <a:r>
              <a:rPr lang="en-US" altLang="nb-NO" sz="12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koronapandemien</a:t>
            </a:r>
            <a:r>
              <a:rPr lang="en-US" altLang="nb-NO" sz="1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altLang="nb-NO" sz="1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nb-NO" sz="1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Norge</a:t>
            </a:r>
            <a:endParaRPr lang="nb-NO" altLang="nb-NO" sz="1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3562649" y="3729652"/>
            <a:ext cx="9245876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0" rIns="18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Håkon Amdam</a:t>
            </a:r>
            <a:br>
              <a:rPr lang="nb-NO" altLang="nb-NO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altLang="nb-NO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Universitetet i Bergen</a:t>
            </a:r>
          </a:p>
          <a:p>
            <a:pPr algn="r" eaLnBrk="1" hangingPunct="1"/>
            <a:r>
              <a:rPr lang="nb-NO" altLang="nb-NO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ham003@uib.no</a:t>
            </a:r>
          </a:p>
        </p:txBody>
      </p:sp>
      <p:sp>
        <p:nvSpPr>
          <p:cNvPr id="2055" name="Text box 1" descr="Text field "/>
          <p:cNvSpPr txBox="1">
            <a:spLocks noChangeArrowheads="1"/>
          </p:cNvSpPr>
          <p:nvPr/>
        </p:nvSpPr>
        <p:spPr bwMode="auto">
          <a:xfrm>
            <a:off x="1182687" y="6632024"/>
            <a:ext cx="20221575" cy="9571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b-NO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Bakgrunn</a:t>
            </a:r>
            <a:br>
              <a:rPr kumimoji="0" lang="en-GB" altLang="nb-NO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GB" altLang="nb-NO" sz="44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Den </a:t>
            </a:r>
            <a:r>
              <a:rPr kumimoji="0" lang="en-GB" altLang="nb-NO" sz="44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geografiske</a:t>
            </a:r>
            <a:r>
              <a:rPr kumimoji="0" lang="en-GB" altLang="nb-NO" sz="44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altLang="nb-NO" sz="44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vaksinefordelingen</a:t>
            </a:r>
            <a:r>
              <a:rPr kumimoji="0" lang="en-GB" altLang="nb-NO" sz="44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altLang="nb-NO" sz="44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av</a:t>
            </a:r>
            <a:r>
              <a:rPr kumimoji="0" lang="en-GB" altLang="nb-NO" sz="44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altLang="nb-NO" sz="44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koronavaksiner</a:t>
            </a:r>
            <a:r>
              <a:rPr kumimoji="0" lang="en-GB" altLang="nb-NO" sz="44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altLang="nb-NO" sz="44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som</a:t>
            </a:r>
            <a:r>
              <a:rPr kumimoji="0" lang="en-GB" altLang="nb-NO" sz="44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altLang="nb-NO" sz="44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ble</a:t>
            </a:r>
            <a:r>
              <a:rPr kumimoji="0" lang="en-GB" altLang="nb-NO" sz="44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altLang="nb-NO" sz="44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gjort</a:t>
            </a:r>
            <a:r>
              <a:rPr kumimoji="0" lang="en-GB" altLang="nb-NO" sz="44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altLang="nb-NO" sz="44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</a:t>
            </a:r>
            <a:r>
              <a:rPr kumimoji="0" lang="en-GB" altLang="nb-NO" sz="44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Norge var </a:t>
            </a:r>
            <a:r>
              <a:rPr kumimoji="0" lang="en-GB" altLang="nb-NO" sz="44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unik</a:t>
            </a:r>
            <a:r>
              <a:rPr kumimoji="0" lang="en-GB" altLang="nb-NO" sz="44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altLang="nb-NO" sz="44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</a:t>
            </a:r>
            <a:r>
              <a:rPr kumimoji="0" lang="en-GB" altLang="nb-NO" sz="44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altLang="nb-NO" sz="44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en</a:t>
            </a:r>
            <a:r>
              <a:rPr kumimoji="0" lang="en-GB" altLang="nb-NO" sz="44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global setting. 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kumimoji="0" lang="en-GB" altLang="nb-NO" sz="44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 </a:t>
            </a:r>
            <a:r>
              <a:rPr kumimoji="0" lang="en-GB" altLang="nb-NO" sz="44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fleste</a:t>
            </a:r>
            <a:r>
              <a:rPr kumimoji="0" lang="en-GB" altLang="nb-NO" sz="44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land </a:t>
            </a:r>
            <a:r>
              <a:rPr kumimoji="0" lang="en-GB" altLang="nb-NO" sz="44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prioriterte</a:t>
            </a:r>
            <a:r>
              <a:rPr kumimoji="0" lang="en-GB" altLang="nb-NO" sz="44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altLang="nb-NO" sz="44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eldre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en-GB" altLang="nb-NO" sz="44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helsearbeidere</a:t>
            </a:r>
            <a:r>
              <a:rPr kumimoji="0" lang="en-GB" altLang="nb-NO" sz="44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</a:t>
            </a:r>
            <a:r>
              <a:rPr kumimoji="0" lang="en-GB" altLang="nb-NO" sz="44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og</a:t>
            </a:r>
            <a:r>
              <a:rPr kumimoji="0" lang="en-GB" altLang="nb-NO" sz="44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altLang="nb-NO" sz="44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personer</a:t>
            </a:r>
            <a:r>
              <a:rPr kumimoji="0" lang="en-GB" altLang="nb-NO" sz="44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med </a:t>
            </a:r>
            <a:r>
              <a:rPr kumimoji="0" lang="en-GB" altLang="nb-NO" sz="44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individuelle</a:t>
            </a:r>
            <a:r>
              <a:rPr kumimoji="0" lang="en-GB" altLang="nb-NO" sz="44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altLang="nb-NO" sz="44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risikofaktorer</a:t>
            </a:r>
            <a:r>
              <a:rPr kumimoji="0" lang="en-GB" altLang="nb-NO" sz="44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 Norge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gjorde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også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dette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men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hadde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også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GB" altLang="nb-NO" sz="44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dynamisk</a:t>
            </a:r>
            <a:r>
              <a:rPr kumimoji="0" lang="en-GB" altLang="nb-NO" sz="44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altLang="nb-NO" sz="44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tilnærming</a:t>
            </a:r>
            <a:r>
              <a:rPr kumimoji="0" lang="en-GB" altLang="nb-NO" sz="44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altLang="nb-NO" sz="44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til</a:t>
            </a:r>
            <a:r>
              <a:rPr kumimoji="0" lang="en-GB" altLang="nb-NO" sz="44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altLang="nb-NO" sz="44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utdelingen</a:t>
            </a:r>
            <a:r>
              <a:rPr kumimoji="0" lang="en-GB" altLang="nb-NO" sz="44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altLang="nb-NO" sz="44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av</a:t>
            </a:r>
            <a:r>
              <a:rPr kumimoji="0" lang="en-GB" altLang="nb-NO" sz="440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altLang="nb-NO" sz="440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koronavaksiner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baserte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seg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på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andelen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smittede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ulike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regioner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b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På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tross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at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flere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land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hadde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mål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å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justere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vaksinestrategien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etter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epidemiologiske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forhold,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gjorde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Norge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dette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systematisk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over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tid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Dette var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ikke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ukontroversielt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ettersom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det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gjorde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at man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prioriterte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å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fordele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vaksiner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kommuner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med lite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smitte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til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kommuner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med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mye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smitte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I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denne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studien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har man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blant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annet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sett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på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hvordan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den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geografiske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vaksinefordelingen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ble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gjort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Norge,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etikken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knyttet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til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slik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strategi,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generelle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betraktninger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ved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implementering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slik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strategi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ved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kommende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pandemier</a:t>
            </a:r>
            <a:r>
              <a:rPr lang="en-GB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kumimoji="0" lang="en-GB" altLang="nb-NO" sz="440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066" name="Acknowledgements" descr="Field for acknowledgements"/>
          <p:cNvSpPr txBox="1">
            <a:spLocks noChangeArrowheads="1"/>
          </p:cNvSpPr>
          <p:nvPr/>
        </p:nvSpPr>
        <p:spPr bwMode="auto">
          <a:xfrm>
            <a:off x="31509631" y="28395252"/>
            <a:ext cx="11610109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Stor takk til</a:t>
            </a:r>
            <a:br>
              <a:rPr lang="nb-NO" altLang="nb-NO" sz="2800" b="1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altLang="nb-NO" sz="28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kumimoji="0" lang="en-GB" altLang="nb-NO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edforfattere</a:t>
            </a:r>
            <a:r>
              <a:rPr kumimoji="0" lang="en-GB" altLang="nb-NO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altLang="nb-NO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og</a:t>
            </a:r>
            <a:r>
              <a:rPr kumimoji="0" lang="en-GB" altLang="nb-NO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altLang="nb-NO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veiledere</a:t>
            </a:r>
            <a:r>
              <a:rPr lang="en-GB" altLang="nb-NO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kumimoji="0" lang="en-GB" altLang="nb-NO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Jasper </a:t>
            </a:r>
            <a:r>
              <a:rPr kumimoji="0" lang="en-GB" altLang="nb-NO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Littmann</a:t>
            </a:r>
            <a:r>
              <a:rPr kumimoji="0" lang="en-GB" altLang="nb-NO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Ole </a:t>
            </a:r>
            <a:r>
              <a:rPr kumimoji="0" lang="en-GB" altLang="nb-NO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Frithjof</a:t>
            </a:r>
            <a:r>
              <a:rPr kumimoji="0" lang="en-GB" altLang="nb-NO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altLang="nb-NO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Norheim</a:t>
            </a:r>
            <a:r>
              <a:rPr kumimoji="0" lang="en-GB" altLang="nb-NO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altLang="nb-NO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og</a:t>
            </a:r>
            <a:r>
              <a:rPr kumimoji="0" lang="en-GB" altLang="nb-NO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Carl </a:t>
            </a:r>
            <a:r>
              <a:rPr kumimoji="0" lang="en-GB" altLang="nb-NO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Tollef</a:t>
            </a:r>
            <a:r>
              <a:rPr kumimoji="0" lang="en-GB" altLang="nb-NO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Solberg for </a:t>
            </a:r>
            <a:r>
              <a:rPr kumimoji="0" lang="en-GB" altLang="nb-NO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godt</a:t>
            </a:r>
            <a:r>
              <a:rPr kumimoji="0" lang="en-GB" altLang="nb-NO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altLang="nb-NO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samarbeid</a:t>
            </a:r>
            <a:r>
              <a:rPr kumimoji="0" lang="en-GB" altLang="nb-NO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0" name="Text Box 5" descr="Text field ">
            <a:extLst>
              <a:ext uri="{FF2B5EF4-FFF2-40B4-BE49-F238E27FC236}">
                <a16:creationId xmlns:a16="http://schemas.microsoft.com/office/drawing/2014/main" id="{D369D854-E4F4-FB44-ABBD-4E4478AD3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7" y="16652177"/>
            <a:ext cx="19902764" cy="11731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nb-NO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Hva</a:t>
            </a:r>
            <a:r>
              <a:rPr kumimoji="0" lang="en-US" altLang="nb-NO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var </a:t>
            </a:r>
            <a:r>
              <a:rPr kumimoji="0" lang="en-US" altLang="nb-NO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spesielt</a:t>
            </a:r>
            <a:r>
              <a:rPr kumimoji="0" lang="en-US" altLang="nb-NO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med </a:t>
            </a:r>
            <a:r>
              <a:rPr kumimoji="0" lang="en-US" altLang="nb-NO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geografisk</a:t>
            </a:r>
            <a:r>
              <a:rPr kumimoji="0" lang="en-US" altLang="nb-NO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nb-NO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vaksinefordeling</a:t>
            </a:r>
            <a:r>
              <a:rPr kumimoji="0" lang="en-US" altLang="nb-NO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?</a:t>
            </a:r>
            <a:br>
              <a:rPr kumimoji="0" lang="en-US" altLang="nb-NO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Ved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geografisk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vaksinefordeling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er det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personens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bosted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avgjør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vaksineprioritering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basert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på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blant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annet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antall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smittetilfeller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Det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innebar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eksempel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at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unge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uten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risikofaktorer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noen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tilfeller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prioritert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ovenfor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eldre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personer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ettersom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unge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bodde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områder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med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smitte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b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Vanligvis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tenker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man at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vaksinering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er et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preventivt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tiltak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å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forhindre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sykdom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Geografisk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vaksinefordeling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var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blanding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mellom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preventivt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reaktiv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tiltak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ettersom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man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prioriterte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områder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allerede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hadde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høy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insidens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b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 var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kontroversiell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vaksinasjonssstrategi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men den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viste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seg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å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være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lønnsom</a:t>
            </a:r>
            <a:endParaRPr lang="en-US" altLang="nb-NO" sz="4400" dirty="0">
              <a:solidFill>
                <a:srgbClr val="000000">
                  <a:lumMod val="85000"/>
                  <a:lumOff val="1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samfunnsøkonomisk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perspektiv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b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Strategien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implementert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å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forhindre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sykehusinnleggelser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død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men det er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andre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store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konsekvenser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man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også</a:t>
            </a:r>
            <a:r>
              <a:rPr lang="en-US" altLang="nb-NO" sz="440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bør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ta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hensyn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til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ved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vaksineprioritering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f.eks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samfunnsøkonimske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konsekvenser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strenge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smitteverntiltak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b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kumimoji="0" lang="en-US" altLang="nb-NO" sz="440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1" name="Text Box 5" descr="Text field ">
            <a:extLst>
              <a:ext uri="{FF2B5EF4-FFF2-40B4-BE49-F238E27FC236}">
                <a16:creationId xmlns:a16="http://schemas.microsoft.com/office/drawing/2014/main" id="{4230D87D-855F-AE44-ADF7-F58C605A4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72775" y="16763648"/>
            <a:ext cx="19902764" cy="821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36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b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nb-NO" sz="4400" dirty="0">
                <a:latin typeface="Calibri" panose="020F0502020204030204" pitchFamily="34" charset="0"/>
                <a:cs typeface="Calibri" panose="020F0502020204030204" pitchFamily="34" charset="0"/>
              </a:rPr>
              <a:t>I den </a:t>
            </a:r>
            <a:r>
              <a:rPr lang="en-US" altLang="nb-NO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første</a:t>
            </a:r>
            <a:r>
              <a:rPr lang="en-US" altLang="nb-NO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fasen</a:t>
            </a:r>
            <a:r>
              <a:rPr lang="en-US" altLang="nb-NO" sz="4400" dirty="0">
                <a:latin typeface="Calibri" panose="020F0502020204030204" pitchFamily="34" charset="0"/>
                <a:cs typeface="Calibri" panose="020F0502020204030204" pitchFamily="34" charset="0"/>
              </a:rPr>
              <a:t> av </a:t>
            </a:r>
            <a:r>
              <a:rPr lang="en-US" altLang="nb-NO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utrullingen</a:t>
            </a:r>
            <a:r>
              <a:rPr lang="en-US" altLang="nb-NO" sz="4400" dirty="0">
                <a:latin typeface="Calibri" panose="020F0502020204030204" pitchFamily="34" charset="0"/>
                <a:cs typeface="Calibri" panose="020F0502020204030204" pitchFamily="34" charset="0"/>
              </a:rPr>
              <a:t> av </a:t>
            </a:r>
            <a:r>
              <a:rPr lang="en-US" altLang="nb-NO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vaksinene</a:t>
            </a:r>
            <a:r>
              <a:rPr lang="en-US" altLang="nb-NO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ble</a:t>
            </a:r>
            <a:r>
              <a:rPr lang="en-US" altLang="nb-NO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geografisk</a:t>
            </a:r>
            <a:r>
              <a:rPr lang="en-US" altLang="nb-NO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vaksinefordeling</a:t>
            </a:r>
            <a:r>
              <a:rPr lang="en-US" altLang="nb-NO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ikke</a:t>
            </a:r>
            <a:r>
              <a:rPr lang="en-US" altLang="nb-NO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vurdert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Regjeringen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spurte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senere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om FHI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kunne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re-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evaluere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vaksinestrategien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februar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2021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anbefalte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FHI </a:t>
            </a:r>
            <a:r>
              <a:rPr lang="en-US" altLang="nb-NO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geografisk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vaksinefordeling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til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områder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med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smitte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Etterhvert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bestemte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Regjeringen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seg for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å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prioritere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kommuner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med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høyt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smittetrykk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ved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hjelp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av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matematisk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modell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baserte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seg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på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andel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uvaksinerte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kommunen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risiko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sykehusinnleggelser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ulike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aldersgrupper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insidensen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over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gitt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periode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Dette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utgjorde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nytte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”-score for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hvilke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kommuner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trengte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vaksiner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mest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praksis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fordelte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man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grad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vaksiner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mindre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steder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til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større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byer med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smitte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gjennom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våren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sommeren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2021. </a:t>
            </a:r>
            <a:b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kumimoji="0" lang="en-US" altLang="nb-NO" sz="4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026" name="Picture 2" descr="Dynamic prioritisation following epidemiological scenarios. The ethical advisory group proposed that the vaccination strategy should be thought of as dynamic and adjusted according to epidemiological changes during the pandemic.">
            <a:extLst>
              <a:ext uri="{FF2B5EF4-FFF2-40B4-BE49-F238E27FC236}">
                <a16:creationId xmlns:a16="http://schemas.microsoft.com/office/drawing/2014/main" id="{4719A81B-47FC-604B-B578-6046DC354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2775" y="10782467"/>
            <a:ext cx="17965738" cy="6046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EECDC027-78DF-5F47-B72C-40EC27F714F0}"/>
              </a:ext>
            </a:extLst>
          </p:cNvPr>
          <p:cNvSpPr txBox="1"/>
          <p:nvPr/>
        </p:nvSpPr>
        <p:spPr>
          <a:xfrm>
            <a:off x="22372775" y="17080512"/>
            <a:ext cx="120484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Figur 1: Etikkgruppens anbefaling om geografisk vaksinefordeling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33112C04-293E-EE45-A698-D47E9D06D07D}"/>
              </a:ext>
            </a:extLst>
          </p:cNvPr>
          <p:cNvSpPr txBox="1"/>
          <p:nvPr/>
        </p:nvSpPr>
        <p:spPr>
          <a:xfrm>
            <a:off x="1182687" y="3714571"/>
            <a:ext cx="357441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b="1" dirty="0">
                <a:solidFill>
                  <a:schemeClr val="bg1"/>
                </a:solidFill>
              </a:rPr>
              <a:t>Hvorfor var den geografiske vaksinefordelingen av vaksiner under koronapandemien i Norge spesiell? </a:t>
            </a:r>
          </a:p>
        </p:txBody>
      </p:sp>
      <p:sp>
        <p:nvSpPr>
          <p:cNvPr id="28" name="TekstSylinder 27">
            <a:extLst>
              <a:ext uri="{FF2B5EF4-FFF2-40B4-BE49-F238E27FC236}">
                <a16:creationId xmlns:a16="http://schemas.microsoft.com/office/drawing/2014/main" id="{2B0B6F8C-E783-4F4D-B0AF-EA2F68E5BC5E}"/>
              </a:ext>
            </a:extLst>
          </p:cNvPr>
          <p:cNvSpPr txBox="1"/>
          <p:nvPr/>
        </p:nvSpPr>
        <p:spPr>
          <a:xfrm>
            <a:off x="22372775" y="6632024"/>
            <a:ext cx="18273713" cy="3606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nb-NO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Hvordan</a:t>
            </a:r>
            <a:r>
              <a:rPr kumimoji="0" lang="en-US" altLang="nb-NO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nb-NO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ble</a:t>
            </a:r>
            <a:r>
              <a:rPr kumimoji="0" lang="en-US" altLang="nb-NO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det </a:t>
            </a:r>
            <a:r>
              <a:rPr kumimoji="0" lang="en-US" altLang="nb-NO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gjort</a:t>
            </a:r>
            <a:r>
              <a:rPr kumimoji="0" lang="en-US" altLang="nb-NO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nb-NO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</a:t>
            </a:r>
            <a:r>
              <a:rPr kumimoji="0" lang="en-US" altLang="nb-NO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Norge?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nb-NO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Regjeringen</a:t>
            </a:r>
            <a:r>
              <a:rPr kumimoji="0" lang="en-US" altLang="nb-NO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nb-NO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baserte</a:t>
            </a:r>
            <a:r>
              <a:rPr kumimoji="0" lang="en-US" altLang="nb-NO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seg </a:t>
            </a:r>
            <a:r>
              <a:rPr kumimoji="0" lang="en-US" altLang="nb-NO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på</a:t>
            </a:r>
            <a:r>
              <a:rPr kumimoji="0" lang="en-US" altLang="nb-NO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nb-NO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en</a:t>
            </a:r>
            <a:r>
              <a:rPr kumimoji="0" lang="en-US" altLang="nb-NO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nb-NO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etisk</a:t>
            </a:r>
            <a:r>
              <a:rPr kumimoji="0" lang="en-US" altLang="nb-NO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nb-NO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ekspertgruppe</a:t>
            </a:r>
            <a:r>
              <a:rPr kumimoji="0" lang="en-US" altLang="nb-NO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nb-NO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som</a:t>
            </a:r>
            <a:r>
              <a:rPr kumimoji="0" lang="en-US" altLang="nb-NO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nb-NO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ble</a:t>
            </a:r>
            <a:r>
              <a:rPr kumimoji="0" lang="en-US" altLang="nb-NO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nb-NO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utnevnt</a:t>
            </a:r>
            <a:r>
              <a:rPr kumimoji="0" lang="en-US" altLang="nb-NO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av FHI. De </a:t>
            </a:r>
            <a:r>
              <a:rPr kumimoji="0" lang="en-US" altLang="nb-NO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foreslå</a:t>
            </a:r>
            <a:r>
              <a:rPr kumimoji="0" lang="en-US" altLang="nb-NO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nb-NO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</a:t>
            </a:r>
            <a:r>
              <a:rPr kumimoji="0" lang="en-US" altLang="nb-NO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nb-NO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desember</a:t>
            </a:r>
            <a:r>
              <a:rPr kumimoji="0" lang="en-US" altLang="nb-NO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2020 at man </a:t>
            </a:r>
            <a:r>
              <a:rPr kumimoji="0" lang="en-US" altLang="nb-NO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jevnlig</a:t>
            </a:r>
            <a:r>
              <a:rPr kumimoji="0" lang="en-US" altLang="nb-NO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nb-NO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skulle</a:t>
            </a:r>
            <a:r>
              <a:rPr kumimoji="0" lang="en-US" altLang="nb-NO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nb-NO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revidere</a:t>
            </a:r>
            <a:r>
              <a:rPr kumimoji="0" lang="en-US" altLang="nb-NO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nb-NO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vaksinestrategien</a:t>
            </a:r>
            <a:r>
              <a:rPr kumimoji="0" lang="en-US" altLang="nb-NO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</a:t>
            </a:r>
            <a:r>
              <a:rPr kumimoji="0" lang="en-US" altLang="nb-NO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basert</a:t>
            </a:r>
            <a:r>
              <a:rPr kumimoji="0" lang="en-US" altLang="nb-NO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nb-NO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på</a:t>
            </a:r>
            <a:r>
              <a:rPr kumimoji="0" lang="en-US" altLang="nb-NO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nb-NO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smittetrykk</a:t>
            </a:r>
            <a:r>
              <a:rPr kumimoji="0" lang="en-US" altLang="nb-NO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Geografisk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vaksinefordeling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skulle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bli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vurdert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om det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skulle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vise seg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å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bli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store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geografiske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forskjeller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antall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nb-NO" sz="44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smittetilfeller</a:t>
            </a:r>
            <a:r>
              <a:rPr lang="en-US" altLang="nb-NO" sz="4400" dirty="0">
                <a:solidFill>
                  <a:srgbClr val="000000">
                    <a:lumMod val="85000"/>
                    <a:lumOff val="1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nb-NO" sz="4400" dirty="0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D7DE474D-68D4-944F-B318-7190807D0C85}"/>
              </a:ext>
            </a:extLst>
          </p:cNvPr>
          <p:cNvSpPr txBox="1"/>
          <p:nvPr/>
        </p:nvSpPr>
        <p:spPr>
          <a:xfrm>
            <a:off x="22372775" y="25102043"/>
            <a:ext cx="1984440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b="1" dirty="0">
                <a:latin typeface="Calibri" panose="020F0502020204030204" pitchFamily="34" charset="0"/>
                <a:cs typeface="Calibri" panose="020F0502020204030204" pitchFamily="34" charset="0"/>
              </a:rPr>
              <a:t>Oppsummering</a:t>
            </a:r>
            <a:br>
              <a:rPr lang="nb-NO" dirty="0"/>
            </a:br>
            <a:r>
              <a:rPr lang="nb-NO" sz="4400" dirty="0">
                <a:latin typeface="Calibri" panose="020F0502020204030204" pitchFamily="34" charset="0"/>
                <a:cs typeface="Calibri" panose="020F0502020204030204" pitchFamily="34" charset="0"/>
              </a:rPr>
              <a:t>Den geografiske vaksinefordelingen i Norge skilte seg ut fra andre og mer tradisjonelle vaksinasjonsstrategier som i hovedsak tar hensyn til individuelle risikofaktorer. Strategien var kontroversiell, men bør vurderes ved kommende pandemier.</a:t>
            </a:r>
            <a:b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b-NO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4342</TotalTime>
  <Words>570</Words>
  <Application>Microsoft Office PowerPoint</Application>
  <PresentationFormat>Egendefinert</PresentationFormat>
  <Paragraphs>14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Arne Tjølsen</cp:lastModifiedBy>
  <cp:revision>157</cp:revision>
  <cp:lastPrinted>2016-05-27T08:05:21Z</cp:lastPrinted>
  <dcterms:created xsi:type="dcterms:W3CDTF">2006-11-02T13:18:58Z</dcterms:created>
  <dcterms:modified xsi:type="dcterms:W3CDTF">2023-12-11T17:34:21Z</dcterms:modified>
</cp:coreProperties>
</file>