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78">
          <p15:clr>
            <a:srgbClr val="A4A3A4"/>
          </p15:clr>
        </p15:guide>
        <p15:guide id="2" orient="horz" pos="18586">
          <p15:clr>
            <a:srgbClr val="A4A3A4"/>
          </p15:clr>
        </p15:guide>
        <p15:guide id="3" orient="horz" pos="17074">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3CD34-F0B6-4647-94FB-1A2EA06094F9}" v="23" dt="2023-05-26T13:44:42.080"/>
    <p1510:client id="{9FF4A0D4-84B1-F22C-E751-76A557EF1EFF}" v="2" dt="2023-05-26T13:41:05.122"/>
    <p1510:client id="{BE7AD0F3-ACCC-9860-A22B-7C4A4457633C}" v="16" dt="2023-05-26T13:39:05.029"/>
    <p1510:client id="{C4D2F832-8381-0E41-ADB3-30A5C35197BB}" v="207" dt="2023-05-26T14:07:07.23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p:cViewPr varScale="1">
        <p:scale>
          <a:sx n="26" d="100"/>
          <a:sy n="26" d="100"/>
        </p:scale>
        <p:origin x="1260" y="102"/>
      </p:cViewPr>
      <p:guideLst>
        <p:guide orient="horz" pos="2778"/>
        <p:guide orient="horz" pos="18586"/>
        <p:guide orient="horz" pos="17074"/>
        <p:guide pos="745"/>
        <p:guide pos="19961"/>
        <p:guide pos="26361"/>
        <p:guide pos="13513"/>
        <p:guide pos="70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dirty="0"/>
          </a:p>
        </p:txBody>
      </p:sp>
    </p:spTree>
    <p:extLst>
      <p:ext uri="{BB962C8B-B14F-4D97-AF65-F5344CB8AC3E}">
        <p14:creationId xmlns:p14="http://schemas.microsoft.com/office/powerpoint/2010/main" val="145804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3" descr="Background, text field"/>
          <p:cNvSpPr>
            <a:spLocks/>
          </p:cNvSpPr>
          <p:nvPr/>
        </p:nvSpPr>
        <p:spPr bwMode="auto">
          <a:xfrm>
            <a:off x="6780" y="6047625"/>
            <a:ext cx="42840000" cy="21204000"/>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pic>
        <p:nvPicPr>
          <p:cNvPr id="1026"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141169" y="27849640"/>
            <a:ext cx="9907651" cy="18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 descr="Red field, top"/>
          <p:cNvSpPr>
            <a:spLocks/>
          </p:cNvSpPr>
          <p:nvPr/>
        </p:nvSpPr>
        <p:spPr bwMode="auto">
          <a:xfrm>
            <a:off x="0" y="-1"/>
            <a:ext cx="42840000" cy="5634931"/>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rgbClr val="E8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nb-NO"/>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860696"/>
            <a:ext cx="362206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sz="7200" b="0" i="0" u="none" strike="noStrike" dirty="0">
                <a:solidFill>
                  <a:schemeClr val="bg1"/>
                </a:solidFill>
                <a:effectLst/>
                <a:latin typeface="+mn-lt"/>
              </a:rPr>
              <a:t>Utilizing a synthetic dermal substitute to temporize and stabilize a patient with extensive full thickness burns.</a:t>
            </a:r>
            <a:endParaRPr lang="en-GB" altLang="nb-NO" sz="7200" b="1" dirty="0">
              <a:solidFill>
                <a:schemeClr val="bg1"/>
              </a:solidFill>
              <a:latin typeface="+mn-lt"/>
              <a:cs typeface="Arial"/>
            </a:endParaRPr>
          </a:p>
        </p:txBody>
      </p:sp>
      <p:sp>
        <p:nvSpPr>
          <p:cNvPr id="2054" name="Subtitle" descr="Subtitle field"/>
          <p:cNvSpPr txBox="1">
            <a:spLocks noChangeArrowheads="1"/>
          </p:cNvSpPr>
          <p:nvPr/>
        </p:nvSpPr>
        <p:spPr bwMode="auto">
          <a:xfrm>
            <a:off x="1182688" y="3322796"/>
            <a:ext cx="27840417" cy="161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nSpc>
                <a:spcPct val="107000"/>
              </a:lnSpc>
              <a:spcAft>
                <a:spcPts val="800"/>
              </a:spcAft>
            </a:pPr>
            <a:r>
              <a:rPr lang="en-US" sz="4800" kern="100" dirty="0">
                <a:solidFill>
                  <a:schemeClr val="bg1"/>
                </a:solidFill>
                <a:effectLst/>
                <a:latin typeface="+mn-lt"/>
                <a:ea typeface="Yu Mincho" panose="02020400000000000000" pitchFamily="18" charset="-128"/>
                <a:cs typeface="Times New Roman" panose="02020603050405020304" pitchFamily="18" charset="0"/>
              </a:rPr>
              <a:t>Synthetic dermal substitutes can be used to stabilize major burn patients and allow sufficient time for donor regeneration</a:t>
            </a:r>
          </a:p>
        </p:txBody>
      </p:sp>
      <p:sp>
        <p:nvSpPr>
          <p:cNvPr id="2053" name="Name and info" descr="Field for name and email"/>
          <p:cNvSpPr txBox="1">
            <a:spLocks noChangeArrowheads="1"/>
          </p:cNvSpPr>
          <p:nvPr/>
        </p:nvSpPr>
        <p:spPr bwMode="auto">
          <a:xfrm>
            <a:off x="29504640" y="3076575"/>
            <a:ext cx="1249076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en-GB" altLang="nb-NO" sz="4800" b="1" dirty="0">
                <a:solidFill>
                  <a:schemeClr val="bg1"/>
                </a:solidFill>
                <a:latin typeface="+mn-lt"/>
              </a:rPr>
              <a:t>Tobias Wikerholmen</a:t>
            </a:r>
            <a:br>
              <a:rPr lang="en-GB" altLang="nb-NO" sz="4000" dirty="0">
                <a:solidFill>
                  <a:schemeClr val="bg1"/>
                </a:solidFill>
                <a:latin typeface="+mn-lt"/>
              </a:rPr>
            </a:br>
            <a:r>
              <a:rPr lang="en-GB" altLang="nb-NO" sz="4000" dirty="0">
                <a:solidFill>
                  <a:schemeClr val="bg1"/>
                </a:solidFill>
                <a:latin typeface="+mn-lt"/>
              </a:rPr>
              <a:t>University of Bergen</a:t>
            </a:r>
          </a:p>
          <a:p>
            <a:pPr algn="r" eaLnBrk="1" hangingPunct="1"/>
            <a:r>
              <a:rPr lang="en-GB" altLang="nb-NO" sz="4000" dirty="0">
                <a:solidFill>
                  <a:schemeClr val="bg1"/>
                </a:solidFill>
                <a:latin typeface="+mn-lt"/>
              </a:rPr>
              <a:t>twi014@uib.no</a:t>
            </a:r>
          </a:p>
        </p:txBody>
      </p:sp>
      <p:sp>
        <p:nvSpPr>
          <p:cNvPr id="2055" name="Text box 1" descr="Text field "/>
          <p:cNvSpPr txBox="1">
            <a:spLocks noChangeArrowheads="1"/>
          </p:cNvSpPr>
          <p:nvPr/>
        </p:nvSpPr>
        <p:spPr bwMode="auto">
          <a:xfrm>
            <a:off x="2723234" y="6342750"/>
            <a:ext cx="9969500" cy="2150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spcAft>
                <a:spcPct val="20000"/>
              </a:spcAft>
            </a:pPr>
            <a:r>
              <a:rPr lang="en-GB" altLang="nb-NO" sz="4000" b="1" dirty="0">
                <a:solidFill>
                  <a:schemeClr val="tx1">
                    <a:lumMod val="85000"/>
                    <a:lumOff val="15000"/>
                  </a:schemeClr>
                </a:solidFill>
                <a:latin typeface="+mn-lt"/>
              </a:rPr>
              <a:t>ABSTRACT</a:t>
            </a:r>
          </a:p>
          <a:p>
            <a:pPr eaLnBrk="1" hangingPunct="1">
              <a:spcAft>
                <a:spcPct val="20000"/>
              </a:spcAft>
            </a:pPr>
            <a:endParaRPr lang="en-GB" sz="4000" b="1" dirty="0">
              <a:solidFill>
                <a:schemeClr val="tx1">
                  <a:lumMod val="85000"/>
                  <a:lumOff val="15000"/>
                </a:schemeClr>
              </a:solidFill>
              <a:latin typeface="+mn-lt"/>
            </a:endParaRPr>
          </a:p>
          <a:p>
            <a:pPr eaLnBrk="1" hangingPunct="1">
              <a:spcAft>
                <a:spcPct val="20000"/>
              </a:spcAft>
            </a:pPr>
            <a:r>
              <a:rPr lang="en-US" sz="3600" b="0" i="0" u="none" strike="noStrike" dirty="0">
                <a:solidFill>
                  <a:srgbClr val="000000"/>
                </a:solidFill>
                <a:effectLst/>
                <a:latin typeface="+mn-lt"/>
              </a:rPr>
              <a:t>Major burns require major intervention, but options are limited as healthy donor skin is scarce in the most extensive burns. Skin cells cultured </a:t>
            </a:r>
            <a:r>
              <a:rPr lang="en-US" sz="3600" b="0" i="1" u="none" strike="noStrike" dirty="0">
                <a:solidFill>
                  <a:srgbClr val="000000"/>
                </a:solidFill>
                <a:effectLst/>
                <a:latin typeface="+mn-lt"/>
              </a:rPr>
              <a:t>in vitro </a:t>
            </a:r>
            <a:r>
              <a:rPr lang="en-US" sz="3600" b="0" i="0" u="none" strike="noStrike" dirty="0">
                <a:solidFill>
                  <a:srgbClr val="000000"/>
                </a:solidFill>
                <a:effectLst/>
                <a:latin typeface="+mn-lt"/>
              </a:rPr>
              <a:t>to become clinically administrable as thin layers of keratinocytes, or cultured epithelial autografts, have become a necessary step in large burns to expand donor availability to allow for epithelial coverage</a:t>
            </a:r>
            <a:r>
              <a:rPr lang="en-US" sz="3600" dirty="0">
                <a:solidFill>
                  <a:srgbClr val="000000"/>
                </a:solidFill>
                <a:latin typeface="+mn-lt"/>
              </a:rPr>
              <a:t> </a:t>
            </a:r>
            <a:r>
              <a:rPr lang="en-US" sz="3600" b="0" i="0" u="none" strike="noStrike" dirty="0">
                <a:solidFill>
                  <a:srgbClr val="000000"/>
                </a:solidFill>
                <a:effectLst/>
                <a:latin typeface="+mn-lt"/>
              </a:rPr>
              <a:t>(1,2). Keratinocytes are harvested from minuscule amounts of the patient's own healthy skin. However, the technique of ex vivo skin culturing is time consuming, during which the wound bed needs temporization and coverage</a:t>
            </a:r>
            <a:r>
              <a:rPr lang="en-US" sz="3600" dirty="0">
                <a:solidFill>
                  <a:srgbClr val="000000"/>
                </a:solidFill>
                <a:latin typeface="+mn-lt"/>
              </a:rPr>
              <a:t> (3).</a:t>
            </a:r>
            <a:r>
              <a:rPr lang="en-US" sz="3600" b="0" i="0" u="none" strike="noStrike" dirty="0">
                <a:solidFill>
                  <a:srgbClr val="000000"/>
                </a:solidFill>
                <a:effectLst/>
                <a:latin typeface="+mn-lt"/>
              </a:rPr>
              <a:t> In recent years, a new Biodegradable Temporizing Matrix (BTM) has become available for this very purpose. BTM is a synthetic, biodegradable scaffolding that facilitates the growth of a </a:t>
            </a:r>
            <a:r>
              <a:rPr lang="en-US" sz="3600" b="0" i="0" u="none" strike="noStrike" dirty="0" err="1">
                <a:solidFill>
                  <a:srgbClr val="000000"/>
                </a:solidFill>
                <a:effectLst/>
                <a:latin typeface="+mn-lt"/>
              </a:rPr>
              <a:t>neodermis</a:t>
            </a:r>
            <a:r>
              <a:rPr lang="en-US" sz="3600" b="0" i="0" u="none" strike="noStrike" dirty="0">
                <a:solidFill>
                  <a:srgbClr val="000000"/>
                </a:solidFill>
                <a:effectLst/>
                <a:latin typeface="+mn-lt"/>
              </a:rPr>
              <a:t> that can be left as wound coverage until autografts become available</a:t>
            </a:r>
            <a:r>
              <a:rPr lang="en-US" sz="3600" dirty="0">
                <a:solidFill>
                  <a:srgbClr val="000000"/>
                </a:solidFill>
                <a:latin typeface="+mn-lt"/>
              </a:rPr>
              <a:t> </a:t>
            </a:r>
            <a:r>
              <a:rPr lang="en-US" sz="3600" b="0" i="0" u="none" strike="noStrike" dirty="0">
                <a:solidFill>
                  <a:srgbClr val="000000"/>
                </a:solidFill>
                <a:effectLst/>
                <a:latin typeface="+mn-lt"/>
              </a:rPr>
              <a:t>(4,5). In this case, we present a 28-year-old female with an 84% TBSA full-thickness burn, that underwent a staged reconstruction of skin, utilizing BTM extensively to temporize excised burn wounds and to restore a healthy </a:t>
            </a:r>
            <a:r>
              <a:rPr lang="en-US" sz="3600" b="0" i="0" u="none" strike="noStrike" dirty="0" err="1">
                <a:solidFill>
                  <a:srgbClr val="000000"/>
                </a:solidFill>
                <a:effectLst/>
                <a:latin typeface="+mn-lt"/>
              </a:rPr>
              <a:t>neodermis</a:t>
            </a:r>
            <a:r>
              <a:rPr lang="en-US" sz="3600" b="0" i="0" u="none" strike="noStrike" dirty="0">
                <a:solidFill>
                  <a:srgbClr val="000000"/>
                </a:solidFill>
                <a:effectLst/>
                <a:latin typeface="+mn-lt"/>
              </a:rPr>
              <a:t>. Wound closure and reestablished skin coverage was successfully achieved through usage of cultured epithelial autografts and split-thickness skin grafts. The young woman survived with a good cosmetic outcome, given the scope of the injury. The case exemplifies how wound temporization with BTM could provide a more reliable solution to achieve a stable wound coverage in major burn patients otherwise at  high risk of mortality.</a:t>
            </a:r>
            <a:endParaRPr lang="en-US" sz="3600" b="0" dirty="0">
              <a:effectLst/>
              <a:latin typeface="+mn-lt"/>
            </a:endParaRPr>
          </a:p>
          <a:p>
            <a:br>
              <a:rPr lang="en-US" sz="2400" dirty="0"/>
            </a:br>
            <a:endParaRPr lang="en-GB" altLang="nb-NO" sz="4000" dirty="0">
              <a:solidFill>
                <a:schemeClr val="tx1">
                  <a:lumMod val="85000"/>
                  <a:lumOff val="15000"/>
                </a:schemeClr>
              </a:solidFill>
              <a:latin typeface="+mn-lt"/>
            </a:endParaRPr>
          </a:p>
        </p:txBody>
      </p:sp>
      <p:sp>
        <p:nvSpPr>
          <p:cNvPr id="2052" name="Text box 2" descr="Text field "/>
          <p:cNvSpPr txBox="1">
            <a:spLocks noChangeArrowheads="1"/>
          </p:cNvSpPr>
          <p:nvPr/>
        </p:nvSpPr>
        <p:spPr bwMode="auto">
          <a:xfrm>
            <a:off x="14523887" y="6314625"/>
            <a:ext cx="10033000" cy="1271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GB" altLang="nb-NO" sz="4000" b="1" dirty="0">
                <a:latin typeface="+mn-lt"/>
              </a:rPr>
              <a:t>Introduction</a:t>
            </a:r>
          </a:p>
          <a:p>
            <a:pPr eaLnBrk="1" hangingPunct="1">
              <a:spcBef>
                <a:spcPct val="50000"/>
              </a:spcBef>
            </a:pPr>
            <a:r>
              <a:rPr lang="en-US" sz="3600" b="0" i="0" u="none" strike="noStrike" dirty="0">
                <a:effectLst/>
                <a:latin typeface="+mn-lt"/>
              </a:rPr>
              <a:t>In extensive burns, large open wounds and donor insufficiency then become major concerns. We need to buy time; </a:t>
            </a:r>
            <a:r>
              <a:rPr lang="en-US" sz="3600" dirty="0">
                <a:latin typeface="+mn-lt"/>
              </a:rPr>
              <a:t>we need to temporize the wound. </a:t>
            </a:r>
            <a:r>
              <a:rPr lang="en-US" sz="3600" b="0" i="0" u="none" strike="noStrike" dirty="0">
                <a:effectLst/>
                <a:latin typeface="+mn-lt"/>
              </a:rPr>
              <a:t>One of the newest solutions to wound temporization is the </a:t>
            </a:r>
            <a:r>
              <a:rPr lang="en-US" sz="3600" b="0" i="0" u="none" strike="noStrike" dirty="0" err="1">
                <a:effectLst/>
                <a:latin typeface="+mn-lt"/>
              </a:rPr>
              <a:t>Novosorb</a:t>
            </a:r>
            <a:r>
              <a:rPr lang="en-US" sz="3600" b="0" i="0" u="none" strike="noStrike" dirty="0">
                <a:effectLst/>
                <a:latin typeface="+mn-lt"/>
              </a:rPr>
              <a:t> Biodegradable </a:t>
            </a:r>
            <a:r>
              <a:rPr lang="en-US" sz="3600" b="0" i="0" u="none" strike="noStrike" dirty="0" err="1">
                <a:effectLst/>
                <a:latin typeface="+mn-lt"/>
              </a:rPr>
              <a:t>Temporising</a:t>
            </a:r>
            <a:r>
              <a:rPr lang="en-US" sz="3600" b="0" i="0" u="none" strike="noStrike" dirty="0">
                <a:effectLst/>
                <a:latin typeface="+mn-lt"/>
              </a:rPr>
              <a:t> Matrix (BTM). BTM provides a temporary barrier against external contaminants but also acts as a scaffold for </a:t>
            </a:r>
            <a:r>
              <a:rPr lang="en-US" sz="3600" b="0" i="0" u="none" strike="noStrike" dirty="0" err="1">
                <a:effectLst/>
                <a:latin typeface="+mn-lt"/>
              </a:rPr>
              <a:t>neodermis</a:t>
            </a:r>
            <a:r>
              <a:rPr lang="en-US" sz="3600" b="0" i="0" u="none" strike="noStrike" dirty="0">
                <a:effectLst/>
                <a:latin typeface="+mn-lt"/>
              </a:rPr>
              <a:t> development. As a result, it buys time for donor site regeneration while simultaneously providing a much-needed substructure for serial grafting.</a:t>
            </a:r>
          </a:p>
          <a:p>
            <a:pPr eaLnBrk="1" hangingPunct="1">
              <a:spcBef>
                <a:spcPct val="50000"/>
              </a:spcBef>
            </a:pPr>
            <a:r>
              <a:rPr lang="en-GB" altLang="nb-NO" sz="4000" b="1" dirty="0">
                <a:latin typeface="+mn-lt"/>
              </a:rPr>
              <a:t>Method</a:t>
            </a:r>
          </a:p>
          <a:p>
            <a:pPr eaLnBrk="1" hangingPunct="1">
              <a:spcBef>
                <a:spcPct val="50000"/>
              </a:spcBef>
            </a:pPr>
            <a:r>
              <a:rPr lang="en-GB" altLang="nb-NO" sz="3600" dirty="0">
                <a:latin typeface="+mn-lt"/>
              </a:rPr>
              <a:t>The case report presented is a single patient, singe </a:t>
            </a:r>
            <a:r>
              <a:rPr lang="en-GB" altLang="nb-NO" sz="3600" dirty="0" err="1">
                <a:latin typeface="+mn-lt"/>
              </a:rPr>
              <a:t>center</a:t>
            </a:r>
            <a:r>
              <a:rPr lang="en-GB" altLang="nb-NO" sz="3600" dirty="0">
                <a:latin typeface="+mn-lt"/>
              </a:rPr>
              <a:t> study involving a patient admitted to </a:t>
            </a:r>
            <a:r>
              <a:rPr lang="en-GB" altLang="nb-NO" sz="3600" dirty="0" err="1">
                <a:latin typeface="+mn-lt"/>
              </a:rPr>
              <a:t>Haukeland</a:t>
            </a:r>
            <a:r>
              <a:rPr lang="en-GB" altLang="nb-NO" sz="3600" dirty="0">
                <a:latin typeface="+mn-lt"/>
              </a:rPr>
              <a:t> University Hospital with an LOS of 328 days. Information about patient characteristics, surgical procedures, infections, and outcomes were systematically assessed from the patient’s electronic journal and a first-hand caregiver role.</a:t>
            </a:r>
          </a:p>
        </p:txBody>
      </p:sp>
      <p:sp>
        <p:nvSpPr>
          <p:cNvPr id="2065" name="References" descr="Field for references"/>
          <p:cNvSpPr txBox="1">
            <a:spLocks noChangeArrowheads="1"/>
          </p:cNvSpPr>
          <p:nvPr/>
        </p:nvSpPr>
        <p:spPr bwMode="auto">
          <a:xfrm>
            <a:off x="12129835" y="27278635"/>
            <a:ext cx="1937272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GB" altLang="nb-NO" sz="2800" b="1" dirty="0">
                <a:solidFill>
                  <a:schemeClr val="tx1">
                    <a:lumMod val="85000"/>
                    <a:lumOff val="15000"/>
                  </a:schemeClr>
                </a:solidFill>
                <a:latin typeface="+mn-lt"/>
              </a:rPr>
              <a:t>REFERENCES</a:t>
            </a:r>
            <a:endParaRPr lang="en-US" sz="1800" b="0" i="0" u="none" strike="noStrike" dirty="0">
              <a:solidFill>
                <a:srgbClr val="000000"/>
              </a:solidFill>
              <a:effectLst/>
              <a:latin typeface="Calibri" panose="020F0502020204030204" pitchFamily="34" charset="0"/>
            </a:endParaRPr>
          </a:p>
          <a:p>
            <a:pPr marL="99060" indent="-342900" rtl="0">
              <a:spcBef>
                <a:spcPts val="0"/>
              </a:spcBef>
              <a:spcAft>
                <a:spcPts val="0"/>
              </a:spcAft>
              <a:buAutoNum type="arabicPeriod"/>
            </a:pPr>
            <a:r>
              <a:rPr lang="en-US" sz="1800" b="0" i="0" u="none" strike="noStrike" dirty="0">
                <a:solidFill>
                  <a:srgbClr val="000000"/>
                </a:solidFill>
                <a:effectLst/>
                <a:latin typeface="Calibri" panose="020F0502020204030204" pitchFamily="34" charset="0"/>
              </a:rPr>
              <a:t>Rheinwald JG, Green H. Serial cultivation of strains of human epidermal keratinocytes: the formation of keratinizing colonies from single cells. Cell. 1975 Nov;6(3):331–43.</a:t>
            </a:r>
          </a:p>
          <a:p>
            <a:pPr marL="99060" indent="-342900" rtl="0">
              <a:spcBef>
                <a:spcPts val="0"/>
              </a:spcBef>
              <a:spcAft>
                <a:spcPts val="0"/>
              </a:spcAft>
              <a:buAutoNum type="arabicPeriod"/>
            </a:pPr>
            <a:r>
              <a:rPr lang="en-US" sz="1800" b="0" i="0" u="none" strike="noStrike" dirty="0">
                <a:solidFill>
                  <a:srgbClr val="000000"/>
                </a:solidFill>
                <a:effectLst/>
                <a:latin typeface="Calibri" panose="020F0502020204030204" pitchFamily="34" charset="0"/>
              </a:rPr>
              <a:t>Lo CH, Chong E, </a:t>
            </a:r>
            <a:r>
              <a:rPr lang="en-US" sz="1800" b="0" i="0" u="none" strike="noStrike" dirty="0" err="1">
                <a:solidFill>
                  <a:srgbClr val="000000"/>
                </a:solidFill>
                <a:effectLst/>
                <a:latin typeface="Calibri" panose="020F0502020204030204" pitchFamily="34" charset="0"/>
              </a:rPr>
              <a:t>Akbarzadeh</a:t>
            </a:r>
            <a:r>
              <a:rPr lang="en-US" sz="1800" b="0" i="0" u="none" strike="noStrike" dirty="0">
                <a:solidFill>
                  <a:srgbClr val="000000"/>
                </a:solidFill>
                <a:effectLst/>
                <a:latin typeface="Calibri" panose="020F0502020204030204" pitchFamily="34" charset="0"/>
              </a:rPr>
              <a:t> S, Brown WA, Cleland H. A systematic review: Current trends and take rates of cultured epithelial autografts in the treatment of patients with burn injuries. Wound Repair Regen Off </a:t>
            </a:r>
            <a:r>
              <a:rPr lang="en-US" sz="1800" b="0" i="0" u="none" strike="noStrike" dirty="0" err="1">
                <a:solidFill>
                  <a:srgbClr val="000000"/>
                </a:solidFill>
                <a:effectLst/>
                <a:latin typeface="Calibri" panose="020F0502020204030204" pitchFamily="34" charset="0"/>
              </a:rPr>
              <a:t>Publ</a:t>
            </a:r>
            <a:r>
              <a:rPr lang="en-US" sz="1800" b="0" i="0" u="none" strike="noStrike" dirty="0">
                <a:solidFill>
                  <a:srgbClr val="000000"/>
                </a:solidFill>
                <a:effectLst/>
                <a:latin typeface="Calibri" panose="020F0502020204030204" pitchFamily="34" charset="0"/>
              </a:rPr>
              <a:t> Wound Heal Soc </a:t>
            </a:r>
            <a:r>
              <a:rPr lang="en-US" sz="1800" b="0" i="0" u="none" strike="noStrike" dirty="0" err="1">
                <a:solidFill>
                  <a:srgbClr val="000000"/>
                </a:solidFill>
                <a:effectLst/>
                <a:latin typeface="Calibri" panose="020F0502020204030204" pitchFamily="34" charset="0"/>
              </a:rPr>
              <a:t>Eur</a:t>
            </a:r>
            <a:r>
              <a:rPr lang="en-US" sz="1800" b="0" i="0" u="none" strike="noStrike" dirty="0">
                <a:solidFill>
                  <a:srgbClr val="000000"/>
                </a:solidFill>
                <a:effectLst/>
                <a:latin typeface="Calibri" panose="020F0502020204030204" pitchFamily="34" charset="0"/>
              </a:rPr>
              <a:t> Tissue Repair Soc. 2019 Nov;27(6):693–701.</a:t>
            </a:r>
          </a:p>
          <a:p>
            <a:pPr marL="99060" indent="-342900" rtl="0">
              <a:spcBef>
                <a:spcPts val="0"/>
              </a:spcBef>
              <a:spcAft>
                <a:spcPts val="0"/>
              </a:spcAft>
              <a:buAutoNum type="arabicPeriod"/>
            </a:pPr>
            <a:r>
              <a:rPr lang="en-US" sz="1800" b="0" i="0" u="none" strike="noStrike" dirty="0">
                <a:solidFill>
                  <a:srgbClr val="000000"/>
                </a:solidFill>
                <a:effectLst/>
                <a:latin typeface="Calibri" panose="020F0502020204030204" pitchFamily="34" charset="0"/>
              </a:rPr>
              <a:t>Greenwood JE. A paradigm shift in practice-the benefits of early active wound </a:t>
            </a:r>
            <a:r>
              <a:rPr lang="en-US" sz="1800" b="0" i="0" u="none" strike="noStrike" dirty="0" err="1">
                <a:solidFill>
                  <a:srgbClr val="000000"/>
                </a:solidFill>
                <a:effectLst/>
                <a:latin typeface="Calibri" panose="020F0502020204030204" pitchFamily="34" charset="0"/>
              </a:rPr>
              <a:t>temporisation</a:t>
            </a:r>
            <a:r>
              <a:rPr lang="en-US" sz="1800" b="0" i="0" u="none" strike="noStrike" dirty="0">
                <a:solidFill>
                  <a:srgbClr val="000000"/>
                </a:solidFill>
                <a:effectLst/>
                <a:latin typeface="Calibri" panose="020F0502020204030204" pitchFamily="34" charset="0"/>
              </a:rPr>
              <a:t> rather than early skin grafting after burn eschar excision. </a:t>
            </a:r>
            <a:r>
              <a:rPr lang="en-US" sz="1800" b="0" i="0" u="none" strike="noStrike" dirty="0" err="1">
                <a:solidFill>
                  <a:srgbClr val="000000"/>
                </a:solidFill>
                <a:effectLst/>
                <a:latin typeface="Calibri" panose="020F0502020204030204" pitchFamily="34" charset="0"/>
              </a:rPr>
              <a:t>Anaesth</a:t>
            </a:r>
            <a:r>
              <a:rPr lang="en-US" sz="1800" b="0" i="0" u="none" strike="noStrike" dirty="0">
                <a:solidFill>
                  <a:srgbClr val="000000"/>
                </a:solidFill>
                <a:effectLst/>
                <a:latin typeface="Calibri" panose="020F0502020204030204" pitchFamily="34" charset="0"/>
              </a:rPr>
              <a:t> Intensive Care. 2020 Mar;48(2):93–100.</a:t>
            </a:r>
          </a:p>
          <a:p>
            <a:pPr marL="99060" indent="-342900" rtl="0">
              <a:spcBef>
                <a:spcPts val="0"/>
              </a:spcBef>
              <a:spcAft>
                <a:spcPts val="0"/>
              </a:spcAft>
              <a:buAutoNum type="arabicPeriod"/>
            </a:pPr>
            <a:r>
              <a:rPr lang="en-US" sz="1800" b="0" i="0" u="none" strike="noStrike" dirty="0">
                <a:solidFill>
                  <a:srgbClr val="000000"/>
                </a:solidFill>
                <a:effectLst/>
                <a:latin typeface="Calibri" panose="020F0502020204030204" pitchFamily="34" charset="0"/>
              </a:rPr>
              <a:t>Wagstaff MJD, Schmitt BJ, Coghlan P, </a:t>
            </a:r>
            <a:r>
              <a:rPr lang="en-US" sz="1800" b="0" i="0" u="none" strike="noStrike" dirty="0" err="1">
                <a:solidFill>
                  <a:srgbClr val="000000"/>
                </a:solidFill>
                <a:effectLst/>
                <a:latin typeface="Calibri" panose="020F0502020204030204" pitchFamily="34" charset="0"/>
              </a:rPr>
              <a:t>Finkemeyer</a:t>
            </a:r>
            <a:r>
              <a:rPr lang="en-US" sz="1800" b="0" i="0" u="none" strike="noStrike" dirty="0">
                <a:solidFill>
                  <a:srgbClr val="000000"/>
                </a:solidFill>
                <a:effectLst/>
                <a:latin typeface="Calibri" panose="020F0502020204030204" pitchFamily="34" charset="0"/>
              </a:rPr>
              <a:t> JP, </a:t>
            </a:r>
            <a:r>
              <a:rPr lang="en-US" sz="1800" b="0" i="0" u="none" strike="noStrike" dirty="0" err="1">
                <a:solidFill>
                  <a:srgbClr val="000000"/>
                </a:solidFill>
                <a:effectLst/>
                <a:latin typeface="Calibri" panose="020F0502020204030204" pitchFamily="34" charset="0"/>
              </a:rPr>
              <a:t>Caplash</a:t>
            </a:r>
            <a:r>
              <a:rPr lang="en-US" sz="1800" b="0" i="0" u="none" strike="noStrike" dirty="0">
                <a:solidFill>
                  <a:srgbClr val="000000"/>
                </a:solidFill>
                <a:effectLst/>
                <a:latin typeface="Calibri" panose="020F0502020204030204" pitchFamily="34" charset="0"/>
              </a:rPr>
              <a:t> Y, Greenwood JE. A biodegradable polyurethane dermal matrix in reconstruction of free flap donor sites: a pilot study. </a:t>
            </a:r>
            <a:r>
              <a:rPr lang="en-US" sz="1800" b="0" i="0" u="none" strike="noStrike" dirty="0" err="1">
                <a:solidFill>
                  <a:srgbClr val="000000"/>
                </a:solidFill>
                <a:effectLst/>
                <a:latin typeface="Calibri" panose="020F0502020204030204" pitchFamily="34" charset="0"/>
              </a:rPr>
              <a:t>Eplasty</a:t>
            </a:r>
            <a:r>
              <a:rPr lang="en-US" sz="1800" b="0" i="0" u="none" strike="noStrike" dirty="0">
                <a:solidFill>
                  <a:srgbClr val="000000"/>
                </a:solidFill>
                <a:effectLst/>
                <a:latin typeface="Calibri" panose="020F0502020204030204" pitchFamily="34" charset="0"/>
              </a:rPr>
              <a:t>. 2015;15:e13.</a:t>
            </a:r>
          </a:p>
          <a:p>
            <a:pPr marL="99060" indent="-342900" rtl="0">
              <a:spcBef>
                <a:spcPts val="0"/>
              </a:spcBef>
              <a:spcAft>
                <a:spcPts val="0"/>
              </a:spcAft>
              <a:buAutoNum type="arabicPeriod"/>
            </a:pPr>
            <a:r>
              <a:rPr lang="en-US" sz="1800" b="0" i="0" u="none" strike="noStrike" dirty="0">
                <a:solidFill>
                  <a:srgbClr val="000000"/>
                </a:solidFill>
                <a:effectLst/>
                <a:latin typeface="Calibri" panose="020F0502020204030204" pitchFamily="34" charset="0"/>
              </a:rPr>
              <a:t>Lo CH, Brown JN, </a:t>
            </a:r>
            <a:r>
              <a:rPr lang="en-US" sz="1800" b="0" i="0" u="none" strike="noStrike" dirty="0" err="1">
                <a:solidFill>
                  <a:srgbClr val="000000"/>
                </a:solidFill>
                <a:effectLst/>
                <a:latin typeface="Calibri" panose="020F0502020204030204" pitchFamily="34" charset="0"/>
              </a:rPr>
              <a:t>Dantzer</a:t>
            </a:r>
            <a:r>
              <a:rPr lang="en-US" sz="1800" b="0" i="0" u="none" strike="noStrike" dirty="0">
                <a:solidFill>
                  <a:srgbClr val="000000"/>
                </a:solidFill>
                <a:effectLst/>
                <a:latin typeface="Calibri" panose="020F0502020204030204" pitchFamily="34" charset="0"/>
              </a:rPr>
              <a:t> EJG, </a:t>
            </a:r>
            <a:r>
              <a:rPr lang="en-US" sz="1800" b="0" i="0" u="none" strike="noStrike" dirty="0" err="1">
                <a:solidFill>
                  <a:srgbClr val="000000"/>
                </a:solidFill>
                <a:effectLst/>
                <a:latin typeface="Calibri" panose="020F0502020204030204" pitchFamily="34" charset="0"/>
              </a:rPr>
              <a:t>Maitz</a:t>
            </a:r>
            <a:r>
              <a:rPr lang="en-US" sz="1800" b="0" i="0" u="none" strike="noStrike" dirty="0">
                <a:solidFill>
                  <a:srgbClr val="000000"/>
                </a:solidFill>
                <a:effectLst/>
                <a:latin typeface="Calibri" panose="020F0502020204030204" pitchFamily="34" charset="0"/>
              </a:rPr>
              <a:t> PKM, </a:t>
            </a:r>
            <a:r>
              <a:rPr lang="en-US" sz="1800" b="0" i="0" u="none" strike="noStrike" dirty="0" err="1">
                <a:solidFill>
                  <a:srgbClr val="000000"/>
                </a:solidFill>
                <a:effectLst/>
                <a:latin typeface="Calibri" panose="020F0502020204030204" pitchFamily="34" charset="0"/>
              </a:rPr>
              <a:t>Vandervord</a:t>
            </a:r>
            <a:r>
              <a:rPr lang="en-US" sz="1800" b="0" i="0" u="none" strike="noStrike" dirty="0">
                <a:solidFill>
                  <a:srgbClr val="000000"/>
                </a:solidFill>
                <a:effectLst/>
                <a:latin typeface="Calibri" panose="020F0502020204030204" pitchFamily="34" charset="0"/>
              </a:rPr>
              <a:t> JG, Wagstaff MJD, et al. Wound healing and dermal regeneration in severe burn patients treated with </a:t>
            </a:r>
            <a:r>
              <a:rPr lang="en-US" sz="1800" b="0" i="0" u="none" strike="noStrike" dirty="0" err="1">
                <a:solidFill>
                  <a:srgbClr val="000000"/>
                </a:solidFill>
                <a:effectLst/>
                <a:latin typeface="Calibri" panose="020F0502020204030204" pitchFamily="34" charset="0"/>
              </a:rPr>
              <a:t>NovoSorb</a:t>
            </a:r>
            <a:r>
              <a:rPr lang="en-US" sz="1800" b="0" i="0" u="none" strike="noStrike" dirty="0">
                <a:solidFill>
                  <a:srgbClr val="000000"/>
                </a:solidFill>
                <a:effectLst/>
                <a:latin typeface="Calibri" panose="020F0502020204030204" pitchFamily="34" charset="0"/>
              </a:rPr>
              <a:t>® Biodegradable </a:t>
            </a:r>
            <a:r>
              <a:rPr lang="en-US" sz="1800" b="0" i="0" u="none" strike="noStrike" dirty="0" err="1">
                <a:solidFill>
                  <a:srgbClr val="000000"/>
                </a:solidFill>
                <a:effectLst/>
                <a:latin typeface="Calibri" panose="020F0502020204030204" pitchFamily="34" charset="0"/>
              </a:rPr>
              <a:t>Temporising</a:t>
            </a:r>
            <a:r>
              <a:rPr lang="en-US" sz="1800" b="0" i="0" u="none" strike="noStrike" dirty="0">
                <a:solidFill>
                  <a:srgbClr val="000000"/>
                </a:solidFill>
                <a:effectLst/>
                <a:latin typeface="Calibri" panose="020F0502020204030204" pitchFamily="34" charset="0"/>
              </a:rPr>
              <a:t> Matrix: A prospective clinical study. Burns J Int Soc Burn Inj. 2022 May;48(3):529–38.</a:t>
            </a:r>
            <a:endParaRPr lang="en-US" sz="1800" b="0" i="0" strike="noStrike" dirty="0">
              <a:solidFill>
                <a:srgbClr val="000000"/>
              </a:solidFill>
              <a:effectLst/>
              <a:latin typeface="Calibri" panose="020F0502020204030204" pitchFamily="34" charset="0"/>
            </a:endParaRPr>
          </a:p>
          <a:p>
            <a:pPr indent="-243840" rtl="0">
              <a:spcBef>
                <a:spcPts val="0"/>
              </a:spcBef>
              <a:spcAft>
                <a:spcPts val="0"/>
              </a:spcAft>
            </a:pPr>
            <a:r>
              <a:rPr lang="en-US" sz="1800" dirty="0">
                <a:solidFill>
                  <a:srgbClr val="000000"/>
                </a:solidFill>
                <a:latin typeface="Calibri" panose="020F0502020204030204" pitchFamily="34" charset="0"/>
              </a:rPr>
              <a:t>4</a:t>
            </a:r>
            <a:r>
              <a:rPr lang="en-US" sz="1800" b="0" i="0" strike="noStrike" dirty="0">
                <a:solidFill>
                  <a:srgbClr val="000000"/>
                </a:solidFill>
                <a:effectLst/>
                <a:latin typeface="Calibri" panose="020F0502020204030204" pitchFamily="34" charset="0"/>
              </a:rPr>
              <a:t>. Solanki NS, York B, Gao Y, Baker P, Wong She RB. A consecutive case series of defects reconstructed using </a:t>
            </a:r>
            <a:r>
              <a:rPr lang="en-US" sz="1800" b="0" i="0" strike="noStrike" dirty="0" err="1">
                <a:solidFill>
                  <a:srgbClr val="000000"/>
                </a:solidFill>
                <a:effectLst/>
                <a:latin typeface="Calibri" panose="020F0502020204030204" pitchFamily="34" charset="0"/>
              </a:rPr>
              <a:t>NovoSorb</a:t>
            </a:r>
            <a:r>
              <a:rPr lang="en-US" sz="1800" b="0" i="0" strike="noStrike" dirty="0">
                <a:solidFill>
                  <a:srgbClr val="000000"/>
                </a:solidFill>
                <a:effectLst/>
                <a:latin typeface="Calibri" panose="020F0502020204030204" pitchFamily="34" charset="0"/>
              </a:rPr>
              <a:t>Ⓡ Biodegradable </a:t>
            </a:r>
            <a:r>
              <a:rPr lang="en-US" sz="1800" b="0" i="0" strike="noStrike" dirty="0" err="1">
                <a:solidFill>
                  <a:srgbClr val="000000"/>
                </a:solidFill>
                <a:effectLst/>
                <a:latin typeface="Calibri" panose="020F0502020204030204" pitchFamily="34" charset="0"/>
              </a:rPr>
              <a:t>Temporising</a:t>
            </a:r>
            <a:r>
              <a:rPr lang="en-US" sz="1800" b="0" i="0" strike="noStrike" dirty="0">
                <a:solidFill>
                  <a:srgbClr val="000000"/>
                </a:solidFill>
                <a:effectLst/>
                <a:latin typeface="Calibri" panose="020F0502020204030204" pitchFamily="34" charset="0"/>
              </a:rPr>
              <a:t> Matrix: Initial experience and early results. </a:t>
            </a:r>
            <a:r>
              <a:rPr lang="en-US" sz="1800" b="0" i="1" strike="noStrike" dirty="0">
                <a:solidFill>
                  <a:srgbClr val="000000"/>
                </a:solidFill>
                <a:effectLst/>
                <a:latin typeface="Calibri" panose="020F0502020204030204" pitchFamily="34" charset="0"/>
              </a:rPr>
              <a:t>J </a:t>
            </a:r>
            <a:r>
              <a:rPr lang="en-US" sz="1800" b="0" i="1" strike="noStrike" dirty="0" err="1">
                <a:solidFill>
                  <a:srgbClr val="000000"/>
                </a:solidFill>
                <a:effectLst/>
                <a:latin typeface="Calibri" panose="020F0502020204030204" pitchFamily="34" charset="0"/>
              </a:rPr>
              <a:t>Plast</a:t>
            </a:r>
            <a:r>
              <a:rPr lang="en-US" sz="1800" b="0" i="1" strike="noStrike" dirty="0">
                <a:solidFill>
                  <a:srgbClr val="000000"/>
                </a:solidFill>
                <a:effectLst/>
                <a:latin typeface="Calibri" panose="020F0502020204030204" pitchFamily="34" charset="0"/>
              </a:rPr>
              <a:t> </a:t>
            </a:r>
            <a:r>
              <a:rPr lang="en-US" sz="1800" b="0" i="1" strike="noStrike" dirty="0" err="1">
                <a:solidFill>
                  <a:srgbClr val="000000"/>
                </a:solidFill>
                <a:effectLst/>
                <a:latin typeface="Calibri" panose="020F0502020204030204" pitchFamily="34" charset="0"/>
              </a:rPr>
              <a:t>Reconstr</a:t>
            </a:r>
            <a:r>
              <a:rPr lang="en-US" sz="1800" b="0" i="1" strike="noStrike" dirty="0">
                <a:solidFill>
                  <a:srgbClr val="000000"/>
                </a:solidFill>
                <a:effectLst/>
                <a:latin typeface="Calibri" panose="020F0502020204030204" pitchFamily="34" charset="0"/>
              </a:rPr>
              <a:t> Aesthetic Surg JPRAS</a:t>
            </a:r>
            <a:r>
              <a:rPr lang="en-US" sz="1800" b="0" i="0" strike="noStrike" dirty="0">
                <a:solidFill>
                  <a:srgbClr val="000000"/>
                </a:solidFill>
                <a:effectLst/>
                <a:latin typeface="Calibri" panose="020F0502020204030204" pitchFamily="34" charset="0"/>
              </a:rPr>
              <a:t>. 2020;73(10):1845-1853. doi:10.1016/j.bjps.2020.05.067</a:t>
            </a:r>
            <a:endParaRPr lang="en-US" sz="1200" b="0" dirty="0">
              <a:effectLst/>
            </a:endParaRPr>
          </a:p>
          <a:p>
            <a:br>
              <a:rPr lang="en-US" sz="1200" dirty="0"/>
            </a:br>
            <a:endParaRPr lang="en-GB" sz="2000" dirty="0">
              <a:latin typeface="+mn-lt"/>
            </a:endParaRPr>
          </a:p>
          <a:p>
            <a:pPr eaLnBrk="1" hangingPunct="1"/>
            <a:endParaRPr lang="en-GB" altLang="nb-NO" sz="2800" b="1" dirty="0">
              <a:solidFill>
                <a:schemeClr val="tx1">
                  <a:lumMod val="85000"/>
                  <a:lumOff val="15000"/>
                </a:schemeClr>
              </a:solidFill>
              <a:latin typeface="+mn-lt"/>
            </a:endParaRPr>
          </a:p>
        </p:txBody>
      </p:sp>
      <p:sp>
        <p:nvSpPr>
          <p:cNvPr id="2066" name="Acknowledgements" descr="Field for acknowledgements"/>
          <p:cNvSpPr txBox="1">
            <a:spLocks noChangeArrowheads="1"/>
          </p:cNvSpPr>
          <p:nvPr/>
        </p:nvSpPr>
        <p:spPr bwMode="auto">
          <a:xfrm>
            <a:off x="31962409" y="27278635"/>
            <a:ext cx="100330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GB" altLang="nb-NO" sz="2800" b="1" dirty="0">
                <a:solidFill>
                  <a:schemeClr val="tx1">
                    <a:lumMod val="85000"/>
                    <a:lumOff val="15000"/>
                  </a:schemeClr>
                </a:solidFill>
                <a:latin typeface="+mn-lt"/>
              </a:rPr>
              <a:t>ACKNOWLEDGEMENTS</a:t>
            </a:r>
          </a:p>
          <a:p>
            <a:r>
              <a:rPr lang="en-GB" sz="2000" dirty="0">
                <a:latin typeface="Arial"/>
                <a:cs typeface="Arial"/>
              </a:rPr>
              <a:t>The authors would like to thank our main supervisor, </a:t>
            </a:r>
            <a:r>
              <a:rPr lang="en-GB" sz="2000" dirty="0" err="1">
                <a:latin typeface="Arial"/>
                <a:cs typeface="Arial"/>
              </a:rPr>
              <a:t>Stian</a:t>
            </a:r>
            <a:r>
              <a:rPr lang="en-GB" sz="2000" dirty="0">
                <a:latin typeface="Arial"/>
                <a:cs typeface="Arial"/>
              </a:rPr>
              <a:t> </a:t>
            </a:r>
            <a:r>
              <a:rPr lang="en-GB" sz="2000" dirty="0" err="1">
                <a:latin typeface="Arial"/>
                <a:cs typeface="Arial"/>
              </a:rPr>
              <a:t>Kreken</a:t>
            </a:r>
            <a:r>
              <a:rPr lang="en-GB" sz="2000" dirty="0">
                <a:latin typeface="Arial"/>
                <a:cs typeface="Arial"/>
              </a:rPr>
              <a:t> </a:t>
            </a:r>
            <a:r>
              <a:rPr lang="en-GB" sz="2000" dirty="0" err="1">
                <a:latin typeface="Arial"/>
                <a:cs typeface="Arial"/>
              </a:rPr>
              <a:t>Almeland</a:t>
            </a:r>
            <a:r>
              <a:rPr lang="en-GB" sz="2000" dirty="0">
                <a:latin typeface="Arial"/>
                <a:cs typeface="Arial"/>
              </a:rPr>
              <a:t>, for his unmatched guidance, academic connections and unparalleled knowledge resulting in the production of this article. For their great counselling, unwavering patience, and around-the-clock availability we would like to thank </a:t>
            </a:r>
            <a:r>
              <a:rPr lang="en-GB" sz="2000" dirty="0" err="1">
                <a:latin typeface="Arial"/>
                <a:cs typeface="Arial"/>
              </a:rPr>
              <a:t>Ragnvald</a:t>
            </a:r>
            <a:r>
              <a:rPr lang="en-GB" sz="2000" dirty="0">
                <a:latin typeface="Arial"/>
                <a:cs typeface="Arial"/>
              </a:rPr>
              <a:t> Brekke. Our gratitude also extends to the patient which kindly accepted to have her case published in an open access per reviewed medical journal. A special thanks to the burn centre at </a:t>
            </a:r>
            <a:r>
              <a:rPr lang="en-GB" sz="2000" dirty="0" err="1">
                <a:latin typeface="Arial"/>
                <a:cs typeface="Arial"/>
              </a:rPr>
              <a:t>Haukeland</a:t>
            </a:r>
            <a:r>
              <a:rPr lang="en-GB" sz="2000" dirty="0">
                <a:latin typeface="Arial"/>
                <a:cs typeface="Arial"/>
              </a:rPr>
              <a:t> University Hospital for providing excellent services, patient records and photographs for presentation. </a:t>
            </a:r>
            <a:endParaRPr lang="en-GB" sz="2000" i="1" dirty="0">
              <a:latin typeface="Arial"/>
              <a:cs typeface="Arial"/>
            </a:endParaRPr>
          </a:p>
        </p:txBody>
      </p:sp>
      <p:sp>
        <p:nvSpPr>
          <p:cNvPr id="11" name="Exmple box" descr="Example box">
            <a:extLst>
              <a:ext uri="{FF2B5EF4-FFF2-40B4-BE49-F238E27FC236}">
                <a16:creationId xmlns:a16="http://schemas.microsoft.com/office/drawing/2014/main" id="{9B2D2AAD-BE86-A22E-93DB-2DE760731E84}"/>
              </a:ext>
            </a:extLst>
          </p:cNvPr>
          <p:cNvSpPr txBox="1">
            <a:spLocks noChangeArrowheads="1"/>
          </p:cNvSpPr>
          <p:nvPr/>
        </p:nvSpPr>
        <p:spPr bwMode="auto">
          <a:xfrm>
            <a:off x="26111293" y="12302764"/>
            <a:ext cx="14185991" cy="628882"/>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828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algn="ctr" eaLnBrk="1" hangingPunct="1"/>
            <a:r>
              <a:rPr lang="en-GB" altLang="nb-NO" sz="3000" dirty="0">
                <a:solidFill>
                  <a:schemeClr val="tx1">
                    <a:lumMod val="85000"/>
                    <a:lumOff val="15000"/>
                  </a:schemeClr>
                </a:solidFill>
                <a:latin typeface="+mn-lt"/>
              </a:rPr>
              <a:t>On admission. 84% full thickness burns covering all but the feet and groin areas </a:t>
            </a:r>
          </a:p>
        </p:txBody>
      </p:sp>
      <p:sp>
        <p:nvSpPr>
          <p:cNvPr id="4" name="Text Box 4" descr="Text field ">
            <a:extLst>
              <a:ext uri="{FF2B5EF4-FFF2-40B4-BE49-F238E27FC236}">
                <a16:creationId xmlns:a16="http://schemas.microsoft.com/office/drawing/2014/main" id="{07DC4593-8165-9B4D-E0EB-C3891E694708}"/>
              </a:ext>
            </a:extLst>
          </p:cNvPr>
          <p:cNvSpPr txBox="1">
            <a:spLocks noChangeArrowheads="1"/>
          </p:cNvSpPr>
          <p:nvPr/>
        </p:nvSpPr>
        <p:spPr bwMode="auto">
          <a:xfrm>
            <a:off x="14523887" y="19025797"/>
            <a:ext cx="10033000"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GB" altLang="nb-NO" sz="4000" b="1" dirty="0">
                <a:latin typeface="+mn-lt"/>
              </a:rPr>
              <a:t>Conclusion and future implications</a:t>
            </a:r>
          </a:p>
          <a:p>
            <a:pPr eaLnBrk="1" hangingPunct="1">
              <a:spcBef>
                <a:spcPct val="50000"/>
              </a:spcBef>
            </a:pPr>
            <a:r>
              <a:rPr lang="en-GB" altLang="nb-NO" sz="3600" dirty="0">
                <a:latin typeface="+mn-lt"/>
              </a:rPr>
              <a:t>In major burns, after the initial removal of burnt skin, large wounds are left with insufficient healthy skin for transplantation. Skin transplanted from external patients, allografts, do not take and are as such poor long-term solutions. Here we show that </a:t>
            </a:r>
            <a:r>
              <a:rPr lang="en-US" altLang="nb-NO" sz="3600" dirty="0">
                <a:latin typeface="+mn-lt"/>
              </a:rPr>
              <a:t>patients with major burns </a:t>
            </a:r>
            <a:r>
              <a:rPr lang="en-US" sz="3600" b="0" i="0" u="none" strike="noStrike" dirty="0">
                <a:effectLst/>
                <a:latin typeface="+mn-lt"/>
              </a:rPr>
              <a:t>can be managed through temporization with a dermal matrix (BTM) and subsequent grafting with CEA support. Our experience exemplifies how synthetic skin scaffolds such as BTMs can buy valuable time in the reconstructive process.</a:t>
            </a:r>
            <a:endParaRPr lang="en-US" sz="3600" b="0" dirty="0">
              <a:effectLst/>
              <a:latin typeface="+mn-lt"/>
            </a:endParaRPr>
          </a:p>
        </p:txBody>
      </p:sp>
      <p:pic>
        <p:nvPicPr>
          <p:cNvPr id="1032" name="Picture 8">
            <a:extLst>
              <a:ext uri="{FF2B5EF4-FFF2-40B4-BE49-F238E27FC236}">
                <a16:creationId xmlns:a16="http://schemas.microsoft.com/office/drawing/2014/main" id="{294C6639-91AE-7ED0-03A8-1D45B5DC53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0" t="26117" r="12926" b="19951"/>
          <a:stretch/>
        </p:blipFill>
        <p:spPr bwMode="auto">
          <a:xfrm>
            <a:off x="26123809" y="6314625"/>
            <a:ext cx="14185991" cy="59701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E88B050-D93A-7437-ED34-7C9B1397B9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2" t="61161" r="51366" b="6261"/>
          <a:stretch/>
        </p:blipFill>
        <p:spPr bwMode="auto">
          <a:xfrm rot="10800000">
            <a:off x="26111293" y="13067592"/>
            <a:ext cx="14197683" cy="59701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EFECFDC-A2AD-B293-3845-32AFDFB0B4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79"/>
          <a:stretch/>
        </p:blipFill>
        <p:spPr bwMode="auto">
          <a:xfrm rot="10800000">
            <a:off x="26123808" y="19684613"/>
            <a:ext cx="14197683" cy="5970106"/>
          </a:xfrm>
          <a:prstGeom prst="rect">
            <a:avLst/>
          </a:prstGeom>
          <a:noFill/>
          <a:extLst>
            <a:ext uri="{909E8E84-426E-40DD-AFC4-6F175D3DCCD1}">
              <a14:hiddenFill xmlns:a14="http://schemas.microsoft.com/office/drawing/2010/main">
                <a:solidFill>
                  <a:srgbClr val="FFFFFF"/>
                </a:solidFill>
              </a14:hiddenFill>
            </a:ext>
          </a:extLst>
        </p:spPr>
      </p:pic>
      <p:sp>
        <p:nvSpPr>
          <p:cNvPr id="8" name="Exmple box" descr="Example box">
            <a:extLst>
              <a:ext uri="{FF2B5EF4-FFF2-40B4-BE49-F238E27FC236}">
                <a16:creationId xmlns:a16="http://schemas.microsoft.com/office/drawing/2014/main" id="{846267A0-177C-0FED-0140-715FFF917CB3}"/>
              </a:ext>
            </a:extLst>
          </p:cNvPr>
          <p:cNvSpPr txBox="1">
            <a:spLocks noChangeArrowheads="1"/>
          </p:cNvSpPr>
          <p:nvPr/>
        </p:nvSpPr>
        <p:spPr bwMode="auto">
          <a:xfrm>
            <a:off x="26135500" y="19055731"/>
            <a:ext cx="14185991" cy="628882"/>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828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algn="ctr" eaLnBrk="1" hangingPunct="1"/>
            <a:r>
              <a:rPr lang="en-GB" altLang="nb-NO" sz="3000" dirty="0">
                <a:solidFill>
                  <a:schemeClr val="tx1">
                    <a:lumMod val="85000"/>
                    <a:lumOff val="15000"/>
                  </a:schemeClr>
                </a:solidFill>
                <a:latin typeface="+mn-lt"/>
              </a:rPr>
              <a:t>BTM covering excision wounds on the patient’s entire dorsal aspect</a:t>
            </a:r>
          </a:p>
        </p:txBody>
      </p:sp>
      <p:sp>
        <p:nvSpPr>
          <p:cNvPr id="12" name="Exmple box" descr="Example box">
            <a:extLst>
              <a:ext uri="{FF2B5EF4-FFF2-40B4-BE49-F238E27FC236}">
                <a16:creationId xmlns:a16="http://schemas.microsoft.com/office/drawing/2014/main" id="{11C7DDAB-0DDD-C8CC-D380-28E6391E9B93}"/>
              </a:ext>
            </a:extLst>
          </p:cNvPr>
          <p:cNvSpPr txBox="1">
            <a:spLocks noChangeArrowheads="1"/>
          </p:cNvSpPr>
          <p:nvPr/>
        </p:nvSpPr>
        <p:spPr bwMode="auto">
          <a:xfrm>
            <a:off x="26135500" y="25654720"/>
            <a:ext cx="14185991" cy="628882"/>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828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algn="ctr" eaLnBrk="1" hangingPunct="1"/>
            <a:r>
              <a:rPr lang="en-GB" altLang="nb-NO" sz="3000" dirty="0">
                <a:solidFill>
                  <a:schemeClr val="tx1">
                    <a:lumMod val="85000"/>
                    <a:lumOff val="15000"/>
                  </a:schemeClr>
                </a:solidFill>
                <a:latin typeface="+mn-lt"/>
              </a:rPr>
              <a:t>On discharge. Remnants of minor wounds left to heal by secondary intention.</a:t>
            </a:r>
          </a:p>
        </p:txBody>
      </p:sp>
    </p:spTree>
    <p:extLst>
      <p:ext uri="{BB962C8B-B14F-4D97-AF65-F5344CB8AC3E}">
        <p14:creationId xmlns:p14="http://schemas.microsoft.com/office/powerpoint/2010/main" val="620064534"/>
      </p:ext>
    </p:extLst>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958</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Standard utforming</vt:lpstr>
      <vt:lpstr>PowerPoint Presentation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Tobias Espedal Wikerholmen</cp:lastModifiedBy>
  <cp:revision>6</cp:revision>
  <cp:lastPrinted>2016-05-27T08:05:21Z</cp:lastPrinted>
  <dcterms:created xsi:type="dcterms:W3CDTF">2006-11-02T13:18:58Z</dcterms:created>
  <dcterms:modified xsi:type="dcterms:W3CDTF">2023-11-24T09:20:52Z</dcterms:modified>
</cp:coreProperties>
</file>