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33" userDrawn="1">
          <p15:clr>
            <a:srgbClr val="A4A3A4"/>
          </p15:clr>
        </p15:guide>
        <p15:guide id="3" orient="horz" pos="16976" userDrawn="1">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guide id="9" orient="horz" pos="953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9F1"/>
    <a:srgbClr val="FFAA79"/>
    <a:srgbClr val="761A19"/>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3" autoAdjust="0"/>
    <p:restoredTop sz="90223" autoAdjust="0"/>
  </p:normalViewPr>
  <p:slideViewPr>
    <p:cSldViewPr snapToGrid="0">
      <p:cViewPr>
        <p:scale>
          <a:sx n="26" d="100"/>
          <a:sy n="26" d="100"/>
        </p:scale>
        <p:origin x="1328" y="-368"/>
      </p:cViewPr>
      <p:guideLst>
        <p:guide orient="horz" pos="2733"/>
        <p:guide orient="horz" pos="16976"/>
        <p:guide pos="745"/>
        <p:guide pos="19961"/>
        <p:guide pos="26361"/>
        <p:guide pos="13513"/>
        <p:guide pos="7025"/>
        <p:guide orient="horz" pos="9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128" d="100"/>
          <a:sy n="128" d="100"/>
        </p:scale>
        <p:origin x="582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Kremena\Documents\uib\Hovedoppgave\Datanalyse\Hovedoppg_data_ny.xlt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Users\Kremena\Documents\uib\Hovedoppgave\Datanalyse\Hovedoppg_data_ny.xlt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Kremena\Documents\uib\Hovedoppgave\Datanalyse\Hovedoppg_data_ny.xlt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3106820815706E-2"/>
          <c:y val="5.7173582331792724E-3"/>
          <c:w val="0.93636893179184288"/>
          <c:h val="0.84410418100456108"/>
        </c:manualLayout>
      </c:layout>
      <c:barChart>
        <c:barDir val="col"/>
        <c:grouping val="clustered"/>
        <c:varyColors val="0"/>
        <c:ser>
          <c:idx val="0"/>
          <c:order val="0"/>
          <c:tx>
            <c:strRef>
              <c:f>'AEs-2'!$AI$31</c:f>
              <c:strCache>
                <c:ptCount val="1"/>
                <c:pt idx="0">
                  <c:v>GI_gr.3-4</c:v>
                </c:pt>
              </c:strCache>
            </c:strRef>
          </c:tx>
          <c:spPr>
            <a:solidFill>
              <a:schemeClr val="accent1"/>
            </a:solidFill>
            <a:ln>
              <a:noFill/>
            </a:ln>
            <a:effectLst/>
          </c:spPr>
          <c:invertIfNegative val="0"/>
          <c:cat>
            <c:multiLvlStrRef>
              <c:f>'AEs-2'!$AG$32:$AH$53</c:f>
              <c:multiLvlStrCache>
                <c:ptCount val="22"/>
                <c:lvl>
                  <c:pt idx="0">
                    <c:v>1: IPI3</c:v>
                  </c:pt>
                  <c:pt idx="1">
                    <c:v>4: IPI3</c:v>
                  </c:pt>
                  <c:pt idx="2">
                    <c:v>6: IPI3</c:v>
                  </c:pt>
                  <c:pt idx="3">
                    <c:v>7: IPI10</c:v>
                  </c:pt>
                  <c:pt idx="4">
                    <c:v>7: IPI3</c:v>
                  </c:pt>
                  <c:pt idx="5">
                    <c:v>8: IPI3</c:v>
                  </c:pt>
                  <c:pt idx="6">
                    <c:v>9: IPI3</c:v>
                  </c:pt>
                  <c:pt idx="7">
                    <c:v>11: IPI</c:v>
                  </c:pt>
                  <c:pt idx="8">
                    <c:v>12: IPI10</c:v>
                  </c:pt>
                  <c:pt idx="9">
                    <c:v>13: IPI0.3</c:v>
                  </c:pt>
                  <c:pt idx="10">
                    <c:v>13: IPI3</c:v>
                  </c:pt>
                  <c:pt idx="11">
                    <c:v>13: IPI10</c:v>
                  </c:pt>
                  <c:pt idx="12">
                    <c:v>2: PEMBRO+50IPI</c:v>
                  </c:pt>
                  <c:pt idx="13">
                    <c:v>2: PEMBRO+100IPI</c:v>
                  </c:pt>
                  <c:pt idx="14">
                    <c:v>5: NIVO3+IPI1</c:v>
                  </c:pt>
                  <c:pt idx="15">
                    <c:v>5: NIVO1+IPI3</c:v>
                  </c:pt>
                  <c:pt idx="16">
                    <c:v>6: NIVO+IPI</c:v>
                  </c:pt>
                  <c:pt idx="17">
                    <c:v>9: NIVO+IPI</c:v>
                  </c:pt>
                  <c:pt idx="18">
                    <c:v>3: NIVO/ PEMBRO</c:v>
                  </c:pt>
                  <c:pt idx="19">
                    <c:v>4: PEMBRO</c:v>
                  </c:pt>
                  <c:pt idx="20">
                    <c:v>6: NIVO</c:v>
                  </c:pt>
                  <c:pt idx="21">
                    <c:v>10: NIVO</c:v>
                  </c:pt>
                </c:lvl>
                <c:lvl>
                  <c:pt idx="0">
                    <c:v>IPI</c:v>
                  </c:pt>
                  <c:pt idx="12">
                    <c:v>IPI+PEMBRO/NIVO</c:v>
                  </c:pt>
                  <c:pt idx="18">
                    <c:v>PEMBRO/NIVO</c:v>
                  </c:pt>
                </c:lvl>
              </c:multiLvlStrCache>
            </c:multiLvlStrRef>
          </c:cat>
          <c:val>
            <c:numRef>
              <c:f>'AEs-2'!$AI$32:$AI$53</c:f>
              <c:numCache>
                <c:formatCode>General</c:formatCode>
                <c:ptCount val="22"/>
                <c:pt idx="0">
                  <c:v>0.16</c:v>
                </c:pt>
                <c:pt idx="1">
                  <c:v>0.08</c:v>
                </c:pt>
                <c:pt idx="2">
                  <c:v>0.13</c:v>
                </c:pt>
                <c:pt idx="3">
                  <c:v>0.16</c:v>
                </c:pt>
                <c:pt idx="4">
                  <c:v>0.1</c:v>
                </c:pt>
                <c:pt idx="5">
                  <c:v>0.14000000000000001</c:v>
                </c:pt>
                <c:pt idx="6">
                  <c:v>0.17</c:v>
                </c:pt>
                <c:pt idx="7">
                  <c:v>0.1</c:v>
                </c:pt>
                <c:pt idx="8">
                  <c:v>0.08</c:v>
                </c:pt>
                <c:pt idx="9">
                  <c:v>0</c:v>
                </c:pt>
                <c:pt idx="10">
                  <c:v>0.06</c:v>
                </c:pt>
                <c:pt idx="11">
                  <c:v>0.32</c:v>
                </c:pt>
                <c:pt idx="12">
                  <c:v>0.02</c:v>
                </c:pt>
                <c:pt idx="13">
                  <c:v>0</c:v>
                </c:pt>
                <c:pt idx="14">
                  <c:v>0.05</c:v>
                </c:pt>
                <c:pt idx="15">
                  <c:v>0.11</c:v>
                </c:pt>
                <c:pt idx="16">
                  <c:v>0.18</c:v>
                </c:pt>
                <c:pt idx="17">
                  <c:v>0.27</c:v>
                </c:pt>
                <c:pt idx="18">
                  <c:v>0.01</c:v>
                </c:pt>
                <c:pt idx="19">
                  <c:v>0.04</c:v>
                </c:pt>
                <c:pt idx="20">
                  <c:v>0.04</c:v>
                </c:pt>
                <c:pt idx="21">
                  <c:v>0.01</c:v>
                </c:pt>
              </c:numCache>
            </c:numRef>
          </c:val>
          <c:extLst>
            <c:ext xmlns:c16="http://schemas.microsoft.com/office/drawing/2014/chart" uri="{C3380CC4-5D6E-409C-BE32-E72D297353CC}">
              <c16:uniqueId val="{00000000-F9FD-874F-B33B-CFCD416D9AD3}"/>
            </c:ext>
          </c:extLst>
        </c:ser>
        <c:ser>
          <c:idx val="1"/>
          <c:order val="1"/>
          <c:tx>
            <c:strRef>
              <c:f>'AEs-2'!$AJ$31</c:f>
              <c:strCache>
                <c:ptCount val="1"/>
                <c:pt idx="0">
                  <c:v>Hep_gr.3-4</c:v>
                </c:pt>
              </c:strCache>
            </c:strRef>
          </c:tx>
          <c:spPr>
            <a:solidFill>
              <a:srgbClr val="FF9300"/>
            </a:solidFill>
            <a:ln>
              <a:noFill/>
            </a:ln>
            <a:effectLst/>
          </c:spPr>
          <c:invertIfNegative val="0"/>
          <c:cat>
            <c:multiLvlStrRef>
              <c:f>'AEs-2'!$AG$32:$AH$53</c:f>
              <c:multiLvlStrCache>
                <c:ptCount val="22"/>
                <c:lvl>
                  <c:pt idx="0">
                    <c:v>1: IPI3</c:v>
                  </c:pt>
                  <c:pt idx="1">
                    <c:v>4: IPI3</c:v>
                  </c:pt>
                  <c:pt idx="2">
                    <c:v>6: IPI3</c:v>
                  </c:pt>
                  <c:pt idx="3">
                    <c:v>7: IPI10</c:v>
                  </c:pt>
                  <c:pt idx="4">
                    <c:v>7: IPI3</c:v>
                  </c:pt>
                  <c:pt idx="5">
                    <c:v>8: IPI3</c:v>
                  </c:pt>
                  <c:pt idx="6">
                    <c:v>9: IPI3</c:v>
                  </c:pt>
                  <c:pt idx="7">
                    <c:v>11: IPI</c:v>
                  </c:pt>
                  <c:pt idx="8">
                    <c:v>12: IPI10</c:v>
                  </c:pt>
                  <c:pt idx="9">
                    <c:v>13: IPI0.3</c:v>
                  </c:pt>
                  <c:pt idx="10">
                    <c:v>13: IPI3</c:v>
                  </c:pt>
                  <c:pt idx="11">
                    <c:v>13: IPI10</c:v>
                  </c:pt>
                  <c:pt idx="12">
                    <c:v>2: PEMBRO+50IPI</c:v>
                  </c:pt>
                  <c:pt idx="13">
                    <c:v>2: PEMBRO+100IPI</c:v>
                  </c:pt>
                  <c:pt idx="14">
                    <c:v>5: NIVO3+IPI1</c:v>
                  </c:pt>
                  <c:pt idx="15">
                    <c:v>5: NIVO1+IPI3</c:v>
                  </c:pt>
                  <c:pt idx="16">
                    <c:v>6: NIVO+IPI</c:v>
                  </c:pt>
                  <c:pt idx="17">
                    <c:v>9: NIVO+IPI</c:v>
                  </c:pt>
                  <c:pt idx="18">
                    <c:v>3: NIVO/ PEMBRO</c:v>
                  </c:pt>
                  <c:pt idx="19">
                    <c:v>4: PEMBRO</c:v>
                  </c:pt>
                  <c:pt idx="20">
                    <c:v>6: NIVO</c:v>
                  </c:pt>
                  <c:pt idx="21">
                    <c:v>10: NIVO</c:v>
                  </c:pt>
                </c:lvl>
                <c:lvl>
                  <c:pt idx="0">
                    <c:v>IPI</c:v>
                  </c:pt>
                  <c:pt idx="12">
                    <c:v>IPI+PEMBRO/NIVO</c:v>
                  </c:pt>
                  <c:pt idx="18">
                    <c:v>PEMBRO/NIVO</c:v>
                  </c:pt>
                </c:lvl>
              </c:multiLvlStrCache>
            </c:multiLvlStrRef>
          </c:cat>
          <c:val>
            <c:numRef>
              <c:f>'AEs-2'!$AJ$32:$AJ$53</c:f>
              <c:numCache>
                <c:formatCode>General</c:formatCode>
                <c:ptCount val="22"/>
                <c:pt idx="0">
                  <c:v>0.01</c:v>
                </c:pt>
                <c:pt idx="1">
                  <c:v>0.02</c:v>
                </c:pt>
                <c:pt idx="2">
                  <c:v>0.02</c:v>
                </c:pt>
                <c:pt idx="3">
                  <c:v>0.09</c:v>
                </c:pt>
                <c:pt idx="4">
                  <c:v>0.02</c:v>
                </c:pt>
                <c:pt idx="5">
                  <c:v>0.13</c:v>
                </c:pt>
                <c:pt idx="6">
                  <c:v>0</c:v>
                </c:pt>
                <c:pt idx="7">
                  <c:v>0.02</c:v>
                </c:pt>
                <c:pt idx="8">
                  <c:v>7.0000000000000007E-2</c:v>
                </c:pt>
                <c:pt idx="9">
                  <c:v>0</c:v>
                </c:pt>
                <c:pt idx="10">
                  <c:v>0</c:v>
                </c:pt>
                <c:pt idx="11">
                  <c:v>0.03</c:v>
                </c:pt>
                <c:pt idx="12">
                  <c:v>0</c:v>
                </c:pt>
                <c:pt idx="13">
                  <c:v>0</c:v>
                </c:pt>
                <c:pt idx="14">
                  <c:v>0</c:v>
                </c:pt>
                <c:pt idx="15">
                  <c:v>0.04</c:v>
                </c:pt>
                <c:pt idx="16">
                  <c:v>0.16</c:v>
                </c:pt>
                <c:pt idx="17">
                  <c:v>0.24</c:v>
                </c:pt>
                <c:pt idx="18">
                  <c:v>0.02</c:v>
                </c:pt>
                <c:pt idx="19">
                  <c:v>0.03</c:v>
                </c:pt>
                <c:pt idx="20">
                  <c:v>0.02</c:v>
                </c:pt>
                <c:pt idx="21">
                  <c:v>0.01</c:v>
                </c:pt>
              </c:numCache>
            </c:numRef>
          </c:val>
          <c:extLst>
            <c:ext xmlns:c16="http://schemas.microsoft.com/office/drawing/2014/chart" uri="{C3380CC4-5D6E-409C-BE32-E72D297353CC}">
              <c16:uniqueId val="{00000001-F9FD-874F-B33B-CFCD416D9AD3}"/>
            </c:ext>
          </c:extLst>
        </c:ser>
        <c:ser>
          <c:idx val="2"/>
          <c:order val="2"/>
          <c:tx>
            <c:strRef>
              <c:f>'AEs-2'!$AK$31</c:f>
              <c:strCache>
                <c:ptCount val="1"/>
                <c:pt idx="0">
                  <c:v>Pulm_gr.3-4</c:v>
                </c:pt>
              </c:strCache>
            </c:strRef>
          </c:tx>
          <c:spPr>
            <a:solidFill>
              <a:schemeClr val="accent3"/>
            </a:solidFill>
            <a:ln>
              <a:noFill/>
            </a:ln>
            <a:effectLst/>
          </c:spPr>
          <c:invertIfNegative val="0"/>
          <c:cat>
            <c:multiLvlStrRef>
              <c:f>'AEs-2'!$AG$32:$AH$53</c:f>
              <c:multiLvlStrCache>
                <c:ptCount val="22"/>
                <c:lvl>
                  <c:pt idx="0">
                    <c:v>1: IPI3</c:v>
                  </c:pt>
                  <c:pt idx="1">
                    <c:v>4: IPI3</c:v>
                  </c:pt>
                  <c:pt idx="2">
                    <c:v>6: IPI3</c:v>
                  </c:pt>
                  <c:pt idx="3">
                    <c:v>7: IPI10</c:v>
                  </c:pt>
                  <c:pt idx="4">
                    <c:v>7: IPI3</c:v>
                  </c:pt>
                  <c:pt idx="5">
                    <c:v>8: IPI3</c:v>
                  </c:pt>
                  <c:pt idx="6">
                    <c:v>9: IPI3</c:v>
                  </c:pt>
                  <c:pt idx="7">
                    <c:v>11: IPI</c:v>
                  </c:pt>
                  <c:pt idx="8">
                    <c:v>12: IPI10</c:v>
                  </c:pt>
                  <c:pt idx="9">
                    <c:v>13: IPI0.3</c:v>
                  </c:pt>
                  <c:pt idx="10">
                    <c:v>13: IPI3</c:v>
                  </c:pt>
                  <c:pt idx="11">
                    <c:v>13: IPI10</c:v>
                  </c:pt>
                  <c:pt idx="12">
                    <c:v>2: PEMBRO+50IPI</c:v>
                  </c:pt>
                  <c:pt idx="13">
                    <c:v>2: PEMBRO+100IPI</c:v>
                  </c:pt>
                  <c:pt idx="14">
                    <c:v>5: NIVO3+IPI1</c:v>
                  </c:pt>
                  <c:pt idx="15">
                    <c:v>5: NIVO1+IPI3</c:v>
                  </c:pt>
                  <c:pt idx="16">
                    <c:v>6: NIVO+IPI</c:v>
                  </c:pt>
                  <c:pt idx="17">
                    <c:v>9: NIVO+IPI</c:v>
                  </c:pt>
                  <c:pt idx="18">
                    <c:v>3: NIVO/ PEMBRO</c:v>
                  </c:pt>
                  <c:pt idx="19">
                    <c:v>4: PEMBRO</c:v>
                  </c:pt>
                  <c:pt idx="20">
                    <c:v>6: NIVO</c:v>
                  </c:pt>
                  <c:pt idx="21">
                    <c:v>10: NIVO</c:v>
                  </c:pt>
                </c:lvl>
                <c:lvl>
                  <c:pt idx="0">
                    <c:v>IPI</c:v>
                  </c:pt>
                  <c:pt idx="12">
                    <c:v>IPI+PEMBRO/NIVO</c:v>
                  </c:pt>
                  <c:pt idx="18">
                    <c:v>PEMBRO/NIVO</c:v>
                  </c:pt>
                </c:lvl>
              </c:multiLvlStrCache>
            </c:multiLvlStrRef>
          </c:cat>
          <c:val>
            <c:numRef>
              <c:f>'AEs-2'!$AK$32:$AK$53</c:f>
              <c:numCache>
                <c:formatCode>General</c:formatCode>
                <c:ptCount val="22"/>
                <c:pt idx="0">
                  <c:v>0</c:v>
                </c:pt>
                <c:pt idx="1">
                  <c:v>0</c:v>
                </c:pt>
                <c:pt idx="2">
                  <c:v>0</c:v>
                </c:pt>
                <c:pt idx="3">
                  <c:v>0.01</c:v>
                </c:pt>
                <c:pt idx="4">
                  <c:v>0</c:v>
                </c:pt>
                <c:pt idx="5">
                  <c:v>0</c:v>
                </c:pt>
                <c:pt idx="6">
                  <c:v>0.02</c:v>
                </c:pt>
                <c:pt idx="7">
                  <c:v>0</c:v>
                </c:pt>
                <c:pt idx="8">
                  <c:v>0.01</c:v>
                </c:pt>
                <c:pt idx="9">
                  <c:v>0</c:v>
                </c:pt>
                <c:pt idx="10">
                  <c:v>0</c:v>
                </c:pt>
                <c:pt idx="11">
                  <c:v>0.01</c:v>
                </c:pt>
                <c:pt idx="12">
                  <c:v>0</c:v>
                </c:pt>
                <c:pt idx="13">
                  <c:v>0</c:v>
                </c:pt>
                <c:pt idx="14">
                  <c:v>0.02</c:v>
                </c:pt>
                <c:pt idx="15">
                  <c:v>0.01</c:v>
                </c:pt>
                <c:pt idx="16">
                  <c:v>0.01</c:v>
                </c:pt>
                <c:pt idx="17">
                  <c:v>0.02</c:v>
                </c:pt>
                <c:pt idx="18">
                  <c:v>0</c:v>
                </c:pt>
                <c:pt idx="19">
                  <c:v>0.01</c:v>
                </c:pt>
                <c:pt idx="20">
                  <c:v>0</c:v>
                </c:pt>
                <c:pt idx="21">
                  <c:v>0</c:v>
                </c:pt>
              </c:numCache>
            </c:numRef>
          </c:val>
          <c:extLst>
            <c:ext xmlns:c16="http://schemas.microsoft.com/office/drawing/2014/chart" uri="{C3380CC4-5D6E-409C-BE32-E72D297353CC}">
              <c16:uniqueId val="{00000002-F9FD-874F-B33B-CFCD416D9AD3}"/>
            </c:ext>
          </c:extLst>
        </c:ser>
        <c:dLbls>
          <c:showLegendKey val="0"/>
          <c:showVal val="0"/>
          <c:showCatName val="0"/>
          <c:showSerName val="0"/>
          <c:showPercent val="0"/>
          <c:showBubbleSize val="0"/>
        </c:dLbls>
        <c:gapWidth val="219"/>
        <c:overlap val="-27"/>
        <c:axId val="688999311"/>
        <c:axId val="688966607"/>
      </c:barChart>
      <c:catAx>
        <c:axId val="68899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8966607"/>
        <c:crosses val="autoZero"/>
        <c:auto val="1"/>
        <c:lblAlgn val="ctr"/>
        <c:lblOffset val="100"/>
        <c:noMultiLvlLbl val="0"/>
      </c:catAx>
      <c:valAx>
        <c:axId val="6889666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latin typeface="Times New Roman" panose="02020603050405020304" pitchFamily="18" charset="0"/>
                    <a:cs typeface="Times New Roman" panose="02020603050405020304" pitchFamily="18" charset="0"/>
                  </a:rPr>
                  <a:t>Median frequency</a:t>
                </a:r>
              </a:p>
              <a:p>
                <a:pPr>
                  <a:defRPr/>
                </a:pPr>
                <a:endParaRPr lang="nb-NO"/>
              </a:p>
            </c:rich>
          </c:tx>
          <c:layout>
            <c:manualLayout>
              <c:xMode val="edge"/>
              <c:yMode val="edge"/>
              <c:x val="6.8620480111436536E-3"/>
              <c:y val="0.3714080048528808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crossAx val="688999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'BCs-2'!$AN$6:$AN$38</cx:f>
        <cx:lvl ptCount="33" formatCode="Standard">
          <cx:pt idx="0">17</cx:pt>
          <cx:pt idx="1">18</cx:pt>
          <cx:pt idx="2">19</cx:pt>
          <cx:pt idx="3">21</cx:pt>
          <cx:pt idx="4">25</cx:pt>
          <cx:pt idx="5">26</cx:pt>
          <cx:pt idx="6">29</cx:pt>
          <cx:pt idx="7">31</cx:pt>
          <cx:pt idx="8">41</cx:pt>
          <cx:pt idx="9">49</cx:pt>
          <cx:pt idx="10">51</cx:pt>
          <cx:pt idx="11">54.5</cx:pt>
          <cx:pt idx="12">56</cx:pt>
          <cx:pt idx="13">59</cx:pt>
          <cx:pt idx="14">59</cx:pt>
          <cx:pt idx="15">59</cx:pt>
          <cx:pt idx="16">62</cx:pt>
          <cx:pt idx="17">62</cx:pt>
          <cx:pt idx="18">62</cx:pt>
          <cx:pt idx="19">64</cx:pt>
          <cx:pt idx="20">65</cx:pt>
          <cx:pt idx="21">67</cx:pt>
          <cx:pt idx="22">70</cx:pt>
          <cx:pt idx="23">71</cx:pt>
          <cx:pt idx="24">78</cx:pt>
          <cx:pt idx="25">79</cx:pt>
          <cx:pt idx="26">80</cx:pt>
          <cx:pt idx="27">83</cx:pt>
          <cx:pt idx="28">85</cx:pt>
          <cx:pt idx="29">85</cx:pt>
          <cx:pt idx="30">85</cx:pt>
          <cx:pt idx="31">89</cx:pt>
          <cx:pt idx="32">93</cx:pt>
        </cx:lvl>
      </cx:numDim>
    </cx:data>
    <cx:data id="1">
      <cx:numDim type="val">
        <cx:f>'BCs-2'!$AO$6:$AO$38</cx:f>
        <cx:lvl ptCount="33" formatCode="Standard">
          <cx:pt idx="0">18</cx:pt>
          <cx:pt idx="1">19</cx:pt>
          <cx:pt idx="2">26</cx:pt>
          <cx:pt idx="3">27</cx:pt>
          <cx:pt idx="4">27</cx:pt>
          <cx:pt idx="5">33</cx:pt>
          <cx:pt idx="6">58.5</cx:pt>
          <cx:pt idx="7">58.5</cx:pt>
          <cx:pt idx="8">61</cx:pt>
          <cx:pt idx="9">63</cx:pt>
          <cx:pt idx="10">64</cx:pt>
          <cx:pt idx="11">64</cx:pt>
          <cx:pt idx="12">78</cx:pt>
          <cx:pt idx="13">82</cx:pt>
          <cx:pt idx="14">85</cx:pt>
          <cx:pt idx="15">85</cx:pt>
          <cx:pt idx="16">87</cx:pt>
          <cx:pt idx="17">88</cx:pt>
        </cx:lvl>
      </cx:numDim>
    </cx:data>
    <cx:data id="2">
      <cx:numDim type="val">
        <cx:f>'BCs-2'!$AP$6:$AP$38</cx:f>
        <cx:lvl ptCount="33" formatCode="Standard">
          <cx:pt idx="0">18</cx:pt>
          <cx:pt idx="1">23</cx:pt>
          <cx:pt idx="2">25</cx:pt>
          <cx:pt idx="3">60</cx:pt>
          <cx:pt idx="4">64</cx:pt>
          <cx:pt idx="5">67</cx:pt>
          <cx:pt idx="6">86</cx:pt>
          <cx:pt idx="7">90</cx:pt>
          <cx:pt idx="8">93</cx:pt>
        </cx:lvl>
      </cx:numDim>
    </cx:data>
  </cx:chartData>
  <cx:chart>
    <cx:plotArea>
      <cx:plotAreaRegion>
        <cx:series layoutId="boxWhisker" uniqueId="{6C650BE3-88C4-9140-AB44-E5BEB52C863D}">
          <cx:tx>
            <cx:txData>
              <cx:f>'BCs-2'!$AN$5</cx:f>
              <cx:v>IPI</cx:v>
            </cx:txData>
          </cx:tx>
          <cx:spPr>
            <a:solidFill>
              <a:srgbClr val="0070C0"/>
            </a:solidFill>
          </cx:spPr>
          <cx:dataId val="0"/>
          <cx:layoutPr>
            <cx:visibility meanLine="1" meanMarker="1" nonoutliers="0" outliers="1"/>
            <cx:statistics quartileMethod="exclusive"/>
          </cx:layoutPr>
        </cx:series>
        <cx:series layoutId="boxWhisker" uniqueId="{A04679A5-FED1-9A4B-AC40-0F949025D381}">
          <cx:tx>
            <cx:txData>
              <cx:f>'BCs-2'!$AO$5</cx:f>
              <cx:v>IPI+PEMBRO/NIVO</cx:v>
            </cx:txData>
          </cx:tx>
          <cx:spPr>
            <a:solidFill>
              <a:srgbClr val="FF9300"/>
            </a:solidFill>
          </cx:spPr>
          <cx:dataId val="1"/>
          <cx:layoutPr>
            <cx:visibility meanLine="1" meanMarker="1" nonoutliers="0" outliers="1"/>
            <cx:statistics quartileMethod="exclusive"/>
          </cx:layoutPr>
        </cx:series>
        <cx:series layoutId="boxWhisker" uniqueId="{F1908A90-8E85-A643-9E68-FC40E6FAC6F4}">
          <cx:tx>
            <cx:txData>
              <cx:f>'BCs-2'!$AP$5</cx:f>
              <cx:v>PEMBRO/NIVO</cx:v>
            </cx:txData>
          </cx:tx>
          <cx:spPr>
            <a:solidFill>
              <a:schemeClr val="bg2">
                <a:lumMod val="75000"/>
              </a:schemeClr>
            </a:solidFill>
          </cx:spPr>
          <cx:dataId val="2"/>
          <cx:layoutPr>
            <cx:visibility meanLine="1" meanMarker="1" nonoutliers="0" outliers="1"/>
            <cx:statistics quartileMethod="exclusive"/>
          </cx:layoutPr>
        </cx:series>
      </cx:plotAreaRegion>
      <cx:axis id="0" hidden="1">
        <cx:catScaling gapWidth="1"/>
        <cx:tickLabels/>
      </cx:axis>
      <cx:axis id="1">
        <cx:valScaling/>
        <cx:title>
          <cx:tx>
            <cx:txData>
              <cx:v>Age (years)</cx:v>
            </cx:txData>
          </cx:tx>
          <cx:txPr>
            <a:bodyPr spcFirstLastPara="1" vertOverflow="ellipsis" horzOverflow="overflow" wrap="square" lIns="0" tIns="0" rIns="0" bIns="0" anchor="ctr" anchorCtr="1"/>
            <a:lstStyle/>
            <a:p>
              <a:pPr algn="ctr" rtl="0">
                <a:defRPr/>
              </a:pPr>
              <a:r>
                <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rPr>
                <a:t>Age (years)</a:t>
              </a:r>
            </a:p>
          </cx:txPr>
        </cx:title>
        <cx:majorGridlines/>
        <cx:tickLabels/>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endPar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axis>
    </cx:plotArea>
    <cx:legend pos="b" align="ctr" overlay="0">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endPar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'BCs-2'!$AE$34:$AE$45</cx:f>
        <cx:lvl ptCount="12" formatCode="0,00">
          <cx:pt idx="0">0.52000000000000002</cx:pt>
          <cx:pt idx="1">0.57999999999999996</cx:pt>
          <cx:pt idx="2">0.57999999999999996</cx:pt>
          <cx:pt idx="3">0.59999999999999998</cx:pt>
          <cx:pt idx="4">0.60999999999999999</cx:pt>
          <cx:pt idx="5">0.60999999999999999</cx:pt>
          <cx:pt idx="6">0.62</cx:pt>
          <cx:pt idx="7">0.64000000000000001</cx:pt>
          <cx:pt idx="8">0.64000000000000001</cx:pt>
          <cx:pt idx="9">0.67000000000000004</cx:pt>
          <cx:pt idx="10">0.68000000000000005</cx:pt>
          <cx:pt idx="11">0.70999999999999996</cx:pt>
        </cx:lvl>
      </cx:numDim>
    </cx:data>
    <cx:data id="1">
      <cx:numDim type="val">
        <cx:f>'BCs-2'!$AE$48:$AE$59</cx:f>
        <cx:lvl ptCount="12" formatCode="0,00">
          <cx:pt idx="0">0.28999999999999998</cx:pt>
          <cx:pt idx="1">0.32000000000000001</cx:pt>
          <cx:pt idx="2">0.33000000000000002</cx:pt>
          <cx:pt idx="3">0.35999999999999999</cx:pt>
          <cx:pt idx="4">0.35999999999999999</cx:pt>
          <cx:pt idx="5">0.39000000000000001</cx:pt>
          <cx:pt idx="6">0.39000000000000001</cx:pt>
          <cx:pt idx="7">0.40000000000000002</cx:pt>
          <cx:pt idx="8">0.41999999999999998</cx:pt>
          <cx:pt idx="9">0.41999999999999998</cx:pt>
          <cx:pt idx="10">0.47999999999999998</cx:pt>
          <cx:pt idx="11">0.52000000000000002</cx:pt>
        </cx:lvl>
      </cx:numDim>
    </cx:data>
    <cx:data id="2">
      <cx:numDim type="val">
        <cx:f>'BCs-2'!$AF$34:$AF$39</cx:f>
        <cx:lvl ptCount="6" formatCode="Standard">
          <cx:pt idx="0">0.56999999999999995</cx:pt>
          <cx:pt idx="1">0.57999999999999996</cx:pt>
          <cx:pt idx="2">0.65000000000000002</cx:pt>
          <cx:pt idx="3">0.66000000000000003</cx:pt>
          <cx:pt idx="4">0.66000000000000003</cx:pt>
          <cx:pt idx="5">0.75</cx:pt>
        </cx:lvl>
      </cx:numDim>
    </cx:data>
    <cx:data id="3">
      <cx:numDim type="val">
        <cx:f>'BCs-2'!$AF$48:$AF$53</cx:f>
        <cx:lvl ptCount="6" formatCode="Standard">
          <cx:pt idx="0">0.56999999999999995</cx:pt>
          <cx:pt idx="1">0.34000000000000002</cx:pt>
          <cx:pt idx="2">0.34000000000000002</cx:pt>
          <cx:pt idx="3">0.34999999999999998</cx:pt>
          <cx:pt idx="4">0.41999999999999998</cx:pt>
          <cx:pt idx="5">0.42999999999999999</cx:pt>
        </cx:lvl>
      </cx:numDim>
    </cx:data>
    <cx:data id="4">
      <cx:numDim type="val">
        <cx:f>'BCs-2'!$AG$34:$AG$37</cx:f>
        <cx:lvl ptCount="4" formatCode="0,00">
          <cx:pt idx="0">0.57999999999999996</cx:pt>
          <cx:pt idx="1">0.58999999999999997</cx:pt>
          <cx:pt idx="2">0.59999999999999998</cx:pt>
          <cx:pt idx="3">0.64000000000000001</cx:pt>
        </cx:lvl>
      </cx:numDim>
    </cx:data>
    <cx:data id="5">
      <cx:numDim type="val">
        <cx:f>'BCs-2'!$AG$48:$AG$51</cx:f>
        <cx:lvl ptCount="4" formatCode="0,00">
          <cx:pt idx="0">0.35999999999999999</cx:pt>
          <cx:pt idx="1">0.40000000000000002</cx:pt>
          <cx:pt idx="2">0.41999999999999998</cx:pt>
          <cx:pt idx="3">0.57999999999999996</cx:pt>
        </cx:lvl>
      </cx:numDim>
    </cx:data>
  </cx:chartData>
  <cx:chart>
    <cx:plotArea>
      <cx:plotAreaRegion>
        <cx:series layoutId="boxWhisker" uniqueId="{940BD8DF-E3C2-F544-B3B9-77F52B5565C5}" formatIdx="0">
          <cx:tx>
            <cx:txData>
              <cx:f>'BCs-2'!$AE$33</cx:f>
              <cx:v>IPI_male</cx:v>
            </cx:txData>
          </cx:tx>
          <cx:spPr>
            <a:solidFill>
              <a:srgbClr val="0070C0"/>
            </a:solidFill>
          </cx:spPr>
          <cx:dataId val="0"/>
          <cx:layoutPr>
            <cx:visibility meanLine="1" meanMarker="1" nonoutliers="0" outliers="1"/>
            <cx:statistics quartileMethod="exclusive"/>
          </cx:layoutPr>
        </cx:series>
        <cx:series layoutId="boxWhisker" uniqueId="{00000004-BC1C-8D41-BF8C-904A7E9DB5B8}">
          <cx:tx>
            <cx:txData>
              <cx:f>'BCs-2'!$AE$47</cx:f>
              <cx:v>IPI_female</cx:v>
            </cx:txData>
          </cx:tx>
          <cx:spPr>
            <a:solidFill>
              <a:schemeClr val="accent5">
                <a:lumMod val="60000"/>
                <a:lumOff val="40000"/>
              </a:schemeClr>
            </a:solidFill>
          </cx:spPr>
          <cx:dataId val="1"/>
          <cx:layoutPr>
            <cx:statistics quartileMethod="exclusive"/>
          </cx:layoutPr>
        </cx:series>
        <cx:series layoutId="boxWhisker" uniqueId="{00000005-BC1C-8D41-BF8C-904A7E9DB5B8}">
          <cx:tx>
            <cx:txData>
              <cx:f>'BCs-2'!$AF$33</cx:f>
              <cx:v>IPI+PEMBRO/NIVO_male</cx:v>
            </cx:txData>
          </cx:tx>
          <cx:spPr>
            <a:solidFill>
              <a:srgbClr val="FF9300"/>
            </a:solidFill>
          </cx:spPr>
          <cx:dataId val="2"/>
          <cx:layoutPr>
            <cx:statistics quartileMethod="exclusive"/>
          </cx:layoutPr>
        </cx:series>
        <cx:series layoutId="boxWhisker" uniqueId="{00000006-BC1C-8D41-BF8C-904A7E9DB5B8}">
          <cx:tx>
            <cx:txData>
              <cx:f>'BCs-2'!$AF$47</cx:f>
              <cx:v>IPI+PEMBRO/NIVO_female</cx:v>
            </cx:txData>
          </cx:tx>
          <cx:spPr>
            <a:solidFill>
              <a:schemeClr val="accent2">
                <a:lumMod val="60000"/>
                <a:lumOff val="40000"/>
              </a:schemeClr>
            </a:solidFill>
          </cx:spPr>
          <cx:dataId val="3"/>
          <cx:layoutPr>
            <cx:statistics quartileMethod="exclusive"/>
          </cx:layoutPr>
        </cx:series>
        <cx:series layoutId="boxWhisker" uniqueId="{00000007-BC1C-8D41-BF8C-904A7E9DB5B8}">
          <cx:tx>
            <cx:txData>
              <cx:f>'BCs-2'!$AG$33</cx:f>
              <cx:v>PEMBRO/NIVO_male</cx:v>
            </cx:txData>
          </cx:tx>
          <cx:spPr>
            <a:solidFill>
              <a:schemeClr val="bg2">
                <a:lumMod val="75000"/>
              </a:schemeClr>
            </a:solidFill>
          </cx:spPr>
          <cx:dataId val="4"/>
          <cx:layoutPr>
            <cx:statistics quartileMethod="exclusive"/>
          </cx:layoutPr>
        </cx:series>
        <cx:series layoutId="boxWhisker" uniqueId="{00000008-BC1C-8D41-BF8C-904A7E9DB5B8}">
          <cx:tx>
            <cx:txData>
              <cx:f>'BCs-2'!$AG$47</cx:f>
              <cx:v>PEMBRO/NIVO_female</cx:v>
            </cx:txData>
          </cx:tx>
          <cx:spPr>
            <a:solidFill>
              <a:schemeClr val="bg2"/>
            </a:solidFill>
          </cx:spPr>
          <cx:dataId val="5"/>
          <cx:layoutPr>
            <cx:statistics quartileMethod="exclusive"/>
          </cx:layoutPr>
        </cx:series>
      </cx:plotAreaRegion>
      <cx:axis id="0" hidden="1">
        <cx:catScaling gapWidth="1"/>
        <cx:tickLabels/>
      </cx:axis>
      <cx:axis id="1">
        <cx:valScaling max="1" min="0"/>
        <cx:title>
          <cx:tx>
            <cx:txData>
              <cx:v>Proportion</cx:v>
            </cx:txData>
          </cx:tx>
          <cx:txPr>
            <a:bodyPr spcFirstLastPara="1" vertOverflow="ellipsis" horzOverflow="overflow" wrap="square" lIns="0" tIns="0" rIns="0" bIns="0" anchor="ctr" anchorCtr="1"/>
            <a:lstStyle/>
            <a:p>
              <a:pPr algn="ctr" rtl="0">
                <a:defRPr/>
              </a:pPr>
              <a:r>
                <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rPr>
                <a:t>Proportion</a:t>
              </a:r>
            </a:p>
          </cx:txPr>
        </cx:title>
        <cx:majorGridlines/>
        <cx:tickLabels/>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endPar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axis>
    </cx:plotArea>
    <cx:legend pos="b" align="ctr" overlay="0">
      <cx:txPr>
        <a:bodyPr spcFirstLastPara="1" vertOverflow="ellipsis" horzOverflow="overflow" wrap="square" lIns="0" tIns="0" rIns="0" bIns="0" anchor="ctr" anchorCtr="1"/>
        <a:lstStyle/>
        <a:p>
          <a:pPr algn="ctr" rtl="0">
            <a:defRPr>
              <a:latin typeface="Times New Roman" panose="02020603050405020304" pitchFamily="18" charset="0"/>
              <a:ea typeface="Times New Roman" panose="02020603050405020304" pitchFamily="18" charset="0"/>
              <a:cs typeface="Times New Roman" panose="02020603050405020304" pitchFamily="18" charset="0"/>
            </a:defRPr>
          </a:pPr>
          <a:endParaRPr lang="nb-NO" sz="900" b="0" i="0" u="none" strike="noStrike" baseline="0">
            <a:solidFill>
              <a:sysClr val="windowText" lastClr="000000">
                <a:lumMod val="65000"/>
                <a:lumOff val="35000"/>
              </a:sysClr>
            </a:solidFill>
            <a:latin typeface="Times New Roman" panose="02020603050405020304" pitchFamily="18" charset="0"/>
            <a:cs typeface="Times New Roman" panose="02020603050405020304" pitchFamily="18"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73">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33DE135-FF91-20A3-39DA-EB0E7A61608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1BBF5B1-0403-D936-D364-2A45E9510156}"/>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DF73EE47-8B60-024C-A3E9-9D47F69A0B3A}" type="datetimeFigureOut">
              <a:rPr lang="nb-NO" smtClean="0"/>
              <a:t>30.11.2023</a:t>
            </a:fld>
            <a:endParaRPr lang="nb-NO"/>
          </a:p>
        </p:txBody>
      </p:sp>
      <p:sp>
        <p:nvSpPr>
          <p:cNvPr id="4" name="Plassholder for bunntekst 3">
            <a:extLst>
              <a:ext uri="{FF2B5EF4-FFF2-40B4-BE49-F238E27FC236}">
                <a16:creationId xmlns:a16="http://schemas.microsoft.com/office/drawing/2014/main" id="{E0D21D5C-4B77-F54E-E771-2DA77C15749C}"/>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B06C2057-4DAF-3E94-8698-8590C1366EB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BA646A91-9FDA-7A49-918A-F3079B75495C}" type="slidenum">
              <a:rPr lang="nb-NO" smtClean="0"/>
              <a:t>‹#›</a:t>
            </a:fld>
            <a:endParaRPr lang="nb-NO"/>
          </a:p>
        </p:txBody>
      </p:sp>
    </p:spTree>
    <p:extLst>
      <p:ext uri="{BB962C8B-B14F-4D97-AF65-F5344CB8AC3E}">
        <p14:creationId xmlns:p14="http://schemas.microsoft.com/office/powerpoint/2010/main" val="5766746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extLst>
    <p:ext uri="{DCECCB84-F9BA-43D5-87BE-67443E8EF086}">
      <p15:sldGuideLst xmlns:p15="http://schemas.microsoft.com/office/powerpoint/2012/main">
        <p15:guide id="1" orient="horz" pos="9537" userDrawn="1">
          <p15:clr>
            <a:srgbClr val="FBAE40"/>
          </p15:clr>
        </p15:guide>
        <p15:guide id="2" pos="1348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59CF00-97E2-1033-EB68-FC43F982B767}"/>
              </a:ext>
            </a:extLst>
          </p:cNvPr>
          <p:cNvSpPr/>
          <p:nvPr userDrawn="1"/>
        </p:nvSpPr>
        <p:spPr bwMode="auto">
          <a:xfrm>
            <a:off x="-1" y="5629275"/>
            <a:ext cx="42807600" cy="24660000"/>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a:ln>
                <a:noFill/>
              </a:ln>
              <a:solidFill>
                <a:schemeClr val="tx1"/>
              </a:solidFill>
              <a:effectLst/>
              <a:latin typeface="Arial" charset="0"/>
            </a:endParaRPr>
          </a:p>
        </p:txBody>
      </p:sp>
      <p:sp>
        <p:nvSpPr>
          <p:cNvPr id="2" name="Freeform 2" descr="Red field, top">
            <a:extLst>
              <a:ext uri="{FF2B5EF4-FFF2-40B4-BE49-F238E27FC236}">
                <a16:creationId xmlns:a16="http://schemas.microsoft.com/office/drawing/2014/main" id="{09114A3E-ED0D-6852-61B1-87F4D60FBCC4}"/>
              </a:ext>
            </a:extLst>
          </p:cNvPr>
          <p:cNvSpPr>
            <a:spLocks noChangeAspect="1"/>
          </p:cNvSpPr>
          <p:nvPr userDrawn="1"/>
        </p:nvSpPr>
        <p:spPr bwMode="auto">
          <a:xfrm>
            <a:off x="0" y="1"/>
            <a:ext cx="42808525" cy="5600700"/>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a:p>
        </p:txBody>
      </p:sp>
      <p:pic>
        <p:nvPicPr>
          <p:cNvPr id="7" name="Picture 19">
            <a:extLst>
              <a:ext uri="{FF2B5EF4-FFF2-40B4-BE49-F238E27FC236}">
                <a16:creationId xmlns:a16="http://schemas.microsoft.com/office/drawing/2014/main" id="{CD4E24DF-9FF2-B992-1667-8D90A8F267A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67275" y="27323832"/>
            <a:ext cx="10790565" cy="260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7" userDrawn="1">
          <p15:clr>
            <a:srgbClr val="F26B43"/>
          </p15:clr>
        </p15:guide>
        <p15:guide id="2" pos="1348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microsoft.com/office/2014/relationships/chartEx" Target="../charts/chartEx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14/relationships/chartEx" Target="../charts/chartEx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44922" y="965130"/>
            <a:ext cx="35173855"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2400" b="1" dirty="0">
                <a:solidFill>
                  <a:schemeClr val="bg1"/>
                </a:solidFill>
                <a:latin typeface="Calibri" panose="020F0502020204030204" pitchFamily="34" charset="0"/>
                <a:cs typeface="Calibri" panose="020F0502020204030204" pitchFamily="34" charset="0"/>
              </a:rPr>
              <a:t>Severe adverse events in melanoma patients</a:t>
            </a:r>
            <a:endParaRPr lang="nb-NO" altLang="nb-NO" sz="12400" b="1" dirty="0">
              <a:solidFill>
                <a:schemeClr val="bg1"/>
              </a:solidFill>
              <a:latin typeface="Calibri" panose="020F0502020204030204" pitchFamily="34" charset="0"/>
              <a:cs typeface="Calibri" panose="020F0502020204030204" pitchFamily="34" charset="0"/>
            </a:endParaRPr>
          </a:p>
        </p:txBody>
      </p:sp>
      <p:sp>
        <p:nvSpPr>
          <p:cNvPr id="2054" name="Subtitle" descr="Subtitle field"/>
          <p:cNvSpPr txBox="1">
            <a:spLocks noChangeArrowheads="1"/>
          </p:cNvSpPr>
          <p:nvPr/>
        </p:nvSpPr>
        <p:spPr bwMode="auto">
          <a:xfrm>
            <a:off x="1182688" y="3076575"/>
            <a:ext cx="3293935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r>
              <a:rPr lang="en-US" sz="5400" b="1" dirty="0">
                <a:solidFill>
                  <a:schemeClr val="bg1"/>
                </a:solidFill>
              </a:rPr>
              <a:t>Assessment of variables related to the risk of severe adverse events in cutaneous melanoma patients treated with immune checkpoint inhibitors </a:t>
            </a:r>
            <a:endParaRPr lang="nb-NO" sz="5400" b="1" dirty="0">
              <a:solidFill>
                <a:schemeClr val="bg1"/>
              </a:solidFill>
            </a:endParaRPr>
          </a:p>
        </p:txBody>
      </p:sp>
      <p:sp>
        <p:nvSpPr>
          <p:cNvPr id="2053" name="Name and info" descr="Field for name and email"/>
          <p:cNvSpPr txBox="1">
            <a:spLocks noChangeArrowheads="1"/>
          </p:cNvSpPr>
          <p:nvPr/>
        </p:nvSpPr>
        <p:spPr bwMode="auto">
          <a:xfrm>
            <a:off x="36379755" y="2615262"/>
            <a:ext cx="544631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0" rIns="18000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nb-NO" altLang="nb-NO" sz="4400" b="1" dirty="0">
                <a:solidFill>
                  <a:schemeClr val="bg1"/>
                </a:solidFill>
                <a:latin typeface="Calibri" panose="020F0502020204030204" pitchFamily="34" charset="0"/>
                <a:cs typeface="Calibri" panose="020F0502020204030204" pitchFamily="34" charset="0"/>
              </a:rPr>
              <a:t>Kremena Trichkova</a:t>
            </a:r>
            <a:br>
              <a:rPr lang="nb-NO" altLang="nb-NO" sz="4000" dirty="0">
                <a:solidFill>
                  <a:schemeClr val="bg1"/>
                </a:solidFill>
                <a:latin typeface="Calibri" panose="020F0502020204030204" pitchFamily="34" charset="0"/>
                <a:cs typeface="Calibri" panose="020F0502020204030204" pitchFamily="34" charset="0"/>
              </a:rPr>
            </a:br>
            <a:r>
              <a:rPr lang="nb-NO" altLang="nb-NO" sz="3600" dirty="0" err="1">
                <a:solidFill>
                  <a:schemeClr val="bg1"/>
                </a:solidFill>
                <a:latin typeface="Calibri" panose="020F0502020204030204" pitchFamily="34" charset="0"/>
                <a:cs typeface="Calibri" panose="020F0502020204030204" pitchFamily="34" charset="0"/>
              </a:rPr>
              <a:t>University</a:t>
            </a:r>
            <a:r>
              <a:rPr lang="nb-NO" altLang="nb-NO" sz="3600" dirty="0">
                <a:solidFill>
                  <a:schemeClr val="bg1"/>
                </a:solidFill>
                <a:latin typeface="Calibri" panose="020F0502020204030204" pitchFamily="34" charset="0"/>
                <a:cs typeface="Calibri" panose="020F0502020204030204" pitchFamily="34" charset="0"/>
              </a:rPr>
              <a:t> of Bergen</a:t>
            </a:r>
          </a:p>
          <a:p>
            <a:pPr algn="r" eaLnBrk="1" hangingPunct="1"/>
            <a:r>
              <a:rPr lang="nb-NO" altLang="nb-NO" sz="3600" dirty="0" err="1">
                <a:solidFill>
                  <a:schemeClr val="bg1"/>
                </a:solidFill>
                <a:latin typeface="Calibri" panose="020F0502020204030204" pitchFamily="34" charset="0"/>
                <a:cs typeface="Calibri" panose="020F0502020204030204" pitchFamily="34" charset="0"/>
              </a:rPr>
              <a:t>kremena.trichkova@uib.no</a:t>
            </a:r>
            <a:endParaRPr lang="nb-NO" altLang="nb-NO" sz="3600" dirty="0">
              <a:solidFill>
                <a:schemeClr val="bg1"/>
              </a:solidFill>
              <a:latin typeface="Calibri" panose="020F0502020204030204" pitchFamily="34" charset="0"/>
              <a:cs typeface="Calibri" panose="020F0502020204030204" pitchFamily="34" charset="0"/>
            </a:endParaRPr>
          </a:p>
        </p:txBody>
      </p:sp>
      <p:sp>
        <p:nvSpPr>
          <p:cNvPr id="2055" name="Text box 1" descr="Text field "/>
          <p:cNvSpPr txBox="1">
            <a:spLocks noChangeArrowheads="1"/>
          </p:cNvSpPr>
          <p:nvPr/>
        </p:nvSpPr>
        <p:spPr bwMode="auto">
          <a:xfrm>
            <a:off x="992188" y="6229350"/>
            <a:ext cx="16622044" cy="2181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en-GB" altLang="nb-NO" sz="44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ABSTRACT</a:t>
            </a:r>
          </a:p>
          <a:p>
            <a:pPr algn="just">
              <a:lnSpc>
                <a:spcPct val="150000"/>
              </a:lnSpc>
            </a:pPr>
            <a:r>
              <a:rPr lang="en-US" sz="4200" dirty="0">
                <a:effectLst/>
                <a:latin typeface="Calibri" panose="020F0502020204030204" pitchFamily="34" charset="0"/>
                <a:ea typeface="Calibri" panose="020F0502020204030204" pitchFamily="34" charset="0"/>
                <a:cs typeface="Calibri" panose="020F0502020204030204" pitchFamily="34" charset="0"/>
              </a:rPr>
              <a:t>Malignant melanoma is a common and aggressive cancer with globally rising incidences. Immune checkpoint inhibitors (ICIs) have prolonged the survival of patients with advanced melanoma over the last decade, however, this improvement comes with a high risk of severe immune related adverse events (irAEs). This systematic review examines patient baseline characteristics (BCs) as predictive factors for developing severe gastrointestinal, hepatic, and pulmonary irAEs in patients treated with ipilimumab (anti-CTLA-4) and/ or nivolumab/ pembrolizumab (anti-PD-1).</a:t>
            </a:r>
            <a:endParaRPr lang="nb-NO" sz="42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4200" dirty="0">
                <a:effectLst/>
                <a:latin typeface="Calibri" panose="020F0502020204030204" pitchFamily="34" charset="0"/>
                <a:ea typeface="Calibri" panose="020F0502020204030204" pitchFamily="34" charset="0"/>
                <a:cs typeface="Calibri" panose="020F0502020204030204" pitchFamily="34" charset="0"/>
              </a:rPr>
              <a:t>A systematic literature search was conducted in the Ovid-databases MEDLINE and EMBASE on April 22, 2022, according to PRISMA guidelines. 13 of a total of 1694 articles were included in the final analysis. Individual and median frequencies of BCs and irAEs were calculated for the 22 treatment arms and three treatment groups: anti-CTLA-4 (n=2904), anti-PD-1 (n=1301) or combination therapy (n=822), with varying median frequencies of severe colitis, hepatitis and pneumonitis. Missing data preclude direct comparison of individual BCs and the association to specific irAEs between studies.</a:t>
            </a:r>
            <a:r>
              <a:rPr lang="nb-NO" sz="4200" dirty="0">
                <a:latin typeface="Calibri" panose="020F0502020204030204" pitchFamily="34" charset="0"/>
                <a:ea typeface="Calibri" panose="020F0502020204030204" pitchFamily="34" charset="0"/>
                <a:cs typeface="Calibri" panose="020F0502020204030204" pitchFamily="34" charset="0"/>
              </a:rPr>
              <a:t> </a:t>
            </a:r>
            <a:r>
              <a:rPr lang="en-US" sz="4200" dirty="0">
                <a:effectLst/>
                <a:latin typeface="Calibri" panose="020F0502020204030204" pitchFamily="34" charset="0"/>
                <a:ea typeface="Calibri" panose="020F0502020204030204" pitchFamily="34" charset="0"/>
                <a:cs typeface="Calibri" panose="020F0502020204030204" pitchFamily="34" charset="0"/>
              </a:rPr>
              <a:t>By descriptive analysis, we could not identify any significant association between median age, gender distribution or ECOG status and severe colitis, hepatitis or pneumonitis for either of the three treatment groups. We urge for greater transparency and standardization in the reporting of patient specific irAEs.</a:t>
            </a:r>
            <a:endParaRPr lang="nb-NO" sz="4200" dirty="0">
              <a:effectLst/>
              <a:latin typeface="Calibri" panose="020F0502020204030204" pitchFamily="34" charset="0"/>
              <a:ea typeface="Calibri" panose="020F0502020204030204" pitchFamily="34" charset="0"/>
              <a:cs typeface="Calibri" panose="020F0502020204030204" pitchFamily="34" charset="0"/>
            </a:endParaRPr>
          </a:p>
          <a:p>
            <a:pPr algn="just"/>
            <a:br>
              <a:rPr lang="en-US" sz="1800" dirty="0">
                <a:effectLst/>
                <a:latin typeface="TimesNewRomanPSMT"/>
                <a:ea typeface="Calibri" panose="020F0502020204030204" pitchFamily="34" charset="0"/>
                <a:cs typeface="Times New Roman" panose="02020603050405020304" pitchFamily="18" charset="0"/>
              </a:rPr>
            </a:br>
            <a:r>
              <a:rPr lang="en-US" sz="1800" dirty="0">
                <a:effectLst/>
                <a:latin typeface="TimesNewRomanPSMT"/>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2" name="Exmple box" descr="Example box"/>
          <p:cNvSpPr txBox="1">
            <a:spLocks noChangeArrowheads="1"/>
          </p:cNvSpPr>
          <p:nvPr/>
        </p:nvSpPr>
        <p:spPr bwMode="auto">
          <a:xfrm>
            <a:off x="18769612" y="6916587"/>
            <a:ext cx="10811225" cy="1090547"/>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3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Immune checkpoint inhibition with ipilumumab (anti-CTLA-4) in malignant melanoma</a:t>
            </a:r>
          </a:p>
        </p:txBody>
      </p:sp>
      <p:sp>
        <p:nvSpPr>
          <p:cNvPr id="2065" name="References" descr="Field for references"/>
          <p:cNvSpPr txBox="1">
            <a:spLocks noChangeArrowheads="1"/>
          </p:cNvSpPr>
          <p:nvPr/>
        </p:nvSpPr>
        <p:spPr bwMode="auto">
          <a:xfrm>
            <a:off x="31218211" y="28658819"/>
            <a:ext cx="1081122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REFERENCES</a:t>
            </a:r>
          </a:p>
          <a:p>
            <a:pPr lvl="0" eaLnBrk="1" hangingPunct="1">
              <a:defRPr/>
            </a:pPr>
            <a:r>
              <a:rPr lang="en-US" sz="3000" dirty="0"/>
              <a:t>Arnold et al., 2022; Cancer in Norway, 2022; Yu et al., 2019</a:t>
            </a:r>
            <a:endParaRPr kumimoji="0" lang="nb-NO" altLang="nb-NO" sz="300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cs typeface="Calibri" panose="020F0502020204030204" pitchFamily="34" charset="0"/>
            </a:endParaRPr>
          </a:p>
        </p:txBody>
      </p:sp>
      <p:sp>
        <p:nvSpPr>
          <p:cNvPr id="2066" name="Acknowledgements" descr="Field for acknowledgements"/>
          <p:cNvSpPr txBox="1">
            <a:spLocks noChangeArrowheads="1"/>
          </p:cNvSpPr>
          <p:nvPr/>
        </p:nvSpPr>
        <p:spPr bwMode="auto">
          <a:xfrm>
            <a:off x="18908927" y="17346474"/>
            <a:ext cx="1067191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b-NO" altLang="nb-NO" sz="2800" b="1"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ACKNOWLEDGEMENTS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22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Image credit: </a:t>
            </a:r>
            <a:r>
              <a:rPr lang="en-GB" altLang="nb-NO" sz="2200" dirty="0">
                <a:solidFill>
                  <a:srgbClr val="000000">
                    <a:lumMod val="85000"/>
                    <a:lumOff val="15000"/>
                  </a:srgbClr>
                </a:solidFill>
                <a:latin typeface="Calibri" panose="020F0502020204030204" pitchFamily="34" charset="0"/>
                <a:cs typeface="Calibri" panose="020F0502020204030204" pitchFamily="34" charset="0"/>
              </a:rPr>
              <a:t>The Lancet</a:t>
            </a:r>
          </a:p>
        </p:txBody>
      </p:sp>
      <p:graphicFrame>
        <p:nvGraphicFramePr>
          <p:cNvPr id="2" name="Diagram 1">
            <a:extLst>
              <a:ext uri="{FF2B5EF4-FFF2-40B4-BE49-F238E27FC236}">
                <a16:creationId xmlns:a16="http://schemas.microsoft.com/office/drawing/2014/main" id="{2C0FF5EF-1F7C-4F4C-1A92-1F874D9C9EF2}"/>
              </a:ext>
            </a:extLst>
          </p:cNvPr>
          <p:cNvGraphicFramePr/>
          <p:nvPr>
            <p:extLst>
              <p:ext uri="{D42A27DB-BD31-4B8C-83A1-F6EECF244321}">
                <p14:modId xmlns:p14="http://schemas.microsoft.com/office/powerpoint/2010/main" val="1418914252"/>
              </p:ext>
            </p:extLst>
          </p:nvPr>
        </p:nvGraphicFramePr>
        <p:xfrm>
          <a:off x="30486163" y="19071163"/>
          <a:ext cx="11339909" cy="8664544"/>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Immune checkpoint inhibitors in melanoma - The Lancet">
            <a:extLst>
              <a:ext uri="{FF2B5EF4-FFF2-40B4-BE49-F238E27FC236}">
                <a16:creationId xmlns:a16="http://schemas.microsoft.com/office/drawing/2014/main" id="{BA57AE1C-4109-F983-D2A9-3D623570EA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9269" y="8570251"/>
            <a:ext cx="10811225" cy="860024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cx1="http://schemas.microsoft.com/office/drawing/2015/9/8/chartex" Requires="cx1">
          <p:graphicFrame>
            <p:nvGraphicFramePr>
              <p:cNvPr id="3" name="Diagram 2">
                <a:extLst>
                  <a:ext uri="{FF2B5EF4-FFF2-40B4-BE49-F238E27FC236}">
                    <a16:creationId xmlns:a16="http://schemas.microsoft.com/office/drawing/2014/main" id="{E6CC7EC2-18AA-CF10-FC29-4AD2838C57CB}"/>
                  </a:ext>
                </a:extLst>
              </p:cNvPr>
              <p:cNvGraphicFramePr/>
              <p:nvPr>
                <p:extLst>
                  <p:ext uri="{D42A27DB-BD31-4B8C-83A1-F6EECF244321}">
                    <p14:modId xmlns:p14="http://schemas.microsoft.com/office/powerpoint/2010/main" val="3846491138"/>
                  </p:ext>
                </p:extLst>
              </p:nvPr>
            </p:nvGraphicFramePr>
            <p:xfrm>
              <a:off x="18481925" y="20909846"/>
              <a:ext cx="10811225" cy="8241416"/>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3" name="Diagram 2">
                <a:extLst>
                  <a:ext uri="{FF2B5EF4-FFF2-40B4-BE49-F238E27FC236}">
                    <a16:creationId xmlns:a16="http://schemas.microsoft.com/office/drawing/2014/main" id="{E6CC7EC2-18AA-CF10-FC29-4AD2838C57CB}"/>
                  </a:ext>
                </a:extLst>
              </p:cNvPr>
              <p:cNvPicPr>
                <a:picLocks noGrp="1" noRot="1" noChangeAspect="1" noMove="1" noResize="1" noEditPoints="1" noAdjustHandles="1" noChangeArrowheads="1" noChangeShapeType="1"/>
              </p:cNvPicPr>
              <p:nvPr/>
            </p:nvPicPr>
            <p:blipFill>
              <a:blip r:embed="rId6"/>
              <a:stretch>
                <a:fillRect/>
              </a:stretch>
            </p:blipFill>
            <p:spPr>
              <a:xfrm>
                <a:off x="18481925" y="20909846"/>
                <a:ext cx="10811225" cy="8241416"/>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4" name="Diagram 3">
                <a:extLst>
                  <a:ext uri="{FF2B5EF4-FFF2-40B4-BE49-F238E27FC236}">
                    <a16:creationId xmlns:a16="http://schemas.microsoft.com/office/drawing/2014/main" id="{2D352EE9-8185-2940-59FD-1DCCD3803844}"/>
                  </a:ext>
                </a:extLst>
              </p:cNvPr>
              <p:cNvGraphicFramePr/>
              <p:nvPr>
                <p:extLst>
                  <p:ext uri="{D42A27DB-BD31-4B8C-83A1-F6EECF244321}">
                    <p14:modId xmlns:p14="http://schemas.microsoft.com/office/powerpoint/2010/main" val="2915698903"/>
                  </p:ext>
                </p:extLst>
              </p:nvPr>
            </p:nvGraphicFramePr>
            <p:xfrm>
              <a:off x="30709801" y="8666338"/>
              <a:ext cx="11217952" cy="8182483"/>
            </p:xfrm>
            <a:graphic>
              <a:graphicData uri="http://schemas.microsoft.com/office/drawing/2014/chartex">
                <cx:chart xmlns:cx="http://schemas.microsoft.com/office/drawing/2014/chartex" xmlns:r="http://schemas.openxmlformats.org/officeDocument/2006/relationships" r:id="rId7"/>
              </a:graphicData>
            </a:graphic>
          </p:graphicFrame>
        </mc:Choice>
        <mc:Fallback>
          <p:pic>
            <p:nvPicPr>
              <p:cNvPr id="4" name="Diagram 3">
                <a:extLst>
                  <a:ext uri="{FF2B5EF4-FFF2-40B4-BE49-F238E27FC236}">
                    <a16:creationId xmlns:a16="http://schemas.microsoft.com/office/drawing/2014/main" id="{2D352EE9-8185-2940-59FD-1DCCD3803844}"/>
                  </a:ext>
                </a:extLst>
              </p:cNvPr>
              <p:cNvPicPr>
                <a:picLocks noGrp="1" noRot="1" noChangeAspect="1" noMove="1" noResize="1" noEditPoints="1" noAdjustHandles="1" noChangeArrowheads="1" noChangeShapeType="1"/>
              </p:cNvPicPr>
              <p:nvPr/>
            </p:nvPicPr>
            <p:blipFill>
              <a:blip r:embed="rId8"/>
              <a:stretch>
                <a:fillRect/>
              </a:stretch>
            </p:blipFill>
            <p:spPr>
              <a:xfrm>
                <a:off x="30709801" y="8666338"/>
                <a:ext cx="11217952" cy="8182483"/>
              </a:xfrm>
              <a:prstGeom prst="rect">
                <a:avLst/>
              </a:prstGeom>
            </p:spPr>
          </p:pic>
        </mc:Fallback>
      </mc:AlternateContent>
      <p:sp>
        <p:nvSpPr>
          <p:cNvPr id="5" name="Exmple box" descr="Example box">
            <a:extLst>
              <a:ext uri="{FF2B5EF4-FFF2-40B4-BE49-F238E27FC236}">
                <a16:creationId xmlns:a16="http://schemas.microsoft.com/office/drawing/2014/main" id="{F6B6E64B-5C88-8DC2-BDF1-B0A9D6C7ED5F}"/>
              </a:ext>
            </a:extLst>
          </p:cNvPr>
          <p:cNvSpPr txBox="1">
            <a:spLocks noChangeArrowheads="1"/>
          </p:cNvSpPr>
          <p:nvPr/>
        </p:nvSpPr>
        <p:spPr bwMode="auto">
          <a:xfrm>
            <a:off x="31081438" y="7488730"/>
            <a:ext cx="10811225"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nb-NO" sz="3000" dirty="0">
                <a:solidFill>
                  <a:srgbClr val="000000">
                    <a:lumMod val="85000"/>
                    <a:lumOff val="15000"/>
                  </a:srgbClr>
                </a:solidFill>
                <a:latin typeface="Calibri" panose="020F0502020204030204" pitchFamily="34" charset="0"/>
                <a:cs typeface="Calibri" panose="020F0502020204030204" pitchFamily="34" charset="0"/>
              </a:rPr>
              <a:t>Gender distribution by treatment group</a:t>
            </a:r>
            <a:endParaRPr kumimoji="0" lang="en-GB" altLang="nb-NO" sz="3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endParaRPr>
          </a:p>
        </p:txBody>
      </p:sp>
      <p:sp>
        <p:nvSpPr>
          <p:cNvPr id="6" name="Exmple box" descr="Example box">
            <a:extLst>
              <a:ext uri="{FF2B5EF4-FFF2-40B4-BE49-F238E27FC236}">
                <a16:creationId xmlns:a16="http://schemas.microsoft.com/office/drawing/2014/main" id="{87A322B7-3BEE-D906-B046-E371B0B1646D}"/>
              </a:ext>
            </a:extLst>
          </p:cNvPr>
          <p:cNvSpPr txBox="1">
            <a:spLocks noChangeArrowheads="1"/>
          </p:cNvSpPr>
          <p:nvPr/>
        </p:nvSpPr>
        <p:spPr bwMode="auto">
          <a:xfrm>
            <a:off x="31218211" y="17893555"/>
            <a:ext cx="10811225"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3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Grade 3-4 immune related adverse events by treatment arm</a:t>
            </a:r>
          </a:p>
        </p:txBody>
      </p:sp>
      <p:sp>
        <p:nvSpPr>
          <p:cNvPr id="7" name="Exmple box" descr="Example box">
            <a:extLst>
              <a:ext uri="{FF2B5EF4-FFF2-40B4-BE49-F238E27FC236}">
                <a16:creationId xmlns:a16="http://schemas.microsoft.com/office/drawing/2014/main" id="{018E92F4-211C-29CC-9C8A-918A5B4C342C}"/>
              </a:ext>
            </a:extLst>
          </p:cNvPr>
          <p:cNvSpPr txBox="1">
            <a:spLocks noChangeArrowheads="1"/>
          </p:cNvSpPr>
          <p:nvPr/>
        </p:nvSpPr>
        <p:spPr bwMode="auto">
          <a:xfrm>
            <a:off x="18807245" y="19557652"/>
            <a:ext cx="10811225" cy="628882"/>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0" tIns="82800" rIns="1800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nb-NO" sz="3000" b="0" i="0" u="none" strike="noStrike" kern="1200" cap="none" spc="0" normalizeH="0" baseline="0" noProof="0" dirty="0">
                <a:ln>
                  <a:noFill/>
                </a:ln>
                <a:solidFill>
                  <a:srgbClr val="000000">
                    <a:lumMod val="85000"/>
                    <a:lumOff val="15000"/>
                  </a:srgbClr>
                </a:solidFill>
                <a:effectLst/>
                <a:uLnTx/>
                <a:uFillTx/>
                <a:latin typeface="Calibri" panose="020F0502020204030204" pitchFamily="34" charset="0"/>
                <a:ea typeface="+mn-ea"/>
                <a:cs typeface="Calibri" panose="020F0502020204030204" pitchFamily="34" charset="0"/>
              </a:rPr>
              <a:t>Age distribution by treatment group</a:t>
            </a:r>
          </a:p>
        </p:txBody>
      </p:sp>
    </p:spTree>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4257</TotalTime>
  <Words>351</Words>
  <Application>Microsoft Macintosh PowerPoint</Application>
  <PresentationFormat>Egendefinert</PresentationFormat>
  <Paragraphs>20</Paragraphs>
  <Slides>1</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vt:i4>
      </vt:variant>
    </vt:vector>
  </HeadingPairs>
  <TitlesOfParts>
    <vt:vector size="6" baseType="lpstr">
      <vt:lpstr>Arial</vt:lpstr>
      <vt:lpstr>Calibri</vt:lpstr>
      <vt:lpstr>Times New Roman</vt:lpstr>
      <vt:lpstr>TimesNewRomanPSMT</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Kremena Petrova Trichkova</cp:lastModifiedBy>
  <cp:revision>160</cp:revision>
  <cp:lastPrinted>2016-05-27T08:05:21Z</cp:lastPrinted>
  <dcterms:created xsi:type="dcterms:W3CDTF">2006-11-02T13:18:58Z</dcterms:created>
  <dcterms:modified xsi:type="dcterms:W3CDTF">2023-11-30T21:26:03Z</dcterms:modified>
</cp:coreProperties>
</file>