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33" userDrawn="1">
          <p15:clr>
            <a:srgbClr val="A4A3A4"/>
          </p15:clr>
        </p15:guide>
        <p15:guide id="3" orient="horz" pos="16976" userDrawn="1">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guide id="9" orient="horz" pos="953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9F1"/>
    <a:srgbClr val="FFAA79"/>
    <a:srgbClr val="761A19"/>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6B41EA-9C2D-4186-8B04-40F2F6DA3A22}" v="37" dt="2023-10-10T13:41:07.6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461" autoAdjust="0"/>
    <p:restoredTop sz="90159" autoAdjust="0"/>
  </p:normalViewPr>
  <p:slideViewPr>
    <p:cSldViewPr snapToGrid="0">
      <p:cViewPr varScale="1">
        <p:scale>
          <a:sx n="34" d="100"/>
          <a:sy n="34" d="100"/>
        </p:scale>
        <p:origin x="5298" y="156"/>
      </p:cViewPr>
      <p:guideLst>
        <p:guide orient="horz" pos="2733"/>
        <p:guide orient="horz" pos="16976"/>
        <p:guide pos="745"/>
        <p:guide pos="19961"/>
        <p:guide pos="26361"/>
        <p:guide pos="13513"/>
        <p:guide pos="7025"/>
        <p:guide orient="horz" pos="953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128" d="100"/>
          <a:sy n="128" d="100"/>
        </p:scale>
        <p:origin x="582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efabb2f8a6af5002/Dokumenter/UIB/Hovedoppgave/Beskrivelse%20av%20hele%20dataset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Antall pasienter fordelt</a:t>
            </a:r>
            <a:r>
              <a:rPr lang="en-US" baseline="0"/>
              <a:t> på årstall</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manualLayout>
          <c:layoutTarget val="inner"/>
          <c:xMode val="edge"/>
          <c:yMode val="edge"/>
          <c:x val="7.3903969085593935E-2"/>
          <c:y val="0.20135409990851585"/>
          <c:w val="0.89019685039370078"/>
          <c:h val="0.61605085029191298"/>
        </c:manualLayout>
      </c:layout>
      <c:barChart>
        <c:barDir val="col"/>
        <c:grouping val="stacked"/>
        <c:varyColors val="0"/>
        <c:ser>
          <c:idx val="0"/>
          <c:order val="0"/>
          <c:tx>
            <c:strRef>
              <c:f>'[Beskrivelse av hele datasett.xlsx]Ark1'!$F$79</c:f>
              <c:strCache>
                <c:ptCount val="1"/>
                <c:pt idx="0">
                  <c:v>Antall pasienter totalt</c:v>
                </c:pt>
              </c:strCache>
            </c:strRef>
          </c:tx>
          <c:spPr>
            <a:solidFill>
              <a:schemeClr val="accent1"/>
            </a:solidFill>
            <a:ln>
              <a:noFill/>
            </a:ln>
            <a:effectLst/>
          </c:spPr>
          <c:invertIfNegative val="0"/>
          <c:cat>
            <c:numRef>
              <c:f>'[Beskrivelse av hele datasett.xlsx]Ark1'!$E$80:$E$92</c:f>
              <c:numCache>
                <c:formatCode>General</c:formatCode>
                <c:ptCount val="13"/>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numCache>
            </c:numRef>
          </c:cat>
          <c:val>
            <c:numRef>
              <c:f>'[Beskrivelse av hele datasett.xlsx]Ark1'!$F$80:$F$92</c:f>
              <c:numCache>
                <c:formatCode>General</c:formatCode>
                <c:ptCount val="13"/>
              </c:numCache>
            </c:numRef>
          </c:val>
          <c:extLst>
            <c:ext xmlns:c16="http://schemas.microsoft.com/office/drawing/2014/chart" uri="{C3380CC4-5D6E-409C-BE32-E72D297353CC}">
              <c16:uniqueId val="{00000000-69B4-4615-A148-B07E89F9272D}"/>
            </c:ext>
          </c:extLst>
        </c:ser>
        <c:ser>
          <c:idx val="1"/>
          <c:order val="1"/>
          <c:tx>
            <c:strRef>
              <c:f>'[Beskrivelse av hele datasett.xlsx]Ark1'!$G$79</c:f>
              <c:strCache>
                <c:ptCount val="1"/>
              </c:strCache>
            </c:strRef>
          </c:tx>
          <c:spPr>
            <a:solidFill>
              <a:schemeClr val="accent2"/>
            </a:solidFill>
            <a:ln>
              <a:noFill/>
            </a:ln>
            <a:effectLst/>
          </c:spPr>
          <c:invertIfNegative val="0"/>
          <c:cat>
            <c:numRef>
              <c:f>'[Beskrivelse av hele datasett.xlsx]Ark1'!$E$80:$E$92</c:f>
              <c:numCache>
                <c:formatCode>General</c:formatCode>
                <c:ptCount val="13"/>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numCache>
            </c:numRef>
          </c:cat>
          <c:val>
            <c:numRef>
              <c:f>'[Beskrivelse av hele datasett.xlsx]Ark1'!$G$80:$G$92</c:f>
              <c:numCache>
                <c:formatCode>General</c:formatCode>
                <c:ptCount val="13"/>
                <c:pt idx="0">
                  <c:v>315</c:v>
                </c:pt>
                <c:pt idx="1">
                  <c:v>281</c:v>
                </c:pt>
                <c:pt idx="2">
                  <c:v>324</c:v>
                </c:pt>
                <c:pt idx="3">
                  <c:v>370</c:v>
                </c:pt>
                <c:pt idx="4">
                  <c:v>331</c:v>
                </c:pt>
                <c:pt idx="5">
                  <c:v>325</c:v>
                </c:pt>
                <c:pt idx="6">
                  <c:v>132</c:v>
                </c:pt>
                <c:pt idx="7">
                  <c:v>295</c:v>
                </c:pt>
                <c:pt idx="8">
                  <c:v>440</c:v>
                </c:pt>
                <c:pt idx="9">
                  <c:v>450</c:v>
                </c:pt>
                <c:pt idx="10">
                  <c:v>478</c:v>
                </c:pt>
                <c:pt idx="11">
                  <c:v>512</c:v>
                </c:pt>
                <c:pt idx="12">
                  <c:v>380</c:v>
                </c:pt>
              </c:numCache>
            </c:numRef>
          </c:val>
          <c:extLst>
            <c:ext xmlns:c16="http://schemas.microsoft.com/office/drawing/2014/chart" uri="{C3380CC4-5D6E-409C-BE32-E72D297353CC}">
              <c16:uniqueId val="{00000001-69B4-4615-A148-B07E89F9272D}"/>
            </c:ext>
          </c:extLst>
        </c:ser>
        <c:dLbls>
          <c:showLegendKey val="0"/>
          <c:showVal val="0"/>
          <c:showCatName val="0"/>
          <c:showSerName val="0"/>
          <c:showPercent val="0"/>
          <c:showBubbleSize val="0"/>
        </c:dLbls>
        <c:gapWidth val="219"/>
        <c:overlap val="100"/>
        <c:axId val="1182312400"/>
        <c:axId val="810805872"/>
      </c:barChart>
      <c:catAx>
        <c:axId val="118231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810805872"/>
        <c:crosses val="autoZero"/>
        <c:auto val="1"/>
        <c:lblAlgn val="ctr"/>
        <c:lblOffset val="100"/>
        <c:noMultiLvlLbl val="0"/>
      </c:catAx>
      <c:valAx>
        <c:axId val="810805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1182312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433DE135-FF91-20A3-39DA-EB0E7A616080}"/>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C1BBF5B1-0403-D936-D364-2A45E9510156}"/>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DF73EE47-8B60-024C-A3E9-9D47F69A0B3A}" type="datetimeFigureOut">
              <a:rPr lang="nb-NO" smtClean="0"/>
              <a:t>29.10.2023</a:t>
            </a:fld>
            <a:endParaRPr lang="nb-NO"/>
          </a:p>
        </p:txBody>
      </p:sp>
      <p:sp>
        <p:nvSpPr>
          <p:cNvPr id="4" name="Plassholder for bunntekst 3">
            <a:extLst>
              <a:ext uri="{FF2B5EF4-FFF2-40B4-BE49-F238E27FC236}">
                <a16:creationId xmlns:a16="http://schemas.microsoft.com/office/drawing/2014/main" id="{E0D21D5C-4B77-F54E-E771-2DA77C15749C}"/>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B06C2057-4DAF-3E94-8698-8590C1366EB3}"/>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BA646A91-9FDA-7A49-918A-F3079B75495C}" type="slidenum">
              <a:rPr lang="nb-NO" smtClean="0"/>
              <a:t>‹#›</a:t>
            </a:fld>
            <a:endParaRPr lang="nb-NO"/>
          </a:p>
        </p:txBody>
      </p:sp>
    </p:spTree>
    <p:extLst>
      <p:ext uri="{BB962C8B-B14F-4D97-AF65-F5344CB8AC3E}">
        <p14:creationId xmlns:p14="http://schemas.microsoft.com/office/powerpoint/2010/main" val="57667461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223" userDrawn="1">
          <p15:clr>
            <a:srgbClr val="F26B43"/>
          </p15:clr>
        </p15:guide>
        <p15:guide id="2" pos="2236"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extLst>
    <p:ext uri="{DCECCB84-F9BA-43D5-87BE-67443E8EF086}">
      <p15:sldGuideLst xmlns:p15="http://schemas.microsoft.com/office/powerpoint/2012/main">
        <p15:guide id="1" orient="horz" pos="9537" userDrawn="1">
          <p15:clr>
            <a:srgbClr val="FBAE40"/>
          </p15:clr>
        </p15:guide>
        <p15:guide id="2" pos="1348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7259CF00-97E2-1033-EB68-FC43F982B767}"/>
              </a:ext>
            </a:extLst>
          </p:cNvPr>
          <p:cNvSpPr/>
          <p:nvPr userDrawn="1"/>
        </p:nvSpPr>
        <p:spPr bwMode="auto">
          <a:xfrm>
            <a:off x="-1" y="5629275"/>
            <a:ext cx="42807600" cy="24660000"/>
          </a:xfrm>
          <a:prstGeom prst="rect">
            <a:avLst/>
          </a:prstGeom>
          <a:solidFill>
            <a:srgbClr val="FEF9F1"/>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a:ln>
                <a:noFill/>
              </a:ln>
              <a:solidFill>
                <a:schemeClr val="tx1"/>
              </a:solidFill>
              <a:effectLst/>
              <a:latin typeface="Arial" charset="0"/>
            </a:endParaRPr>
          </a:p>
        </p:txBody>
      </p:sp>
      <p:sp>
        <p:nvSpPr>
          <p:cNvPr id="2" name="Freeform 2" descr="Red field, top">
            <a:extLst>
              <a:ext uri="{FF2B5EF4-FFF2-40B4-BE49-F238E27FC236}">
                <a16:creationId xmlns:a16="http://schemas.microsoft.com/office/drawing/2014/main" id="{09114A3E-ED0D-6852-61B1-87F4D60FBCC4}"/>
              </a:ext>
            </a:extLst>
          </p:cNvPr>
          <p:cNvSpPr>
            <a:spLocks noChangeAspect="1"/>
          </p:cNvSpPr>
          <p:nvPr userDrawn="1"/>
        </p:nvSpPr>
        <p:spPr bwMode="auto">
          <a:xfrm>
            <a:off x="0" y="1"/>
            <a:ext cx="42808525" cy="5600700"/>
          </a:xfrm>
          <a:custGeom>
            <a:avLst/>
            <a:gdLst>
              <a:gd name="T0" fmla="*/ 0 w 22394"/>
              <a:gd name="T1" fmla="*/ 4633 h 4633"/>
              <a:gd name="T2" fmla="*/ 22394 w 22394"/>
              <a:gd name="T3" fmla="*/ 4633 h 4633"/>
              <a:gd name="T4" fmla="*/ 22394 w 22394"/>
              <a:gd name="T5" fmla="*/ 0 h 4633"/>
              <a:gd name="T6" fmla="*/ 0 w 22394"/>
              <a:gd name="T7" fmla="*/ 0 h 4633"/>
              <a:gd name="T8" fmla="*/ 0 w 22394"/>
              <a:gd name="T9" fmla="*/ 4633 h 4633"/>
            </a:gdLst>
            <a:ahLst/>
            <a:cxnLst>
              <a:cxn ang="0">
                <a:pos x="T0" y="T1"/>
              </a:cxn>
              <a:cxn ang="0">
                <a:pos x="T2" y="T3"/>
              </a:cxn>
              <a:cxn ang="0">
                <a:pos x="T4" y="T5"/>
              </a:cxn>
              <a:cxn ang="0">
                <a:pos x="T6" y="T7"/>
              </a:cxn>
              <a:cxn ang="0">
                <a:pos x="T8" y="T9"/>
              </a:cxn>
            </a:cxnLst>
            <a:rect l="0" t="0" r="r" b="b"/>
            <a:pathLst>
              <a:path w="22394" h="4633">
                <a:moveTo>
                  <a:pt x="0" y="4633"/>
                </a:moveTo>
                <a:lnTo>
                  <a:pt x="22394" y="4633"/>
                </a:lnTo>
                <a:lnTo>
                  <a:pt x="22394" y="0"/>
                </a:lnTo>
                <a:lnTo>
                  <a:pt x="0" y="0"/>
                </a:lnTo>
                <a:lnTo>
                  <a:pt x="0" y="4633"/>
                </a:lnTo>
              </a:path>
            </a:pathLst>
          </a:custGeom>
          <a:solidFill>
            <a:srgbClr val="761A19"/>
          </a:solidFill>
          <a:ln>
            <a:noFill/>
          </a:ln>
        </p:spPr>
        <p:txBody>
          <a:bodyPr vert="horz" wrap="square" lIns="0" tIns="0" rIns="0" bIns="0" numCol="1" anchor="t" anchorCtr="0" compatLnSpc="1">
            <a:prstTxWarp prst="textNoShape">
              <a:avLst/>
            </a:prstTxWarp>
          </a:bodyPr>
          <a:lstStyle/>
          <a:p>
            <a:endParaRPr lang="nb-NO"/>
          </a:p>
        </p:txBody>
      </p:sp>
      <p:pic>
        <p:nvPicPr>
          <p:cNvPr id="7" name="Picture 19">
            <a:extLst>
              <a:ext uri="{FF2B5EF4-FFF2-40B4-BE49-F238E27FC236}">
                <a16:creationId xmlns:a16="http://schemas.microsoft.com/office/drawing/2014/main" id="{CD4E24DF-9FF2-B992-1667-8D90A8F267A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767275" y="27323832"/>
            <a:ext cx="10790565" cy="260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7" userDrawn="1">
          <p15:clr>
            <a:srgbClr val="F26B43"/>
          </p15:clr>
        </p15:guide>
        <p15:guide id="2" pos="13483"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lars.tjomsland@uib.no"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chart" Target="../charts/chart1.xml"/><Relationship Id="rId4" Type="http://schemas.openxmlformats.org/officeDocument/2006/relationships/hyperlink" Target="https://nkt-traume.no/traumesyste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236476" y="1091416"/>
            <a:ext cx="342010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9600" b="1" dirty="0" err="1">
                <a:solidFill>
                  <a:schemeClr val="bg1"/>
                </a:solidFill>
                <a:latin typeface="Calibri" panose="020F0502020204030204" pitchFamily="34" charset="0"/>
                <a:cs typeface="Calibri" panose="020F0502020204030204" pitchFamily="34" charset="0"/>
              </a:rPr>
              <a:t>Intubasjon</a:t>
            </a:r>
            <a:r>
              <a:rPr lang="en-US" altLang="nb-NO" sz="9600" b="1" dirty="0">
                <a:solidFill>
                  <a:schemeClr val="bg1"/>
                </a:solidFill>
                <a:latin typeface="Calibri" panose="020F0502020204030204" pitchFamily="34" charset="0"/>
                <a:cs typeface="Calibri" panose="020F0502020204030204" pitchFamily="34" charset="0"/>
              </a:rPr>
              <a:t> av </a:t>
            </a:r>
            <a:r>
              <a:rPr lang="en-US" altLang="nb-NO" sz="9600" b="1" dirty="0" err="1">
                <a:solidFill>
                  <a:schemeClr val="bg1"/>
                </a:solidFill>
                <a:latin typeface="Calibri" panose="020F0502020204030204" pitchFamily="34" charset="0"/>
                <a:cs typeface="Calibri" panose="020F0502020204030204" pitchFamily="34" charset="0"/>
              </a:rPr>
              <a:t>traumepasienter</a:t>
            </a:r>
            <a:r>
              <a:rPr lang="en-US" altLang="nb-NO" sz="9600" b="1" dirty="0">
                <a:solidFill>
                  <a:schemeClr val="bg1"/>
                </a:solidFill>
                <a:latin typeface="Calibri" panose="020F0502020204030204" pitchFamily="34" charset="0"/>
                <a:cs typeface="Calibri" panose="020F0502020204030204" pitchFamily="34" charset="0"/>
              </a:rPr>
              <a:t> med </a:t>
            </a:r>
            <a:r>
              <a:rPr lang="en-US" altLang="nb-NO" sz="9600" b="1" dirty="0" err="1">
                <a:solidFill>
                  <a:schemeClr val="bg1"/>
                </a:solidFill>
                <a:latin typeface="Calibri" panose="020F0502020204030204" pitchFamily="34" charset="0"/>
                <a:cs typeface="Calibri" panose="020F0502020204030204" pitchFamily="34" charset="0"/>
              </a:rPr>
              <a:t>mistenkt</a:t>
            </a:r>
            <a:r>
              <a:rPr lang="en-US" altLang="nb-NO" sz="9600" b="1" dirty="0">
                <a:solidFill>
                  <a:schemeClr val="bg1"/>
                </a:solidFill>
                <a:latin typeface="Calibri" panose="020F0502020204030204" pitchFamily="34" charset="0"/>
                <a:cs typeface="Calibri" panose="020F0502020204030204" pitchFamily="34" charset="0"/>
              </a:rPr>
              <a:t> </a:t>
            </a:r>
            <a:r>
              <a:rPr lang="en-US" altLang="nb-NO" sz="9600" b="1" dirty="0" err="1">
                <a:solidFill>
                  <a:schemeClr val="bg1"/>
                </a:solidFill>
                <a:latin typeface="Calibri" panose="020F0502020204030204" pitchFamily="34" charset="0"/>
                <a:cs typeface="Calibri" panose="020F0502020204030204" pitchFamily="34" charset="0"/>
              </a:rPr>
              <a:t>hodeskade</a:t>
            </a:r>
            <a:endParaRPr lang="nb-NO" altLang="nb-NO" sz="19900" b="1" dirty="0">
              <a:solidFill>
                <a:schemeClr val="bg1"/>
              </a:solidFill>
              <a:latin typeface="Calibri" panose="020F0502020204030204" pitchFamily="34" charset="0"/>
              <a:cs typeface="Calibri" panose="020F0502020204030204" pitchFamily="34" charset="0"/>
            </a:endParaRPr>
          </a:p>
        </p:txBody>
      </p:sp>
      <p:sp>
        <p:nvSpPr>
          <p:cNvPr id="2054" name="Subtitle" descr="Subtitle field"/>
          <p:cNvSpPr txBox="1">
            <a:spLocks noChangeArrowheads="1"/>
          </p:cNvSpPr>
          <p:nvPr/>
        </p:nvSpPr>
        <p:spPr bwMode="auto">
          <a:xfrm>
            <a:off x="1236476" y="3076575"/>
            <a:ext cx="32939355"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4600" b="1" dirty="0">
                <a:solidFill>
                  <a:schemeClr val="bg1"/>
                </a:solidFill>
                <a:latin typeface="Calibri" panose="020F0502020204030204" pitchFamily="34" charset="0"/>
                <a:cs typeface="Calibri" panose="020F0502020204030204" pitchFamily="34" charset="0"/>
              </a:rPr>
              <a:t>En </a:t>
            </a:r>
            <a:r>
              <a:rPr lang="en-US" altLang="nb-NO" sz="4600" b="1" dirty="0" err="1">
                <a:solidFill>
                  <a:schemeClr val="bg1"/>
                </a:solidFill>
                <a:latin typeface="Calibri" panose="020F0502020204030204" pitchFamily="34" charset="0"/>
                <a:cs typeface="Calibri" panose="020F0502020204030204" pitchFamily="34" charset="0"/>
              </a:rPr>
              <a:t>retrospektiv</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registerstudiet</a:t>
            </a:r>
            <a:r>
              <a:rPr lang="en-US" altLang="nb-NO" sz="4600" b="1" dirty="0">
                <a:solidFill>
                  <a:schemeClr val="bg1"/>
                </a:solidFill>
                <a:latin typeface="Calibri" panose="020F0502020204030204" pitchFamily="34" charset="0"/>
                <a:cs typeface="Calibri" panose="020F0502020204030204" pitchFamily="34" charset="0"/>
              </a:rPr>
              <a:t> av </a:t>
            </a:r>
            <a:r>
              <a:rPr lang="en-US" altLang="nb-NO" sz="4600" b="1" dirty="0" err="1">
                <a:solidFill>
                  <a:schemeClr val="bg1"/>
                </a:solidFill>
                <a:latin typeface="Calibri" panose="020F0502020204030204" pitchFamily="34" charset="0"/>
                <a:cs typeface="Calibri" panose="020F0502020204030204" pitchFamily="34" charset="0"/>
              </a:rPr>
              <a:t>pasienter</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ved</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Haukeland</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Universitetssykehus</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i</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perioden</a:t>
            </a:r>
            <a:r>
              <a:rPr lang="en-US" altLang="nb-NO" sz="4600" b="1" dirty="0">
                <a:solidFill>
                  <a:schemeClr val="bg1"/>
                </a:solidFill>
                <a:latin typeface="Calibri" panose="020F0502020204030204" pitchFamily="34" charset="0"/>
                <a:cs typeface="Calibri" panose="020F0502020204030204" pitchFamily="34" charset="0"/>
              </a:rPr>
              <a:t> 2009 </a:t>
            </a:r>
            <a:r>
              <a:rPr lang="en-US" altLang="nb-NO" sz="4600" b="1" dirty="0" err="1">
                <a:solidFill>
                  <a:schemeClr val="bg1"/>
                </a:solidFill>
                <a:latin typeface="Calibri" panose="020F0502020204030204" pitchFamily="34" charset="0"/>
                <a:cs typeface="Calibri" panose="020F0502020204030204" pitchFamily="34" charset="0"/>
              </a:rPr>
              <a:t>til</a:t>
            </a:r>
            <a:r>
              <a:rPr lang="en-US" altLang="nb-NO" sz="4600" b="1" dirty="0">
                <a:solidFill>
                  <a:schemeClr val="bg1"/>
                </a:solidFill>
                <a:latin typeface="Calibri" panose="020F0502020204030204" pitchFamily="34" charset="0"/>
                <a:cs typeface="Calibri" panose="020F0502020204030204" pitchFamily="34" charset="0"/>
              </a:rPr>
              <a:t> 2021. I </a:t>
            </a:r>
            <a:r>
              <a:rPr lang="en-US" altLang="nb-NO" sz="4600" b="1" dirty="0" err="1">
                <a:solidFill>
                  <a:schemeClr val="bg1"/>
                </a:solidFill>
                <a:latin typeface="Calibri" panose="020F0502020204030204" pitchFamily="34" charset="0"/>
                <a:cs typeface="Calibri" panose="020F0502020204030204" pitchFamily="34" charset="0"/>
              </a:rPr>
              <a:t>regi</a:t>
            </a:r>
            <a:r>
              <a:rPr lang="en-US" altLang="nb-NO" sz="4600" b="1" dirty="0">
                <a:solidFill>
                  <a:schemeClr val="bg1"/>
                </a:solidFill>
                <a:latin typeface="Calibri" panose="020F0502020204030204" pitchFamily="34" charset="0"/>
                <a:cs typeface="Calibri" panose="020F0502020204030204" pitchFamily="34" charset="0"/>
              </a:rPr>
              <a:t> av </a:t>
            </a:r>
            <a:r>
              <a:rPr lang="en-US" altLang="nb-NO" sz="4600" b="1" dirty="0" err="1">
                <a:solidFill>
                  <a:schemeClr val="bg1"/>
                </a:solidFill>
                <a:latin typeface="Calibri" panose="020F0502020204030204" pitchFamily="34" charset="0"/>
                <a:cs typeface="Calibri" panose="020F0502020204030204" pitchFamily="34" charset="0"/>
              </a:rPr>
              <a:t>Regionalt</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traumesenter</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i</a:t>
            </a:r>
            <a:r>
              <a:rPr lang="en-US" altLang="nb-NO" sz="4600" b="1" dirty="0">
                <a:solidFill>
                  <a:schemeClr val="bg1"/>
                </a:solidFill>
                <a:latin typeface="Calibri" panose="020F0502020204030204" pitchFamily="34" charset="0"/>
                <a:cs typeface="Calibri" panose="020F0502020204030204" pitchFamily="34" charset="0"/>
              </a:rPr>
              <a:t> Helse Vest med </a:t>
            </a:r>
            <a:r>
              <a:rPr lang="en-US" altLang="nb-NO" sz="4600" b="1" dirty="0" err="1">
                <a:solidFill>
                  <a:schemeClr val="bg1"/>
                </a:solidFill>
                <a:latin typeface="Calibri" panose="020F0502020204030204" pitchFamily="34" charset="0"/>
                <a:cs typeface="Calibri" panose="020F0502020204030204" pitchFamily="34" charset="0"/>
              </a:rPr>
              <a:t>fokus</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på</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hva</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endringer</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i</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retningslinjer</a:t>
            </a:r>
            <a:r>
              <a:rPr lang="en-US" altLang="nb-NO" sz="4600" b="1" dirty="0">
                <a:solidFill>
                  <a:schemeClr val="bg1"/>
                </a:solidFill>
                <a:latin typeface="Calibri" panose="020F0502020204030204" pitchFamily="34" charset="0"/>
                <a:cs typeface="Calibri" panose="020F0502020204030204" pitchFamily="34" charset="0"/>
              </a:rPr>
              <a:t> for </a:t>
            </a:r>
            <a:r>
              <a:rPr lang="en-US" altLang="nb-NO" sz="4600" b="1" dirty="0" err="1">
                <a:solidFill>
                  <a:schemeClr val="bg1"/>
                </a:solidFill>
                <a:latin typeface="Calibri" panose="020F0502020204030204" pitchFamily="34" charset="0"/>
                <a:cs typeface="Calibri" panose="020F0502020204030204" pitchFamily="34" charset="0"/>
              </a:rPr>
              <a:t>intubasjon</a:t>
            </a:r>
            <a:r>
              <a:rPr lang="en-US" altLang="nb-NO" sz="4600" b="1" dirty="0">
                <a:solidFill>
                  <a:schemeClr val="bg1"/>
                </a:solidFill>
                <a:latin typeface="Calibri" panose="020F0502020204030204" pitchFamily="34" charset="0"/>
                <a:cs typeface="Calibri" panose="020F0502020204030204" pitchFamily="34" charset="0"/>
              </a:rPr>
              <a:t> av </a:t>
            </a:r>
            <a:r>
              <a:rPr lang="en-US" altLang="nb-NO" sz="4600" b="1" dirty="0" err="1">
                <a:solidFill>
                  <a:schemeClr val="bg1"/>
                </a:solidFill>
                <a:latin typeface="Calibri" panose="020F0502020204030204" pitchFamily="34" charset="0"/>
                <a:cs typeface="Calibri" panose="020F0502020204030204" pitchFamily="34" charset="0"/>
              </a:rPr>
              <a:t>pasienter</a:t>
            </a:r>
            <a:r>
              <a:rPr lang="en-US" altLang="nb-NO" sz="4600" b="1" dirty="0">
                <a:solidFill>
                  <a:schemeClr val="bg1"/>
                </a:solidFill>
                <a:latin typeface="Calibri" panose="020F0502020204030204" pitchFamily="34" charset="0"/>
                <a:cs typeface="Calibri" panose="020F0502020204030204" pitchFamily="34" charset="0"/>
              </a:rPr>
              <a:t> med hypovolemi </a:t>
            </a:r>
            <a:r>
              <a:rPr lang="en-US" altLang="nb-NO" sz="4600" b="1" dirty="0" err="1">
                <a:solidFill>
                  <a:schemeClr val="bg1"/>
                </a:solidFill>
                <a:latin typeface="Calibri" panose="020F0502020204030204" pitchFamily="34" charset="0"/>
                <a:cs typeface="Calibri" panose="020F0502020204030204" pitchFamily="34" charset="0"/>
              </a:rPr>
              <a:t>har</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ført</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til</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i</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praksis</a:t>
            </a:r>
            <a:r>
              <a:rPr lang="en-US" altLang="nb-NO" sz="4600" b="1" dirty="0">
                <a:solidFill>
                  <a:schemeClr val="bg1"/>
                </a:solidFill>
                <a:latin typeface="Calibri" panose="020F0502020204030204" pitchFamily="34" charset="0"/>
                <a:cs typeface="Calibri" panose="020F0502020204030204" pitchFamily="34" charset="0"/>
              </a:rPr>
              <a:t> for </a:t>
            </a:r>
            <a:r>
              <a:rPr lang="en-US" altLang="nb-NO" sz="4600" b="1" dirty="0" err="1">
                <a:solidFill>
                  <a:schemeClr val="bg1"/>
                </a:solidFill>
                <a:latin typeface="Calibri" panose="020F0502020204030204" pitchFamily="34" charset="0"/>
                <a:cs typeface="Calibri" panose="020F0502020204030204" pitchFamily="34" charset="0"/>
              </a:rPr>
              <a:t>pasientgruppen</a:t>
            </a:r>
            <a:r>
              <a:rPr lang="en-US" altLang="nb-NO" sz="4600" b="1" dirty="0">
                <a:solidFill>
                  <a:schemeClr val="bg1"/>
                </a:solidFill>
                <a:latin typeface="Calibri" panose="020F0502020204030204" pitchFamily="34" charset="0"/>
                <a:cs typeface="Calibri" panose="020F0502020204030204" pitchFamily="34" charset="0"/>
              </a:rPr>
              <a:t>.</a:t>
            </a:r>
            <a:endParaRPr lang="nb-NO" altLang="nb-NO" sz="4600" b="1" dirty="0">
              <a:solidFill>
                <a:schemeClr val="bg1"/>
              </a:solidFill>
              <a:latin typeface="Calibri" panose="020F0502020204030204" pitchFamily="34" charset="0"/>
              <a:cs typeface="Calibri" panose="020F0502020204030204" pitchFamily="34" charset="0"/>
            </a:endParaRPr>
          </a:p>
        </p:txBody>
      </p:sp>
      <p:sp>
        <p:nvSpPr>
          <p:cNvPr id="2053" name="Name and info" descr="Field for name and email"/>
          <p:cNvSpPr txBox="1">
            <a:spLocks noChangeArrowheads="1"/>
          </p:cNvSpPr>
          <p:nvPr/>
        </p:nvSpPr>
        <p:spPr bwMode="auto">
          <a:xfrm>
            <a:off x="34476847" y="2798489"/>
            <a:ext cx="7500307"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rIns="18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400" b="1" dirty="0">
                <a:solidFill>
                  <a:schemeClr val="bg1"/>
                </a:solidFill>
                <a:latin typeface="Calibri" panose="020F0502020204030204" pitchFamily="34" charset="0"/>
                <a:cs typeface="Calibri" panose="020F0502020204030204" pitchFamily="34" charset="0"/>
              </a:rPr>
              <a:t>Mats Torsvik &amp; Lars Tjomsland</a:t>
            </a:r>
            <a:br>
              <a:rPr lang="nb-NO" altLang="nb-NO" sz="4000" dirty="0">
                <a:solidFill>
                  <a:schemeClr val="bg1"/>
                </a:solidFill>
                <a:latin typeface="Calibri" panose="020F0502020204030204" pitchFamily="34" charset="0"/>
                <a:cs typeface="Calibri" panose="020F0502020204030204" pitchFamily="34" charset="0"/>
              </a:rPr>
            </a:br>
            <a:r>
              <a:rPr lang="nb-NO" altLang="nb-NO" sz="3600" dirty="0" err="1">
                <a:solidFill>
                  <a:schemeClr val="bg1"/>
                </a:solidFill>
                <a:latin typeface="Calibri" panose="020F0502020204030204" pitchFamily="34" charset="0"/>
                <a:cs typeface="Calibri" panose="020F0502020204030204" pitchFamily="34" charset="0"/>
              </a:rPr>
              <a:t>University</a:t>
            </a:r>
            <a:r>
              <a:rPr lang="nb-NO" altLang="nb-NO" sz="3600" dirty="0">
                <a:solidFill>
                  <a:schemeClr val="bg1"/>
                </a:solidFill>
                <a:latin typeface="Calibri" panose="020F0502020204030204" pitchFamily="34" charset="0"/>
                <a:cs typeface="Calibri" panose="020F0502020204030204" pitchFamily="34" charset="0"/>
              </a:rPr>
              <a:t> </a:t>
            </a:r>
            <a:r>
              <a:rPr lang="nb-NO" altLang="nb-NO" sz="3600" dirty="0" err="1">
                <a:solidFill>
                  <a:schemeClr val="bg1"/>
                </a:solidFill>
                <a:latin typeface="Calibri" panose="020F0502020204030204" pitchFamily="34" charset="0"/>
                <a:cs typeface="Calibri" panose="020F0502020204030204" pitchFamily="34" charset="0"/>
              </a:rPr>
              <a:t>of</a:t>
            </a:r>
            <a:r>
              <a:rPr lang="nb-NO" altLang="nb-NO" sz="3600" dirty="0">
                <a:solidFill>
                  <a:schemeClr val="bg1"/>
                </a:solidFill>
                <a:latin typeface="Calibri" panose="020F0502020204030204" pitchFamily="34" charset="0"/>
                <a:cs typeface="Calibri" panose="020F0502020204030204" pitchFamily="34" charset="0"/>
              </a:rPr>
              <a:t> Bergen</a:t>
            </a:r>
          </a:p>
          <a:p>
            <a:pPr algn="r" eaLnBrk="1" hangingPunct="1"/>
            <a:r>
              <a:rPr lang="nb-NO" altLang="nb-NO" sz="3600" dirty="0">
                <a:solidFill>
                  <a:schemeClr val="bg1"/>
                </a:solidFill>
                <a:latin typeface="Calibri" panose="020F0502020204030204" pitchFamily="34" charset="0"/>
                <a:cs typeface="Calibri" panose="020F0502020204030204" pitchFamily="34" charset="0"/>
              </a:rPr>
              <a:t>Email: </a:t>
            </a:r>
            <a:r>
              <a:rPr lang="nb-NO" altLang="nb-NO" sz="3600" dirty="0">
                <a:solidFill>
                  <a:schemeClr val="bg1"/>
                </a:solidFill>
                <a:latin typeface="Calibri" panose="020F0502020204030204" pitchFamily="34" charset="0"/>
                <a:cs typeface="Calibri" panose="020F0502020204030204" pitchFamily="34" charset="0"/>
                <a:hlinkClick r:id="rId3"/>
              </a:rPr>
              <a:t>lars.tjomsland@uib.no</a:t>
            </a:r>
            <a:r>
              <a:rPr lang="nb-NO" altLang="nb-NO" sz="3600" dirty="0">
                <a:solidFill>
                  <a:schemeClr val="bg1"/>
                </a:solidFill>
                <a:latin typeface="Calibri" panose="020F0502020204030204" pitchFamily="34" charset="0"/>
                <a:cs typeface="Calibri" panose="020F0502020204030204" pitchFamily="34" charset="0"/>
              </a:rPr>
              <a:t>, mats.torsvik@uib.no </a:t>
            </a:r>
          </a:p>
        </p:txBody>
      </p:sp>
      <p:sp>
        <p:nvSpPr>
          <p:cNvPr id="2055" name="Text box 1" descr="Text field "/>
          <p:cNvSpPr txBox="1">
            <a:spLocks noChangeArrowheads="1"/>
          </p:cNvSpPr>
          <p:nvPr/>
        </p:nvSpPr>
        <p:spPr bwMode="auto">
          <a:xfrm>
            <a:off x="1182688" y="6229350"/>
            <a:ext cx="9969500" cy="6998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3600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20000"/>
              </a:spcAft>
              <a:buClrTx/>
              <a:buSzTx/>
              <a:buFontTx/>
              <a:buNone/>
              <a:tabLst/>
              <a:defRPr/>
            </a:pPr>
            <a:r>
              <a:rPr kumimoji="0" lang="en-GB" altLang="nb-NO" sz="3600" b="1"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Bakgrunn</a:t>
            </a:r>
            <a:r>
              <a:rPr kumimoji="0" lang="en-GB" altLang="nb-NO" sz="3600" b="1"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for </a:t>
            </a:r>
            <a:r>
              <a:rPr kumimoji="0" lang="en-GB" altLang="nb-NO" sz="3600" b="1"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oppgaven</a:t>
            </a:r>
            <a:r>
              <a:rPr kumimoji="0" lang="en-GB" altLang="nb-NO" sz="3600" b="1"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ts val="2000"/>
              </a:spcAft>
              <a:buClrTx/>
              <a:buSzTx/>
              <a:buFontTx/>
              <a:buNone/>
              <a:tabLst/>
              <a:defRPr/>
            </a:pPr>
            <a:r>
              <a:rPr lang="nb-NO" sz="3600" dirty="0">
                <a:effectLst/>
                <a:latin typeface="Times New Roman" panose="02020603050405020304" pitchFamily="18" charset="0"/>
                <a:ea typeface="Times New Roman" panose="02020603050405020304" pitchFamily="18" charset="0"/>
                <a:cs typeface="Times New Roman" panose="02020603050405020304" pitchFamily="18" charset="0"/>
              </a:rPr>
              <a:t>Fra midten av 2010-tallet har det foregått en gradvis endring av </a:t>
            </a:r>
            <a:r>
              <a:rPr lang="nb-NO" sz="3600" dirty="0">
                <a:latin typeface="Times New Roman" panose="02020603050405020304" pitchFamily="18" charset="0"/>
                <a:ea typeface="Times New Roman" panose="02020603050405020304" pitchFamily="18" charset="0"/>
                <a:cs typeface="Times New Roman" panose="02020603050405020304" pitchFamily="18" charset="0"/>
              </a:rPr>
              <a:t>retningslinjer for </a:t>
            </a:r>
            <a:r>
              <a:rPr lang="nb-NO" sz="3600" dirty="0" err="1">
                <a:effectLst/>
                <a:latin typeface="Times New Roman" panose="02020603050405020304" pitchFamily="18" charset="0"/>
                <a:ea typeface="Times New Roman" panose="02020603050405020304" pitchFamily="18" charset="0"/>
                <a:cs typeface="Times New Roman" panose="02020603050405020304" pitchFamily="18" charset="0"/>
              </a:rPr>
              <a:t>intubering</a:t>
            </a:r>
            <a:r>
              <a:rPr lang="nb-NO" sz="3600" dirty="0">
                <a:effectLst/>
                <a:latin typeface="Times New Roman" panose="02020603050405020304" pitchFamily="18" charset="0"/>
                <a:ea typeface="Times New Roman" panose="02020603050405020304" pitchFamily="18" charset="0"/>
                <a:cs typeface="Times New Roman" panose="02020603050405020304" pitchFamily="18" charset="0"/>
              </a:rPr>
              <a:t> av traumepasienter med samtidig mistenkt hodeskade og hypovolemi ved traumesenteret ved Haukeland universitetssykehus. Endringen skyldes et økt fokus på farene for komplikasjoner ved intubasjon av pasienter med hypovolemi. Oppgaven har hatt som mål å undersøke om endringen av retningslinjer for intubasjon har gitt en endret intubasjonsrate i akuttmottaket ved Haukeland Universitetssykehus eller prehospitalt. </a:t>
            </a:r>
            <a:endParaRPr kumimoji="0" lang="en-GB"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endParaRPr>
          </a:p>
        </p:txBody>
      </p:sp>
      <p:sp>
        <p:nvSpPr>
          <p:cNvPr id="2059" name="Text Box 3" descr="Text field "/>
          <p:cNvSpPr txBox="1">
            <a:spLocks noChangeArrowheads="1"/>
          </p:cNvSpPr>
          <p:nvPr/>
        </p:nvSpPr>
        <p:spPr bwMode="auto">
          <a:xfrm>
            <a:off x="11143298" y="18805694"/>
            <a:ext cx="10324147" cy="7840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0"/>
              </a:spcBef>
              <a:spcAft>
                <a:spcPts val="1056"/>
              </a:spcAft>
              <a:buClrTx/>
              <a:buSzTx/>
              <a:buFontTx/>
              <a:buNone/>
              <a:tabLst/>
              <a:defRPr/>
            </a:pPr>
            <a:r>
              <a:rPr lang="en-US" altLang="nb-NO" sz="3600" b="1" dirty="0" err="1">
                <a:solidFill>
                  <a:srgbClr val="000000">
                    <a:lumMod val="85000"/>
                    <a:lumOff val="15000"/>
                  </a:srgbClr>
                </a:solidFill>
                <a:latin typeface="Times New Roman" panose="02020603050405020304" pitchFamily="18" charset="0"/>
                <a:cs typeface="Times New Roman" panose="02020603050405020304" pitchFamily="18" charset="0"/>
              </a:rPr>
              <a:t>Metode</a:t>
            </a:r>
            <a:r>
              <a:rPr lang="en-US" altLang="nb-NO" sz="3600" b="1" dirty="0">
                <a:solidFill>
                  <a:srgbClr val="000000">
                    <a:lumMod val="85000"/>
                    <a:lumOff val="15000"/>
                  </a:srgbClr>
                </a:solidFill>
                <a:latin typeface="Times New Roman" panose="02020603050405020304" pitchFamily="18" charset="0"/>
                <a:cs typeface="Times New Roman" panose="02020603050405020304" pitchFamily="18" charset="0"/>
              </a:rPr>
              <a:t>: </a:t>
            </a:r>
          </a:p>
          <a:p>
            <a:pPr defTabSz="914400" eaLnBrk="1" hangingPunct="1">
              <a:spcBef>
                <a:spcPts val="0"/>
              </a:spcBef>
              <a:spcAft>
                <a:spcPts val="1056"/>
              </a:spcAft>
              <a:defRPr/>
            </a:pPr>
            <a:r>
              <a:rPr lang="nb-NO" altLang="nb-NO" sz="3600" dirty="0">
                <a:solidFill>
                  <a:srgbClr val="000000">
                    <a:lumMod val="85000"/>
                    <a:lumOff val="15000"/>
                  </a:srgbClr>
                </a:solidFill>
                <a:latin typeface="Times New Roman" panose="02020603050405020304" pitchFamily="18" charset="0"/>
                <a:cs typeface="Times New Roman" panose="02020603050405020304" pitchFamily="18" charset="0"/>
              </a:rPr>
              <a:t>Alle pasienter hentet fra registerdata er i praksis undersøkt to ganger. Først i opptelling for prehospitale målinger og evt. påfølgende prehospital behandling, deretter for målinger i akuttmottak og evt. behandling i mottak. Disse tallene er behandlet og presentert hver for seg. I tillegg er pasienter delt opp i periode før endring i retningslinjer (2009 – 2014) og periode etter endring i retningslinjer (2015 – 2021). Disse periodene er så sammenlignet for intubasjonsrate.</a:t>
            </a:r>
          </a:p>
          <a:p>
            <a:pPr defTabSz="914400" eaLnBrk="1" hangingPunct="1">
              <a:spcBef>
                <a:spcPts val="0"/>
              </a:spcBef>
              <a:spcAft>
                <a:spcPts val="1056"/>
              </a:spcAft>
              <a:defRPr/>
            </a:pPr>
            <a:endParaRPr lang="en-US" altLang="nb-NO" sz="4400" b="1" dirty="0">
              <a:solidFill>
                <a:srgbClr val="000000">
                  <a:lumMod val="85000"/>
                  <a:lumOff val="15000"/>
                </a:srgbClr>
              </a:solidFill>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ts val="0"/>
              </a:spcBef>
              <a:spcAft>
                <a:spcPts val="1056"/>
              </a:spcAft>
              <a:buClrTx/>
              <a:buSzTx/>
              <a:buFontTx/>
              <a:buNone/>
              <a:tabLst/>
              <a:defRPr/>
            </a:pPr>
            <a:endParaRPr kumimoji="0" lang="en-US" altLang="nb-NO" sz="36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sp>
        <p:nvSpPr>
          <p:cNvPr id="2061" name="Text Box 4" descr="Text field "/>
          <p:cNvSpPr txBox="1">
            <a:spLocks noChangeArrowheads="1"/>
          </p:cNvSpPr>
          <p:nvPr/>
        </p:nvSpPr>
        <p:spPr bwMode="auto">
          <a:xfrm>
            <a:off x="21404262" y="6310717"/>
            <a:ext cx="10236200" cy="16514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0"/>
              </a:spcBef>
              <a:spcAft>
                <a:spcPts val="1056"/>
              </a:spcAft>
              <a:buClrTx/>
              <a:buSzTx/>
              <a:buFontTx/>
              <a:buNone/>
              <a:tabLst/>
              <a:defRPr/>
            </a:pPr>
            <a:r>
              <a:rPr lang="en-US" altLang="nb-NO" sz="3600" b="1" dirty="0" err="1">
                <a:solidFill>
                  <a:srgbClr val="000000">
                    <a:lumMod val="85000"/>
                    <a:lumOff val="15000"/>
                  </a:srgbClr>
                </a:solidFill>
                <a:latin typeface="Times New Roman" panose="02020603050405020304" pitchFamily="18" charset="0"/>
                <a:cs typeface="Times New Roman" panose="02020603050405020304" pitchFamily="18" charset="0"/>
              </a:rPr>
              <a:t>Overgang</a:t>
            </a:r>
            <a:r>
              <a:rPr lang="en-US" altLang="nb-NO" sz="3600" b="1"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b="1" dirty="0" err="1">
                <a:solidFill>
                  <a:srgbClr val="000000">
                    <a:lumMod val="85000"/>
                    <a:lumOff val="15000"/>
                  </a:srgbClr>
                </a:solidFill>
                <a:latin typeface="Times New Roman" panose="02020603050405020304" pitchFamily="18" charset="0"/>
                <a:cs typeface="Times New Roman" panose="02020603050405020304" pitchFamily="18" charset="0"/>
              </a:rPr>
              <a:t>til</a:t>
            </a:r>
            <a:r>
              <a:rPr lang="en-US" altLang="nb-NO" sz="3600" b="1"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b="1" dirty="0" err="1">
                <a:solidFill>
                  <a:srgbClr val="000000">
                    <a:lumMod val="85000"/>
                    <a:lumOff val="15000"/>
                  </a:srgbClr>
                </a:solidFill>
                <a:latin typeface="Times New Roman" panose="02020603050405020304" pitchFamily="18" charset="0"/>
                <a:cs typeface="Times New Roman" panose="02020603050405020304" pitchFamily="18" charset="0"/>
              </a:rPr>
              <a:t>nasjonalt</a:t>
            </a:r>
            <a:r>
              <a:rPr lang="en-US" altLang="nb-NO" sz="3600" b="1"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b="1" dirty="0" err="1">
                <a:solidFill>
                  <a:srgbClr val="000000">
                    <a:lumMod val="85000"/>
                    <a:lumOff val="15000"/>
                  </a:srgbClr>
                </a:solidFill>
                <a:latin typeface="Times New Roman" panose="02020603050405020304" pitchFamily="18" charset="0"/>
                <a:cs typeface="Times New Roman" panose="02020603050405020304" pitchFamily="18" charset="0"/>
              </a:rPr>
              <a:t>traumeregister</a:t>
            </a:r>
            <a:endParaRPr kumimoji="0" lang="en-US" altLang="nb-NO" sz="3600" b="1"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endParaRPr>
          </a:p>
          <a:p>
            <a:r>
              <a:rPr lang="nb-NO" sz="3600" dirty="0">
                <a:effectLst/>
                <a:latin typeface="Times New Roman" panose="02020603050405020304" pitchFamily="18" charset="0"/>
                <a:ea typeface="Times New Roman" panose="02020603050405020304" pitchFamily="18" charset="0"/>
                <a:cs typeface="Times New Roman" panose="02020603050405020304" pitchFamily="18" charset="0"/>
              </a:rPr>
              <a:t>I 2015 ble Nasjonalt traumeregister etablert som et sentralisert register og man gikk da over fra regionale traumeregister til et felles system. Dette har ført til enkelte forskjeller i hvordan data er registrert i perioden før 2015 i forhold til etter 2015 i nytt register.</a:t>
            </a:r>
          </a:p>
          <a:p>
            <a:endParaRPr lang="nb-NO" sz="3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r>
              <a:rPr kumimoji="0" lang="en-US" altLang="nb-NO" sz="3600" b="1"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Manglende</a:t>
            </a:r>
            <a:r>
              <a:rPr kumimoji="0" lang="en-US" altLang="nb-NO" sz="3600" b="1"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data:</a:t>
            </a:r>
          </a:p>
          <a:p>
            <a:pPr marL="0" marR="0" lvl="0" indent="0" algn="l" defTabSz="914400" rtl="0" eaLnBrk="1" fontAlgn="base" latinLnBrk="0" hangingPunct="1">
              <a:lnSpc>
                <a:spcPct val="100000"/>
              </a:lnSpc>
              <a:spcBef>
                <a:spcPts val="0"/>
              </a:spcBef>
              <a:spcAft>
                <a:spcPts val="1000"/>
              </a:spcAft>
              <a:buClrTx/>
              <a:buSzTx/>
              <a:buFontTx/>
              <a:buNone/>
              <a:tabLst/>
              <a:defRPr/>
            </a:pPr>
            <a:r>
              <a:rPr lang="nb-NO" sz="3600" dirty="0">
                <a:effectLst/>
                <a:latin typeface="Times New Roman" panose="02020603050405020304" pitchFamily="18" charset="0"/>
                <a:ea typeface="Times New Roman" panose="02020603050405020304" pitchFamily="18" charset="0"/>
                <a:cs typeface="Times New Roman" panose="02020603050405020304" pitchFamily="18" charset="0"/>
              </a:rPr>
              <a:t>Ved databehandling er det funnet </a:t>
            </a:r>
            <a:r>
              <a:rPr lang="nb-NO" sz="3600" dirty="0">
                <a:latin typeface="Times New Roman" panose="02020603050405020304" pitchFamily="18" charset="0"/>
                <a:ea typeface="Times New Roman" panose="02020603050405020304" pitchFamily="18" charset="0"/>
                <a:cs typeface="Times New Roman" panose="02020603050405020304" pitchFamily="18" charset="0"/>
              </a:rPr>
              <a:t>u</a:t>
            </a:r>
            <a:r>
              <a:rPr lang="nb-NO" sz="3600" dirty="0">
                <a:effectLst/>
                <a:latin typeface="Times New Roman" panose="02020603050405020304" pitchFamily="18" charset="0"/>
                <a:ea typeface="Times New Roman" panose="02020603050405020304" pitchFamily="18" charset="0"/>
                <a:cs typeface="Times New Roman" panose="02020603050405020304" pitchFamily="18" charset="0"/>
              </a:rPr>
              <a:t>komplette registerdata, spesielt i prehospital setting. Problemet er størst perioden 2015 – 2021 hvor opp mot 25% av pasientene mangler registrert blodtrykksmåling og 11% mangler registrert GCS prehospitalt. </a:t>
            </a:r>
          </a:p>
          <a:p>
            <a:pPr marL="0" marR="0" lvl="0" indent="0" algn="l" defTabSz="914400" rtl="0" eaLnBrk="1" fontAlgn="base" latinLnBrk="0" hangingPunct="1">
              <a:lnSpc>
                <a:spcPct val="100000"/>
              </a:lnSpc>
              <a:spcBef>
                <a:spcPts val="0"/>
              </a:spcBef>
              <a:spcAft>
                <a:spcPts val="1000"/>
              </a:spcAft>
              <a:buClrTx/>
              <a:buSzTx/>
              <a:buFontTx/>
              <a:buNone/>
              <a:tabLst/>
              <a:defRPr/>
            </a:pPr>
            <a:endParaRPr kumimoji="0" lang="nb-NO" altLang="nb-NO" sz="3600" b="1" i="0" u="none" strike="noStrike" kern="1200" cap="none" spc="0" normalizeH="0" baseline="0" noProof="0" dirty="0">
              <a:ln>
                <a:noFill/>
              </a:ln>
              <a:solidFill>
                <a:srgbClr val="000000">
                  <a:lumMod val="85000"/>
                  <a:lumOff val="15000"/>
                </a:srgbClr>
              </a:solidFill>
              <a:uLnTx/>
              <a:uFillTx/>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1000"/>
              </a:spcAft>
              <a:buClrTx/>
              <a:buSzTx/>
              <a:buFontTx/>
              <a:buNone/>
              <a:tabLst/>
              <a:defRPr/>
            </a:pPr>
            <a:r>
              <a:rPr kumimoji="0" lang="en-US" altLang="nb-NO" sz="3600" b="1"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Funn</a:t>
            </a:r>
            <a:r>
              <a:rPr kumimoji="0" lang="en-US" altLang="nb-NO" sz="3600" b="1"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a:t>
            </a:r>
            <a:endParaRPr lang="nb-NO" sz="3600" dirty="0">
              <a:latin typeface="Times New Roman" panose="02020603050405020304" pitchFamily="18" charset="0"/>
              <a:ea typeface="Times New Roman" panose="02020603050405020304" pitchFamily="18" charset="0"/>
              <a:cs typeface="Times New Roman" panose="02020603050405020304" pitchFamily="18" charset="0"/>
            </a:endParaRPr>
          </a:p>
          <a:p>
            <a:r>
              <a:rPr lang="nb-NO" sz="3600" dirty="0">
                <a:effectLst/>
                <a:latin typeface="Times New Roman" panose="02020603050405020304" pitchFamily="18" charset="0"/>
                <a:ea typeface="Times New Roman" panose="02020603050405020304" pitchFamily="18" charset="0"/>
                <a:cs typeface="Times New Roman" panose="02020603050405020304" pitchFamily="18" charset="0"/>
              </a:rPr>
              <a:t>68 pasient</a:t>
            </a:r>
            <a:r>
              <a:rPr lang="nb-NO" sz="3600" dirty="0">
                <a:latin typeface="Times New Roman" panose="02020603050405020304" pitchFamily="18" charset="0"/>
                <a:ea typeface="Times New Roman" panose="02020603050405020304" pitchFamily="18" charset="0"/>
                <a:cs typeface="Times New Roman" panose="02020603050405020304" pitchFamily="18" charset="0"/>
              </a:rPr>
              <a:t>er med samtidig </a:t>
            </a:r>
            <a:r>
              <a:rPr lang="nb-NO" sz="3600" dirty="0" err="1">
                <a:latin typeface="Times New Roman" panose="02020603050405020304" pitchFamily="18" charset="0"/>
                <a:ea typeface="Times New Roman" panose="02020603050405020304" pitchFamily="18" charset="0"/>
                <a:cs typeface="Times New Roman" panose="02020603050405020304" pitchFamily="18" charset="0"/>
              </a:rPr>
              <a:t>hypovolemi</a:t>
            </a:r>
            <a:r>
              <a:rPr lang="nb-NO" sz="3600" dirty="0">
                <a:latin typeface="Times New Roman" panose="02020603050405020304" pitchFamily="18" charset="0"/>
                <a:ea typeface="Times New Roman" panose="02020603050405020304" pitchFamily="18" charset="0"/>
                <a:cs typeface="Times New Roman" panose="02020603050405020304" pitchFamily="18" charset="0"/>
              </a:rPr>
              <a:t> og registrert bevisstløshet ble registrert </a:t>
            </a:r>
            <a:r>
              <a:rPr lang="nb-NO" sz="3600" dirty="0" err="1">
                <a:latin typeface="Times New Roman" panose="02020603050405020304" pitchFamily="18" charset="0"/>
                <a:ea typeface="Times New Roman" panose="02020603050405020304" pitchFamily="18" charset="0"/>
                <a:cs typeface="Times New Roman" panose="02020603050405020304" pitchFamily="18" charset="0"/>
              </a:rPr>
              <a:t>prehospitalt</a:t>
            </a:r>
            <a:r>
              <a:rPr lang="nb-NO" sz="3600" dirty="0">
                <a:latin typeface="Times New Roman" panose="02020603050405020304" pitchFamily="18" charset="0"/>
                <a:ea typeface="Times New Roman" panose="02020603050405020304" pitchFamily="18" charset="0"/>
                <a:cs typeface="Times New Roman" panose="02020603050405020304" pitchFamily="18" charset="0"/>
              </a:rPr>
              <a:t>, og 37 pasienter i intrahospital setting. </a:t>
            </a:r>
            <a:r>
              <a:rPr lang="nb-NO" sz="3600" dirty="0">
                <a:effectLst/>
                <a:latin typeface="Times New Roman" panose="02020603050405020304" pitchFamily="18" charset="0"/>
                <a:ea typeface="Times New Roman" panose="02020603050405020304" pitchFamily="18" charset="0"/>
                <a:cs typeface="Times New Roman" panose="02020603050405020304" pitchFamily="18" charset="0"/>
              </a:rPr>
              <a:t>Et lavere antall enn forventet.</a:t>
            </a:r>
          </a:p>
          <a:p>
            <a:endParaRPr lang="nb-NO" sz="3600" dirty="0">
              <a:latin typeface="Times New Roman" panose="02020603050405020304" pitchFamily="18" charset="0"/>
              <a:ea typeface="Times New Roman" panose="02020603050405020304" pitchFamily="18" charset="0"/>
              <a:cs typeface="Times New Roman" panose="02020603050405020304" pitchFamily="18" charset="0"/>
            </a:endParaRPr>
          </a:p>
          <a:p>
            <a:r>
              <a:rPr lang="nb-NO" sz="3600" dirty="0">
                <a:effectLst/>
                <a:latin typeface="Times New Roman" panose="02020603050405020304" pitchFamily="18" charset="0"/>
                <a:ea typeface="Times New Roman" panose="02020603050405020304" pitchFamily="18" charset="0"/>
                <a:cs typeface="Times New Roman" panose="02020603050405020304" pitchFamily="18" charset="0"/>
              </a:rPr>
              <a:t>Det ses en signifikant reduksjon av intubasjon av pasienter med redusert bevissthet og hypovolemi fra 64% til 21% i akuttmottak mellom periodene. </a:t>
            </a:r>
          </a:p>
          <a:p>
            <a:endParaRPr lang="nb-NO" sz="3600" dirty="0">
              <a:latin typeface="Times New Roman" panose="02020603050405020304" pitchFamily="18" charset="0"/>
              <a:ea typeface="Times New Roman" panose="02020603050405020304" pitchFamily="18" charset="0"/>
              <a:cs typeface="Times New Roman" panose="02020603050405020304" pitchFamily="18" charset="0"/>
            </a:endParaRPr>
          </a:p>
          <a:p>
            <a:r>
              <a:rPr lang="nb-NO" sz="3600" dirty="0">
                <a:effectLst/>
                <a:latin typeface="Times New Roman" panose="02020603050405020304" pitchFamily="18" charset="0"/>
                <a:ea typeface="Times New Roman" panose="02020603050405020304" pitchFamily="18" charset="0"/>
                <a:cs typeface="Times New Roman" panose="02020603050405020304" pitchFamily="18" charset="0"/>
              </a:rPr>
              <a:t>Intubasjonsrate er relativt stabil prehospitalt med en lett økning fra 38% til 41%. </a:t>
            </a:r>
          </a:p>
        </p:txBody>
      </p:sp>
      <p:sp>
        <p:nvSpPr>
          <p:cNvPr id="2064" name="Text Box 6" descr="Text field "/>
          <p:cNvSpPr txBox="1">
            <a:spLocks noChangeArrowheads="1"/>
          </p:cNvSpPr>
          <p:nvPr/>
        </p:nvSpPr>
        <p:spPr bwMode="auto">
          <a:xfrm>
            <a:off x="31750316" y="6310717"/>
            <a:ext cx="10151110" cy="8530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0"/>
              </a:spcBef>
              <a:spcAft>
                <a:spcPts val="1000"/>
              </a:spcAft>
              <a:buClrTx/>
              <a:buSzTx/>
              <a:buFontTx/>
              <a:buNone/>
              <a:tabLst/>
              <a:defRPr/>
            </a:pPr>
            <a:r>
              <a:rPr kumimoji="0" lang="en-US" altLang="nb-NO" sz="3600" b="1"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Tolkning</a:t>
            </a:r>
            <a:endParaRPr kumimoji="0" lang="en-US" altLang="nb-NO" sz="3600" b="1"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endParaRPr>
          </a:p>
          <a:p>
            <a:r>
              <a:rPr lang="nb-NO" sz="3600" dirty="0">
                <a:effectLst/>
                <a:latin typeface="Times New Roman" panose="02020603050405020304" pitchFamily="18" charset="0"/>
                <a:ea typeface="Times New Roman" panose="02020603050405020304" pitchFamily="18" charset="0"/>
                <a:cs typeface="Times New Roman" panose="02020603050405020304" pitchFamily="18" charset="0"/>
              </a:rPr>
              <a:t>Videre undersøkelse av systoliske blodtrykk og alvorlighetsgrad av pasientenes skader ved NISS score, viser at man i større grad enn tidligere avstår fra å intubere hypovolemiske pasienter med lettere skader (lav NISS), men at de hardest skadde pasientene (høy NISS) fortsatt intuberes. </a:t>
            </a:r>
            <a:r>
              <a:rPr lang="nb-NO" sz="3600" dirty="0">
                <a:latin typeface="Times New Roman" panose="02020603050405020304" pitchFamily="18" charset="0"/>
                <a:ea typeface="Times New Roman" panose="02020603050405020304" pitchFamily="18" charset="0"/>
                <a:cs typeface="Times New Roman" panose="02020603050405020304" pitchFamily="18" charset="0"/>
              </a:rPr>
              <a:t>Dette grunnet økt NISS og lavere blodtrykk i gruppen som </a:t>
            </a:r>
            <a:r>
              <a:rPr lang="nb-NO" sz="3600" dirty="0" err="1">
                <a:latin typeface="Times New Roman" panose="02020603050405020304" pitchFamily="18" charset="0"/>
                <a:ea typeface="Times New Roman" panose="02020603050405020304" pitchFamily="18" charset="0"/>
                <a:cs typeface="Times New Roman" panose="02020603050405020304" pitchFamily="18" charset="0"/>
              </a:rPr>
              <a:t>intuberes</a:t>
            </a:r>
            <a:r>
              <a:rPr lang="nb-NO" sz="3600" dirty="0">
                <a:latin typeface="Times New Roman" panose="02020603050405020304" pitchFamily="18" charset="0"/>
                <a:ea typeface="Times New Roman" panose="02020603050405020304" pitchFamily="18" charset="0"/>
                <a:cs typeface="Times New Roman" panose="02020603050405020304" pitchFamily="18" charset="0"/>
              </a:rPr>
              <a:t>. </a:t>
            </a:r>
            <a:r>
              <a:rPr lang="nb-NO" sz="3600">
                <a:latin typeface="Times New Roman" panose="02020603050405020304" pitchFamily="18" charset="0"/>
                <a:ea typeface="Times New Roman" panose="02020603050405020304" pitchFamily="18" charset="0"/>
                <a:cs typeface="Times New Roman" panose="02020603050405020304" pitchFamily="18" charset="0"/>
              </a:rPr>
              <a:t>Funnet </a:t>
            </a:r>
            <a:r>
              <a:rPr lang="nb-NO" sz="3600" dirty="0">
                <a:latin typeface="Times New Roman" panose="02020603050405020304" pitchFamily="18" charset="0"/>
                <a:ea typeface="Times New Roman" panose="02020603050405020304" pitchFamily="18" charset="0"/>
                <a:cs typeface="Times New Roman" panose="02020603050405020304" pitchFamily="18" charset="0"/>
              </a:rPr>
              <a:t>er imidlertid ikke statistisk signifikant.</a:t>
            </a:r>
          </a:p>
          <a:p>
            <a:endParaRPr lang="nb-NO" sz="36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nb-NO" sz="3600" dirty="0">
                <a:effectLst/>
                <a:latin typeface="Times New Roman" panose="02020603050405020304" pitchFamily="18" charset="0"/>
                <a:ea typeface="Times New Roman" panose="02020603050405020304" pitchFamily="18" charset="0"/>
                <a:cs typeface="Times New Roman" panose="02020603050405020304" pitchFamily="18" charset="0"/>
              </a:rPr>
              <a:t>Det er funnet et lavere enn forventet antall pasienter med både hypovolemi og nedsatt bevissthet. Det kan vurderes å senere inkludere også andre sykehus innenfor helseregionen for større pasientpopulasjon. </a:t>
            </a:r>
            <a:endParaRPr lang="nb-NO" sz="3600" dirty="0">
              <a:effectLst/>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2065" name="References" descr="Field for references"/>
          <p:cNvSpPr txBox="1">
            <a:spLocks noChangeArrowheads="1"/>
          </p:cNvSpPr>
          <p:nvPr/>
        </p:nvSpPr>
        <p:spPr bwMode="auto">
          <a:xfrm>
            <a:off x="31750316" y="15651170"/>
            <a:ext cx="10220643"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altLang="nb-NO" sz="28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REFERENCES</a:t>
            </a:r>
          </a:p>
          <a:p>
            <a:pPr>
              <a:spcAft>
                <a:spcPts val="1000"/>
              </a:spcAft>
            </a:pPr>
            <a:r>
              <a:rPr lang="en-US" sz="1800" dirty="0">
                <a:effectLst/>
                <a:latin typeface="Calibri" panose="020F0502020204030204" pitchFamily="34" charset="0"/>
                <a:ea typeface="MS Mincho" panose="02020609040205080304" pitchFamily="49" charset="-128"/>
              </a:rPr>
              <a:t>NKT-</a:t>
            </a:r>
            <a:r>
              <a:rPr lang="en-US" sz="1800" dirty="0" err="1">
                <a:effectLst/>
                <a:latin typeface="Calibri" panose="020F0502020204030204" pitchFamily="34" charset="0"/>
                <a:ea typeface="MS Mincho" panose="02020609040205080304" pitchFamily="49" charset="-128"/>
              </a:rPr>
              <a:t>Traume</a:t>
            </a:r>
            <a:r>
              <a:rPr lang="en-US" sz="1800" dirty="0">
                <a:effectLst/>
                <a:latin typeface="Calibri" panose="020F0502020204030204" pitchFamily="34" charset="0"/>
                <a:ea typeface="MS Mincho" panose="02020609040205080304" pitchFamily="49" charset="-128"/>
              </a:rPr>
              <a:t>. </a:t>
            </a:r>
            <a:r>
              <a:rPr lang="en-US" sz="1800" dirty="0" err="1">
                <a:effectLst/>
                <a:latin typeface="Calibri" panose="020F0502020204030204" pitchFamily="34" charset="0"/>
                <a:ea typeface="MS Mincho" panose="02020609040205080304" pitchFamily="49" charset="-128"/>
              </a:rPr>
              <a:t>Traumesystem</a:t>
            </a:r>
            <a:r>
              <a:rPr lang="en-US" sz="1800" dirty="0">
                <a:effectLst/>
                <a:latin typeface="Calibri" panose="020F0502020204030204" pitchFamily="34" charset="0"/>
                <a:ea typeface="MS Mincho" panose="02020609040205080304" pitchFamily="49" charset="-128"/>
              </a:rPr>
              <a:t>: NKT-</a:t>
            </a:r>
            <a:r>
              <a:rPr lang="en-US" sz="1800" dirty="0" err="1">
                <a:effectLst/>
                <a:latin typeface="Calibri" panose="020F0502020204030204" pitchFamily="34" charset="0"/>
                <a:ea typeface="MS Mincho" panose="02020609040205080304" pitchFamily="49" charset="-128"/>
              </a:rPr>
              <a:t>Traume</a:t>
            </a:r>
            <a:r>
              <a:rPr lang="en-US" sz="1800" dirty="0">
                <a:effectLst/>
                <a:latin typeface="Calibri" panose="020F0502020204030204" pitchFamily="34" charset="0"/>
                <a:ea typeface="MS Mincho" panose="02020609040205080304" pitchFamily="49" charset="-128"/>
              </a:rPr>
              <a:t>; 2017 [Available from: </a:t>
            </a:r>
            <a:r>
              <a:rPr lang="en-US" sz="1800" u="sng" dirty="0">
                <a:solidFill>
                  <a:srgbClr val="0000FF"/>
                </a:solidFill>
                <a:effectLst/>
                <a:latin typeface="Calibri" panose="020F0502020204030204" pitchFamily="34" charset="0"/>
                <a:ea typeface="MS Mincho" panose="02020609040205080304" pitchFamily="49" charset="-128"/>
                <a:hlinkClick r:id="rId4"/>
              </a:rPr>
              <a:t>https://nkt-traume.no/traumesystem/</a:t>
            </a:r>
            <a:r>
              <a:rPr lang="en-US" sz="1800" dirty="0">
                <a:effectLst/>
                <a:latin typeface="Calibri" panose="020F0502020204030204" pitchFamily="34" charset="0"/>
                <a:ea typeface="MS Mincho" panose="02020609040205080304" pitchFamily="49" charset="-128"/>
              </a:rPr>
              <a:t>.</a:t>
            </a:r>
            <a:endParaRPr lang="nb-NO" sz="1800" dirty="0">
              <a:effectLst/>
              <a:latin typeface="Calibri" panose="020F0502020204030204" pitchFamily="34" charset="0"/>
              <a:ea typeface="MS Mincho" panose="02020609040205080304" pitchFamily="49" charset="-128"/>
            </a:endParaRPr>
          </a:p>
        </p:txBody>
      </p:sp>
      <p:sp>
        <p:nvSpPr>
          <p:cNvPr id="2066" name="Acknowledgements" descr="Field for acknowledgements"/>
          <p:cNvSpPr txBox="1">
            <a:spLocks noChangeArrowheads="1"/>
          </p:cNvSpPr>
          <p:nvPr/>
        </p:nvSpPr>
        <p:spPr bwMode="auto">
          <a:xfrm>
            <a:off x="31640462" y="17125954"/>
            <a:ext cx="10109836"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nb-NO" altLang="nb-NO" sz="2800" b="1" dirty="0">
                <a:solidFill>
                  <a:srgbClr val="000000">
                    <a:lumMod val="85000"/>
                    <a:lumOff val="15000"/>
                  </a:srgbClr>
                </a:solidFill>
                <a:latin typeface="Calibri" panose="020F0502020204030204" pitchFamily="34" charset="0"/>
                <a:cs typeface="Calibri" panose="020F0502020204030204" pitchFamily="34" charset="0"/>
              </a:rPr>
              <a:t>Veiledere: </a:t>
            </a:r>
          </a:p>
          <a:p>
            <a:pPr marL="0" marR="0" lvl="0" indent="0" algn="l" defTabSz="914400" rtl="0" eaLnBrk="1" fontAlgn="base" latinLnBrk="0" hangingPunct="1">
              <a:lnSpc>
                <a:spcPct val="100000"/>
              </a:lnSpc>
              <a:spcBef>
                <a:spcPct val="0"/>
              </a:spcBef>
              <a:spcAft>
                <a:spcPct val="0"/>
              </a:spcAft>
              <a:buClrTx/>
              <a:buSzTx/>
              <a:buFontTx/>
              <a:buNone/>
              <a:tabLst/>
              <a:defRPr/>
            </a:pPr>
            <a:r>
              <a:rPr lang="nb-NO" altLang="nb-NO" sz="2800" b="1" dirty="0" err="1">
                <a:solidFill>
                  <a:srgbClr val="000000">
                    <a:lumMod val="85000"/>
                    <a:lumOff val="15000"/>
                  </a:srgbClr>
                </a:solidFill>
                <a:latin typeface="Calibri" panose="020F0502020204030204" pitchFamily="34" charset="0"/>
                <a:cs typeface="Calibri" panose="020F0502020204030204" pitchFamily="34" charset="0"/>
              </a:rPr>
              <a:t>Aqeel</a:t>
            </a:r>
            <a:r>
              <a:rPr lang="nb-NO" altLang="nb-NO" sz="2800" b="1" dirty="0">
                <a:solidFill>
                  <a:srgbClr val="000000">
                    <a:lumMod val="85000"/>
                    <a:lumOff val="15000"/>
                  </a:srgbClr>
                </a:solidFill>
                <a:latin typeface="Calibri" panose="020F0502020204030204" pitchFamily="34" charset="0"/>
                <a:cs typeface="Calibri" panose="020F0502020204030204" pitchFamily="34" charset="0"/>
              </a:rPr>
              <a:t> </a:t>
            </a:r>
            <a:r>
              <a:rPr lang="nb-NO" altLang="nb-NO" sz="2800" b="1" dirty="0" err="1">
                <a:solidFill>
                  <a:srgbClr val="000000">
                    <a:lumMod val="85000"/>
                    <a:lumOff val="15000"/>
                  </a:srgbClr>
                </a:solidFill>
                <a:latin typeface="Calibri" panose="020F0502020204030204" pitchFamily="34" charset="0"/>
                <a:cs typeface="Calibri" panose="020F0502020204030204" pitchFamily="34" charset="0"/>
              </a:rPr>
              <a:t>Ashgar</a:t>
            </a:r>
            <a:r>
              <a:rPr lang="nb-NO" altLang="nb-NO" sz="2800" b="1" dirty="0">
                <a:solidFill>
                  <a:srgbClr val="000000">
                    <a:lumMod val="85000"/>
                    <a:lumOff val="15000"/>
                  </a:srgbClr>
                </a:solidFill>
                <a:latin typeface="Calibri" panose="020F0502020204030204" pitchFamily="34" charset="0"/>
                <a:cs typeface="Calibri" panose="020F0502020204030204" pitchFamily="34" charset="0"/>
              </a:rPr>
              <a:t> Chaudhry, Thomas </a:t>
            </a:r>
            <a:r>
              <a:rPr lang="nb-NO" altLang="nb-NO" sz="2800" b="1" dirty="0" err="1">
                <a:solidFill>
                  <a:srgbClr val="000000">
                    <a:lumMod val="85000"/>
                    <a:lumOff val="15000"/>
                  </a:srgbClr>
                </a:solidFill>
                <a:latin typeface="Calibri" panose="020F0502020204030204" pitchFamily="34" charset="0"/>
                <a:cs typeface="Calibri" panose="020F0502020204030204" pitchFamily="34" charset="0"/>
              </a:rPr>
              <a:t>Geisner</a:t>
            </a:r>
            <a:r>
              <a:rPr lang="nb-NO" altLang="nb-NO" sz="2800" b="1" dirty="0">
                <a:solidFill>
                  <a:srgbClr val="000000">
                    <a:lumMod val="85000"/>
                    <a:lumOff val="15000"/>
                  </a:srgbClr>
                </a:solidFill>
                <a:latin typeface="Calibri" panose="020F0502020204030204" pitchFamily="34" charset="0"/>
                <a:cs typeface="Calibri" panose="020F0502020204030204" pitchFamily="34" charset="0"/>
              </a:rPr>
              <a:t>, Terje Sundstrøm.</a:t>
            </a:r>
          </a:p>
          <a:p>
            <a:pPr marL="0" marR="0" lvl="0" indent="0" algn="l" defTabSz="914400" rtl="0" eaLnBrk="1" fontAlgn="base" latinLnBrk="0" hangingPunct="1">
              <a:lnSpc>
                <a:spcPct val="100000"/>
              </a:lnSpc>
              <a:spcBef>
                <a:spcPct val="0"/>
              </a:spcBef>
              <a:spcAft>
                <a:spcPct val="0"/>
              </a:spcAft>
              <a:buClrTx/>
              <a:buSzTx/>
              <a:buFontTx/>
              <a:buNone/>
              <a:tabLst/>
              <a:defRPr/>
            </a:pPr>
            <a:r>
              <a:rPr lang="nb-NO" altLang="nb-NO" sz="2800" b="1" dirty="0">
                <a:solidFill>
                  <a:srgbClr val="000000">
                    <a:lumMod val="85000"/>
                    <a:lumOff val="15000"/>
                  </a:srgbClr>
                </a:solidFill>
                <a:latin typeface="Calibri" panose="020F0502020204030204" pitchFamily="34" charset="0"/>
                <a:cs typeface="Calibri" panose="020F0502020204030204" pitchFamily="34" charset="0"/>
              </a:rPr>
              <a:t>Med bistand fra ansatte ved Regionalt Traumesenter ved registerkoordinator</a:t>
            </a:r>
            <a:r>
              <a:rPr lang="nb-NO" altLang="nb-NO" sz="2400" dirty="0">
                <a:solidFill>
                  <a:schemeClr val="bg1"/>
                </a:solidFill>
                <a:latin typeface="Calibri" panose="020F0502020204030204" pitchFamily="34" charset="0"/>
                <a:cs typeface="Calibri" panose="020F0502020204030204" pitchFamily="34" charset="0"/>
              </a:rPr>
              <a:t>, </a:t>
            </a:r>
          </a:p>
          <a:p>
            <a:pPr algn="r" eaLnBrk="1" hangingPunct="1"/>
            <a:r>
              <a:rPr lang="nb-NO" altLang="nb-NO" sz="2400" dirty="0">
                <a:solidFill>
                  <a:schemeClr val="bg1"/>
                </a:solidFill>
                <a:latin typeface="Calibri" panose="020F0502020204030204" pitchFamily="34" charset="0"/>
                <a:cs typeface="Calibri" panose="020F0502020204030204" pitchFamily="34" charset="0"/>
              </a:rPr>
              <a:t>Biveiledere: Thomas </a:t>
            </a:r>
            <a:r>
              <a:rPr lang="nb-NO" altLang="nb-NO" sz="2400" dirty="0" err="1">
                <a:solidFill>
                  <a:schemeClr val="bg1"/>
                </a:solidFill>
                <a:latin typeface="Calibri" panose="020F0502020204030204" pitchFamily="34" charset="0"/>
                <a:cs typeface="Calibri" panose="020F0502020204030204" pitchFamily="34" charset="0"/>
              </a:rPr>
              <a:t>Geisner</a:t>
            </a:r>
            <a:r>
              <a:rPr lang="nb-NO" altLang="nb-NO" sz="2400" dirty="0">
                <a:solidFill>
                  <a:schemeClr val="bg1"/>
                </a:solidFill>
                <a:latin typeface="Calibri" panose="020F0502020204030204" pitchFamily="34" charset="0"/>
                <a:cs typeface="Calibri" panose="020F0502020204030204" pitchFamily="34" charset="0"/>
              </a:rPr>
              <a:t>, Terje Sundstrøm</a:t>
            </a:r>
          </a:p>
        </p:txBody>
      </p:sp>
      <p:graphicFrame>
        <p:nvGraphicFramePr>
          <p:cNvPr id="2" name="Diagram 1">
            <a:extLst>
              <a:ext uri="{FF2B5EF4-FFF2-40B4-BE49-F238E27FC236}">
                <a16:creationId xmlns:a16="http://schemas.microsoft.com/office/drawing/2014/main" id="{816B227F-4E38-A83A-4618-63DBDDB8A133}"/>
              </a:ext>
            </a:extLst>
          </p:cNvPr>
          <p:cNvGraphicFramePr/>
          <p:nvPr>
            <p:extLst>
              <p:ext uri="{D42A27DB-BD31-4B8C-83A1-F6EECF244321}">
                <p14:modId xmlns:p14="http://schemas.microsoft.com/office/powerpoint/2010/main" val="915508486"/>
              </p:ext>
            </p:extLst>
          </p:nvPr>
        </p:nvGraphicFramePr>
        <p:xfrm>
          <a:off x="735757" y="13488654"/>
          <a:ext cx="9899333" cy="6541024"/>
        </p:xfrm>
        <a:graphic>
          <a:graphicData uri="http://schemas.openxmlformats.org/drawingml/2006/chart">
            <c:chart xmlns:c="http://schemas.openxmlformats.org/drawingml/2006/chart" xmlns:r="http://schemas.openxmlformats.org/officeDocument/2006/relationships" r:id="rId5"/>
          </a:graphicData>
        </a:graphic>
      </p:graphicFrame>
      <p:sp>
        <p:nvSpPr>
          <p:cNvPr id="3" name="TekstSylinder 2">
            <a:extLst>
              <a:ext uri="{FF2B5EF4-FFF2-40B4-BE49-F238E27FC236}">
                <a16:creationId xmlns:a16="http://schemas.microsoft.com/office/drawing/2014/main" id="{0B31BC74-D404-B085-68F6-B3AF59FBFE2A}"/>
              </a:ext>
            </a:extLst>
          </p:cNvPr>
          <p:cNvSpPr txBox="1"/>
          <p:nvPr/>
        </p:nvSpPr>
        <p:spPr>
          <a:xfrm>
            <a:off x="1182688" y="19515667"/>
            <a:ext cx="8821924" cy="6942926"/>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1056"/>
              </a:spcAft>
              <a:buClrTx/>
              <a:buSzTx/>
              <a:buFontTx/>
              <a:buNone/>
              <a:tabLst/>
              <a:defRPr/>
            </a:pPr>
            <a:r>
              <a:rPr lang="en-US" altLang="nb-NO" sz="3600" b="1" dirty="0" err="1">
                <a:solidFill>
                  <a:srgbClr val="000000">
                    <a:lumMod val="85000"/>
                    <a:lumOff val="15000"/>
                  </a:srgbClr>
                </a:solidFill>
                <a:latin typeface="Times New Roman" panose="02020603050405020304" pitchFamily="18" charset="0"/>
                <a:cs typeface="Times New Roman" panose="02020603050405020304" pitchFamily="18" charset="0"/>
              </a:rPr>
              <a:t>Registerdata</a:t>
            </a:r>
            <a:r>
              <a:rPr lang="en-US" altLang="nb-NO" sz="3600" b="1" dirty="0">
                <a:solidFill>
                  <a:srgbClr val="000000">
                    <a:lumMod val="85000"/>
                    <a:lumOff val="15000"/>
                  </a:srgbClr>
                </a:solidFill>
                <a:latin typeface="Times New Roman" panose="02020603050405020304" pitchFamily="18" charset="0"/>
                <a:cs typeface="Times New Roman" panose="02020603050405020304" pitchFamily="18" charset="0"/>
              </a:rPr>
              <a:t> og </a:t>
            </a:r>
            <a:r>
              <a:rPr lang="en-US" altLang="nb-NO" sz="3600" b="1" dirty="0" err="1">
                <a:solidFill>
                  <a:srgbClr val="000000">
                    <a:lumMod val="85000"/>
                    <a:lumOff val="15000"/>
                  </a:srgbClr>
                </a:solidFill>
                <a:latin typeface="Times New Roman" panose="02020603050405020304" pitchFamily="18" charset="0"/>
                <a:cs typeface="Times New Roman" panose="02020603050405020304" pitchFamily="18" charset="0"/>
              </a:rPr>
              <a:t>studiepopulasjon</a:t>
            </a:r>
            <a:endParaRPr kumimoji="0" lang="en-US" altLang="nb-NO" sz="3600" b="1"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endParaRPr>
          </a:p>
          <a:p>
            <a:pPr defTabSz="914400" eaLnBrk="1" hangingPunct="1">
              <a:spcBef>
                <a:spcPts val="0"/>
              </a:spcBef>
              <a:spcAft>
                <a:spcPts val="1056"/>
              </a:spcAft>
              <a:defRPr/>
            </a:pP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Studiedata</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består</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av alle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pasienter</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registrert</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som</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pasient</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ved</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akuttmottaket</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ved</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Haukeland</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Universitetssykehus</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i</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nasjonalt</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traumeregister</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Totalt</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er 4591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pasienter</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hentet</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fra</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registeret</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Av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disse</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er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kun</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pasienter</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som</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oppfyller</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inklusjonskriterier</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som</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samtidig</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hypovolemi og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redusert</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bevisthet</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og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Haukeland</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Sykehus</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som</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første</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behandlende</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kumimoji="0" lang="en-US" altLang="nb-NO" sz="3600" b="0" i="0" u="none" strike="noStrike" kern="1200" cap="none" spc="0" normalizeH="0" baseline="0" noProof="0" dirty="0" err="1">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sykehus</a:t>
            </a:r>
            <a:r>
              <a:rPr kumimoji="0" lang="en-US" altLang="nb-NO" sz="36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inkludert</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i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studien</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Videre</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er det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utført</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kvalitetskontroll</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av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registerdata</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ved</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manuell</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undersøkelse</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av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enkelte</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 </a:t>
            </a:r>
            <a:r>
              <a:rPr lang="en-US" altLang="nb-NO" sz="3600" dirty="0" err="1">
                <a:solidFill>
                  <a:srgbClr val="000000">
                    <a:lumMod val="85000"/>
                    <a:lumOff val="15000"/>
                  </a:srgbClr>
                </a:solidFill>
                <a:latin typeface="Times New Roman" panose="02020603050405020304" pitchFamily="18" charset="0"/>
                <a:cs typeface="Times New Roman" panose="02020603050405020304" pitchFamily="18" charset="0"/>
              </a:rPr>
              <a:t>pasientjournaler</a:t>
            </a:r>
            <a:r>
              <a:rPr lang="en-US" altLang="nb-NO" sz="3600" dirty="0">
                <a:solidFill>
                  <a:srgbClr val="000000">
                    <a:lumMod val="85000"/>
                    <a:lumOff val="15000"/>
                  </a:srgbClr>
                </a:solidFill>
                <a:latin typeface="Times New Roman" panose="02020603050405020304" pitchFamily="18" charset="0"/>
                <a:cs typeface="Times New Roman" panose="02020603050405020304" pitchFamily="18" charset="0"/>
              </a:rPr>
              <a:t>.</a:t>
            </a:r>
            <a:endParaRPr lang="en-US" altLang="nb-NO" sz="36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pic>
        <p:nvPicPr>
          <p:cNvPr id="4" name="Bilde 3">
            <a:extLst>
              <a:ext uri="{FF2B5EF4-FFF2-40B4-BE49-F238E27FC236}">
                <a16:creationId xmlns:a16="http://schemas.microsoft.com/office/drawing/2014/main" id="{A1B7E2B2-6699-EAC1-04CC-91F25E178FB6}"/>
              </a:ext>
            </a:extLst>
          </p:cNvPr>
          <p:cNvPicPr>
            <a:picLocks noChangeAspect="1"/>
          </p:cNvPicPr>
          <p:nvPr/>
        </p:nvPicPr>
        <p:blipFill>
          <a:blip r:embed="rId6"/>
          <a:stretch>
            <a:fillRect/>
          </a:stretch>
        </p:blipFill>
        <p:spPr>
          <a:xfrm>
            <a:off x="11118851" y="6310717"/>
            <a:ext cx="9661524" cy="5650664"/>
          </a:xfrm>
          <a:prstGeom prst="rect">
            <a:avLst/>
          </a:prstGeom>
        </p:spPr>
      </p:pic>
      <p:pic>
        <p:nvPicPr>
          <p:cNvPr id="5" name="Bilde 4">
            <a:extLst>
              <a:ext uri="{FF2B5EF4-FFF2-40B4-BE49-F238E27FC236}">
                <a16:creationId xmlns:a16="http://schemas.microsoft.com/office/drawing/2014/main" id="{849A4601-F7E0-B099-9AD8-D6E1E4161D5E}"/>
              </a:ext>
            </a:extLst>
          </p:cNvPr>
          <p:cNvPicPr>
            <a:picLocks noChangeAspect="1"/>
          </p:cNvPicPr>
          <p:nvPr/>
        </p:nvPicPr>
        <p:blipFill>
          <a:blip r:embed="rId7"/>
          <a:stretch>
            <a:fillRect/>
          </a:stretch>
        </p:blipFill>
        <p:spPr>
          <a:xfrm>
            <a:off x="11118851" y="12548514"/>
            <a:ext cx="9678949" cy="5670047"/>
          </a:xfrm>
          <a:prstGeom prst="rect">
            <a:avLst/>
          </a:prstGeom>
        </p:spPr>
      </p:pic>
      <p:pic>
        <p:nvPicPr>
          <p:cNvPr id="6" name="Bilde 5">
            <a:extLst>
              <a:ext uri="{FF2B5EF4-FFF2-40B4-BE49-F238E27FC236}">
                <a16:creationId xmlns:a16="http://schemas.microsoft.com/office/drawing/2014/main" id="{B96638AB-ABBC-02F9-5932-C7DDFC944690}"/>
              </a:ext>
            </a:extLst>
          </p:cNvPr>
          <p:cNvPicPr>
            <a:picLocks noChangeAspect="1"/>
          </p:cNvPicPr>
          <p:nvPr/>
        </p:nvPicPr>
        <p:blipFill>
          <a:blip r:embed="rId8"/>
          <a:stretch>
            <a:fillRect/>
          </a:stretch>
        </p:blipFill>
        <p:spPr>
          <a:xfrm>
            <a:off x="21404263" y="22394608"/>
            <a:ext cx="16822738" cy="3451282"/>
          </a:xfrm>
          <a:prstGeom prst="rect">
            <a:avLst/>
          </a:prstGeom>
        </p:spPr>
      </p:pic>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4282</TotalTime>
  <Words>614</Words>
  <Application>Microsoft Office PowerPoint</Application>
  <PresentationFormat>Egendefinert</PresentationFormat>
  <Paragraphs>34</Paragraphs>
  <Slides>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Times New Roman</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Mats Reknes Torsvik</cp:lastModifiedBy>
  <cp:revision>153</cp:revision>
  <cp:lastPrinted>2016-05-27T08:05:21Z</cp:lastPrinted>
  <dcterms:created xsi:type="dcterms:W3CDTF">2006-11-02T13:18:58Z</dcterms:created>
  <dcterms:modified xsi:type="dcterms:W3CDTF">2023-10-29T12:37:19Z</dcterms:modified>
</cp:coreProperties>
</file>