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6"/>
  </p:notesMasterIdLst>
  <p:sldIdLst>
    <p:sldId id="256" r:id="rId5"/>
  </p:sldIdLst>
  <p:sldSz cx="42808525" cy="30279975"/>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733">
          <p15:clr>
            <a:srgbClr val="A4A3A4"/>
          </p15:clr>
        </p15:guide>
        <p15:guide id="2" orient="horz" pos="16976">
          <p15:clr>
            <a:srgbClr val="A4A3A4"/>
          </p15:clr>
        </p15:guide>
        <p15:guide id="3" pos="745">
          <p15:clr>
            <a:srgbClr val="A4A3A4"/>
          </p15:clr>
        </p15:guide>
        <p15:guide id="4" pos="19961">
          <p15:clr>
            <a:srgbClr val="A4A3A4"/>
          </p15:clr>
        </p15:guide>
        <p15:guide id="5" pos="26361">
          <p15:clr>
            <a:srgbClr val="A4A3A4"/>
          </p15:clr>
        </p15:guide>
        <p15:guide id="6" pos="13513">
          <p15:clr>
            <a:srgbClr val="A4A3A4"/>
          </p15:clr>
        </p15:guide>
        <p15:guide id="7" pos="7025">
          <p15:clr>
            <a:srgbClr val="A4A3A4"/>
          </p15:clr>
        </p15:guide>
        <p15:guide id="8" orient="horz" pos="9537">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 roundtripDataSignature="AMtx7miwba13RbspApcQvklcFdpMupHZ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9" d="100"/>
          <a:sy n="39" d="100"/>
        </p:scale>
        <p:origin x="1212" y="96"/>
      </p:cViewPr>
      <p:guideLst>
        <p:guide orient="horz" pos="2733"/>
        <p:guide orient="horz" pos="16976"/>
        <p:guide pos="745"/>
        <p:guide pos="19961"/>
        <p:guide pos="26361"/>
        <p:guide pos="13513"/>
        <p:guide pos="7025"/>
        <p:guide orient="horz" pos="9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customXml" Target="../customXml/item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464" cy="511884"/>
          </a:xfrm>
          <a:prstGeom prst="rect">
            <a:avLst/>
          </a:prstGeom>
          <a:noFill/>
          <a:ln>
            <a:noFill/>
          </a:ln>
        </p:spPr>
        <p:txBody>
          <a:bodyPr spcFirstLastPara="1" wrap="square" lIns="99025" tIns="49500" rIns="99025" bIns="49500" anchor="t"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2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2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2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2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2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2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2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2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21324" y="0"/>
            <a:ext cx="3076464" cy="511884"/>
          </a:xfrm>
          <a:prstGeom prst="rect">
            <a:avLst/>
          </a:prstGeom>
          <a:noFill/>
          <a:ln>
            <a:noFill/>
          </a:ln>
        </p:spPr>
        <p:txBody>
          <a:bodyPr spcFirstLastPara="1" wrap="square" lIns="99025" tIns="49500" rIns="99025" bIns="49500" anchor="t" anchorCtr="0">
            <a:noAutofit/>
          </a:bodyPr>
          <a:lstStyle>
            <a:lvl1pPr marR="0" lvl="0" algn="r"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2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2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2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2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2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2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2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2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838200" y="768350"/>
            <a:ext cx="5422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9779" y="4861365"/>
            <a:ext cx="5679742" cy="4605806"/>
          </a:xfrm>
          <a:prstGeom prst="rect">
            <a:avLst/>
          </a:prstGeom>
          <a:noFill/>
          <a:ln>
            <a:noFill/>
          </a:ln>
        </p:spPr>
        <p:txBody>
          <a:bodyPr spcFirstLastPara="1" wrap="square" lIns="99025" tIns="49500" rIns="99025" bIns="495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94"/>
            <a:ext cx="3076464" cy="511501"/>
          </a:xfrm>
          <a:prstGeom prst="rect">
            <a:avLst/>
          </a:prstGeom>
          <a:noFill/>
          <a:ln>
            <a:noFill/>
          </a:ln>
        </p:spPr>
        <p:txBody>
          <a:bodyPr spcFirstLastPara="1" wrap="square" lIns="99025" tIns="49500" rIns="99025" bIns="49500" anchor="b"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2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2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2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2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2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2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2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2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21324" y="9721194"/>
            <a:ext cx="3076464" cy="511501"/>
          </a:xfrm>
          <a:prstGeom prst="rect">
            <a:avLst/>
          </a:prstGeom>
          <a:noFill/>
          <a:ln>
            <a:noFill/>
          </a:ln>
        </p:spPr>
        <p:txBody>
          <a:bodyPr spcFirstLastPara="1" wrap="square" lIns="99025" tIns="49500" rIns="99025" bIns="49500" anchor="b" anchorCtr="0">
            <a:noAutofit/>
          </a:bodyPr>
          <a:lstStyle/>
          <a:p>
            <a:pPr marL="0" marR="0" lvl="0" indent="0" algn="r" rtl="0">
              <a:spcBef>
                <a:spcPts val="0"/>
              </a:spcBef>
              <a:spcAft>
                <a:spcPts val="0"/>
              </a:spcAft>
              <a:buNone/>
            </a:pPr>
            <a:fld id="{00000000-1234-1234-1234-123412341234}" type="slidenum">
              <a:rPr lang="no-NO"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
        <p:cNvGrpSpPr/>
        <p:nvPr/>
      </p:nvGrpSpPr>
      <p:grpSpPr>
        <a:xfrm>
          <a:off x="0" y="0"/>
          <a:ext cx="0" cy="0"/>
          <a:chOff x="0" y="0"/>
          <a:chExt cx="0" cy="0"/>
        </a:xfrm>
      </p:grpSpPr>
      <p:sp>
        <p:nvSpPr>
          <p:cNvPr id="15" name="Google Shape;15;p1:notes"/>
          <p:cNvSpPr txBox="1">
            <a:spLocks noGrp="1"/>
          </p:cNvSpPr>
          <p:nvPr>
            <p:ph type="sldNum" idx="12"/>
          </p:nvPr>
        </p:nvSpPr>
        <p:spPr>
          <a:xfrm>
            <a:off x="4021324" y="9721194"/>
            <a:ext cx="3076464" cy="511501"/>
          </a:xfrm>
          <a:prstGeom prst="rect">
            <a:avLst/>
          </a:prstGeom>
          <a:noFill/>
          <a:ln>
            <a:noFill/>
          </a:ln>
        </p:spPr>
        <p:txBody>
          <a:bodyPr spcFirstLastPara="1" wrap="square" lIns="99025" tIns="49500" rIns="99025" bIns="49500" anchor="b" anchorCtr="0">
            <a:noAutofit/>
          </a:bodyPr>
          <a:lstStyle/>
          <a:p>
            <a:pPr marL="0" marR="0" lvl="0" indent="0" algn="r" rtl="0">
              <a:spcBef>
                <a:spcPts val="0"/>
              </a:spcBef>
              <a:spcAft>
                <a:spcPts val="0"/>
              </a:spcAft>
              <a:buNone/>
            </a:pPr>
            <a:fld id="{00000000-1234-1234-1234-123412341234}" type="slidenum">
              <a:rPr lang="no-NO" sz="1300">
                <a:solidFill>
                  <a:schemeClr val="dk1"/>
                </a:solidFill>
                <a:latin typeface="Arial"/>
                <a:ea typeface="Arial"/>
                <a:cs typeface="Arial"/>
                <a:sym typeface="Arial"/>
              </a:rPr>
              <a:t>1</a:t>
            </a:fld>
            <a:endParaRPr sz="1300">
              <a:solidFill>
                <a:schemeClr val="dk1"/>
              </a:solidFill>
              <a:latin typeface="Arial"/>
              <a:ea typeface="Arial"/>
              <a:cs typeface="Arial"/>
              <a:sym typeface="Arial"/>
            </a:endParaRPr>
          </a:p>
        </p:txBody>
      </p:sp>
      <p:sp>
        <p:nvSpPr>
          <p:cNvPr id="16" name="Google Shape;16;p1:notes"/>
          <p:cNvSpPr>
            <a:spLocks noGrp="1" noRot="1" noChangeAspect="1"/>
          </p:cNvSpPr>
          <p:nvPr>
            <p:ph type="sldImg" idx="2"/>
          </p:nvPr>
        </p:nvSpPr>
        <p:spPr>
          <a:xfrm>
            <a:off x="838200" y="768350"/>
            <a:ext cx="5422900"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 name="Google Shape;17;p1:notes"/>
          <p:cNvSpPr txBox="1">
            <a:spLocks noGrp="1"/>
          </p:cNvSpPr>
          <p:nvPr>
            <p:ph type="body" idx="1"/>
          </p:nvPr>
        </p:nvSpPr>
        <p:spPr>
          <a:xfrm>
            <a:off x="709779" y="4861365"/>
            <a:ext cx="5679742" cy="4605806"/>
          </a:xfrm>
          <a:prstGeom prst="rect">
            <a:avLst/>
          </a:prstGeom>
          <a:noFill/>
          <a:ln>
            <a:noFill/>
          </a:ln>
        </p:spPr>
        <p:txBody>
          <a:bodyPr spcFirstLastPara="1" wrap="square" lIns="99025" tIns="49500" rIns="99025" bIns="49500" anchor="t" anchorCtr="0">
            <a:noAutofit/>
          </a:bodyPr>
          <a:lstStyle/>
          <a:p>
            <a:pPr marL="0" lvl="0" indent="0" algn="l" rtl="0">
              <a:lnSpc>
                <a:spcPct val="80000"/>
              </a:lnSpc>
              <a:spcBef>
                <a:spcPts val="0"/>
              </a:spcBef>
              <a:spcAft>
                <a:spcPts val="0"/>
              </a:spcAft>
              <a:buNone/>
            </a:pPr>
            <a:endParaRPr sz="9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ostermal" type="blank">
  <p:cSld name="BLANK">
    <p:spTree>
      <p:nvGrpSpPr>
        <p:cNvPr id="1" name="Shape 13"/>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9537">
          <p15:clr>
            <a:srgbClr val="FBAE40"/>
          </p15:clr>
        </p15:guide>
        <p15:guide id="2" pos="13483">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p:nvPr/>
        </p:nvSpPr>
        <p:spPr>
          <a:xfrm>
            <a:off x="-1" y="5629275"/>
            <a:ext cx="42807600" cy="24660000"/>
          </a:xfrm>
          <a:prstGeom prst="rect">
            <a:avLst/>
          </a:prstGeom>
          <a:solidFill>
            <a:srgbClr val="FEF9F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sp>
        <p:nvSpPr>
          <p:cNvPr id="11" name="Google Shape;11;p2" descr="Red field, top"/>
          <p:cNvSpPr/>
          <p:nvPr/>
        </p:nvSpPr>
        <p:spPr>
          <a:xfrm>
            <a:off x="0" y="1"/>
            <a:ext cx="42808525" cy="5600700"/>
          </a:xfrm>
          <a:custGeom>
            <a:avLst/>
            <a:gdLst/>
            <a:ahLst/>
            <a:cxnLst/>
            <a:rect l="l" t="t" r="r" b="b"/>
            <a:pathLst>
              <a:path w="22394" h="4633" extrusionOk="0">
                <a:moveTo>
                  <a:pt x="0" y="4633"/>
                </a:moveTo>
                <a:lnTo>
                  <a:pt x="22394" y="4633"/>
                </a:lnTo>
                <a:lnTo>
                  <a:pt x="22394" y="0"/>
                </a:lnTo>
                <a:lnTo>
                  <a:pt x="0" y="0"/>
                </a:lnTo>
                <a:lnTo>
                  <a:pt x="0" y="4633"/>
                </a:lnTo>
              </a:path>
            </a:pathLst>
          </a:custGeom>
          <a:solidFill>
            <a:srgbClr val="761A1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200">
              <a:solidFill>
                <a:schemeClr val="dk1"/>
              </a:solidFill>
              <a:latin typeface="Arial"/>
              <a:ea typeface="Arial"/>
              <a:cs typeface="Arial"/>
              <a:sym typeface="Arial"/>
            </a:endParaRPr>
          </a:p>
        </p:txBody>
      </p:sp>
      <p:pic>
        <p:nvPicPr>
          <p:cNvPr id="12" name="Google Shape;12;p2"/>
          <p:cNvPicPr preferRelativeResize="0"/>
          <p:nvPr/>
        </p:nvPicPr>
        <p:blipFill rotWithShape="1">
          <a:blip r:embed="rId3">
            <a:alphaModFix/>
          </a:blip>
          <a:srcRect/>
          <a:stretch/>
        </p:blipFill>
        <p:spPr>
          <a:xfrm>
            <a:off x="827947" y="27323832"/>
            <a:ext cx="10364421" cy="260252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9537">
          <p15:clr>
            <a:srgbClr val="F26B43"/>
          </p15:clr>
        </p15:guide>
        <p15:guide id="2" pos="13483">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tif"/><Relationship Id="rId3" Type="http://schemas.openxmlformats.org/officeDocument/2006/relationships/image" Target="../media/image2.png"/><Relationship Id="rId7" Type="http://schemas.openxmlformats.org/officeDocument/2006/relationships/image" Target="../media/image5.t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kreftregisteret.no/globalassets/cancer-in-norway/2021/cin_report.pdf" TargetMode="External"/><Relationship Id="rId4" Type="http://schemas.openxmlformats.org/officeDocument/2006/relationships/image" Target="../media/image3.svg"/><Relationship Id="rId9" Type="http://schemas.openxmlformats.org/officeDocument/2006/relationships/image" Target="../media/image7.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pic>
        <p:nvPicPr>
          <p:cNvPr id="34" name="Grafikk 33">
            <a:extLst>
              <a:ext uri="{FF2B5EF4-FFF2-40B4-BE49-F238E27FC236}">
                <a16:creationId xmlns:a16="http://schemas.microsoft.com/office/drawing/2014/main" id="{FCD5150B-ADAF-5BC1-C8D4-F5348D89F0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396" y="15905614"/>
            <a:ext cx="20529474" cy="11547829"/>
          </a:xfrm>
          <a:prstGeom prst="rect">
            <a:avLst/>
          </a:prstGeom>
        </p:spPr>
      </p:pic>
      <p:sp>
        <p:nvSpPr>
          <p:cNvPr id="16" name="Google Shape;28;p1">
            <a:extLst>
              <a:ext uri="{FF2B5EF4-FFF2-40B4-BE49-F238E27FC236}">
                <a16:creationId xmlns:a16="http://schemas.microsoft.com/office/drawing/2014/main" id="{FCBF5A83-F874-A32D-D328-38403A5F2CDF}"/>
              </a:ext>
            </a:extLst>
          </p:cNvPr>
          <p:cNvSpPr txBox="1"/>
          <p:nvPr/>
        </p:nvSpPr>
        <p:spPr>
          <a:xfrm>
            <a:off x="20941618" y="6000974"/>
            <a:ext cx="10472399" cy="2298143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lang="en-US" sz="48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3200" dirty="0">
                <a:solidFill>
                  <a:srgbClr val="262626"/>
                </a:solidFill>
                <a:latin typeface="Calibri"/>
                <a:ea typeface="Calibri"/>
                <a:cs typeface="Calibri"/>
                <a:sym typeface="Calibri"/>
              </a:rPr>
              <a:t>Correlation analyses on MEOX2 protein expression and patient survival showed a negative correlation between percentage of strongly positive cells and survival</a:t>
            </a:r>
          </a:p>
          <a:p>
            <a:pPr marL="0" lvl="0" indent="0" algn="l" rtl="0">
              <a:spcBef>
                <a:spcPts val="0"/>
              </a:spcBef>
              <a:spcAft>
                <a:spcPts val="0"/>
              </a:spcAft>
              <a:buClr>
                <a:schemeClr val="dk1"/>
              </a:buClr>
              <a:buSzPts val="1100"/>
              <a:buFont typeface="Arial"/>
              <a:buNone/>
            </a:pPr>
            <a:r>
              <a:rPr lang="en-US" sz="3200" dirty="0">
                <a:solidFill>
                  <a:srgbClr val="262626"/>
                </a:solidFill>
                <a:latin typeface="Calibri"/>
                <a:ea typeface="Calibri"/>
                <a:cs typeface="Calibri"/>
                <a:sym typeface="Calibri"/>
              </a:rPr>
              <a:t>(r = -0,2413, p = 0,0227) in grade IV glioma patients</a:t>
            </a:r>
          </a:p>
          <a:p>
            <a:pPr marL="0" lvl="0" indent="0" algn="l" rtl="0">
              <a:spcBef>
                <a:spcPts val="0"/>
              </a:spcBef>
              <a:spcAft>
                <a:spcPts val="0"/>
              </a:spcAft>
              <a:buClr>
                <a:schemeClr val="dk1"/>
              </a:buClr>
              <a:buSzPts val="1100"/>
              <a:buFont typeface="Arial"/>
              <a:buNone/>
            </a:pPr>
            <a:r>
              <a:rPr lang="en-US" sz="3200" dirty="0">
                <a:solidFill>
                  <a:srgbClr val="262626"/>
                </a:solidFill>
                <a:latin typeface="Calibri"/>
                <a:ea typeface="Calibri"/>
                <a:cs typeface="Calibri"/>
                <a:sym typeface="Calibri"/>
              </a:rPr>
              <a:t>(Fig 2B). No significant correlation was found for the other ratios of immunopositivity and survival in grade IV gliomas, nor was there any correlation between immunopositivity and survival in grade II or III gliomas.</a:t>
            </a:r>
          </a:p>
          <a:p>
            <a:pPr marL="0" lvl="0" indent="0" algn="l" rtl="0">
              <a:spcBef>
                <a:spcPts val="0"/>
              </a:spcBef>
              <a:spcAft>
                <a:spcPts val="0"/>
              </a:spcAft>
              <a:buClr>
                <a:schemeClr val="dk1"/>
              </a:buClr>
              <a:buSzPts val="1100"/>
              <a:buFont typeface="Arial"/>
              <a:buNone/>
            </a:pPr>
            <a:endParaRPr lang="en-US"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3200" dirty="0">
                <a:solidFill>
                  <a:srgbClr val="262626"/>
                </a:solidFill>
                <a:latin typeface="Calibri"/>
                <a:ea typeface="Calibri"/>
                <a:cs typeface="Calibri"/>
                <a:sym typeface="Calibri"/>
              </a:rPr>
              <a:t>Plotting the ratio of strongly positive cells to glioma grade revealed a significant difference in expression across all grades (Fig 2A), with expression increasing with severity of the disease. A lesser difference between grades was found for the other ratios of expression. No correlation was found between expression levels of any ratio and age of patient.</a:t>
            </a:r>
          </a:p>
          <a:p>
            <a:pPr marL="0" lvl="0" indent="0" algn="l" rtl="0">
              <a:spcBef>
                <a:spcPts val="0"/>
              </a:spcBef>
              <a:spcAft>
                <a:spcPts val="0"/>
              </a:spcAft>
              <a:buClr>
                <a:schemeClr val="dk1"/>
              </a:buClr>
              <a:buSzPts val="1100"/>
              <a:buFont typeface="Arial"/>
              <a:buNone/>
            </a:pPr>
            <a:endParaRPr lang="en-US"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3200" dirty="0">
                <a:solidFill>
                  <a:srgbClr val="262626"/>
                </a:solidFill>
                <a:latin typeface="Calibri"/>
                <a:ea typeface="Calibri"/>
                <a:cs typeface="Calibri"/>
                <a:sym typeface="Calibri"/>
              </a:rPr>
              <a:t>Performing a survival analysis on MEOX2 expression in</a:t>
            </a:r>
          </a:p>
          <a:p>
            <a:pPr marL="0" lvl="0" indent="0" algn="l" rtl="0">
              <a:spcBef>
                <a:spcPts val="0"/>
              </a:spcBef>
              <a:spcAft>
                <a:spcPts val="0"/>
              </a:spcAft>
              <a:buClr>
                <a:schemeClr val="dk1"/>
              </a:buClr>
              <a:buSzPts val="1100"/>
              <a:buFont typeface="Arial"/>
              <a:buNone/>
            </a:pPr>
            <a:r>
              <a:rPr lang="en-US" sz="3200" dirty="0">
                <a:solidFill>
                  <a:srgbClr val="262626"/>
                </a:solidFill>
                <a:latin typeface="Calibri"/>
                <a:ea typeface="Calibri"/>
                <a:cs typeface="Calibri"/>
                <a:sym typeface="Calibri"/>
              </a:rPr>
              <a:t>grade IV patients revealed a significant difference between groups of high and low expression of strongly positive cells (Fig 2C), where patients of low expression outlive patients of high expression by 274 days on average (cut-off = 30%,</a:t>
            </a:r>
          </a:p>
          <a:p>
            <a:pPr marL="0" lvl="0" indent="0" algn="l" rtl="0">
              <a:spcBef>
                <a:spcPts val="0"/>
              </a:spcBef>
              <a:spcAft>
                <a:spcPts val="0"/>
              </a:spcAft>
              <a:buClr>
                <a:schemeClr val="dk1"/>
              </a:buClr>
              <a:buSzPts val="1100"/>
              <a:buFont typeface="Arial"/>
              <a:buNone/>
            </a:pPr>
            <a:r>
              <a:rPr lang="en-US" sz="3200" dirty="0">
                <a:solidFill>
                  <a:srgbClr val="262626"/>
                </a:solidFill>
                <a:latin typeface="Calibri"/>
                <a:ea typeface="Calibri"/>
                <a:cs typeface="Calibri"/>
                <a:sym typeface="Calibri"/>
              </a:rPr>
              <a:t>p &lt; 0,0001). Additionally, we found that grade IV patients with less than 70% of total positive cells outlive those with higher expression by an average of 212 days (cut-off: 70%,</a:t>
            </a:r>
          </a:p>
          <a:p>
            <a:pPr marL="0" lvl="0" indent="0" algn="l" rtl="0">
              <a:spcBef>
                <a:spcPts val="0"/>
              </a:spcBef>
              <a:spcAft>
                <a:spcPts val="0"/>
              </a:spcAft>
              <a:buClr>
                <a:schemeClr val="dk1"/>
              </a:buClr>
              <a:buSzPts val="1100"/>
              <a:buFont typeface="Arial"/>
              <a:buNone/>
            </a:pPr>
            <a:r>
              <a:rPr lang="en-US" sz="3200" dirty="0">
                <a:solidFill>
                  <a:srgbClr val="262626"/>
                </a:solidFill>
                <a:latin typeface="Calibri"/>
                <a:ea typeface="Calibri"/>
                <a:cs typeface="Calibri"/>
                <a:sym typeface="Calibri"/>
              </a:rPr>
              <a:t>p = 0,0289)</a:t>
            </a:r>
          </a:p>
        </p:txBody>
      </p:sp>
      <p:sp>
        <p:nvSpPr>
          <p:cNvPr id="14" name="Google Shape;28;p1">
            <a:extLst>
              <a:ext uri="{FF2B5EF4-FFF2-40B4-BE49-F238E27FC236}">
                <a16:creationId xmlns:a16="http://schemas.microsoft.com/office/drawing/2014/main" id="{C246DB7F-A8BC-CDE9-87D8-A4B00259673B}"/>
              </a:ext>
            </a:extLst>
          </p:cNvPr>
          <p:cNvSpPr txBox="1"/>
          <p:nvPr/>
        </p:nvSpPr>
        <p:spPr>
          <a:xfrm>
            <a:off x="10170712" y="6000975"/>
            <a:ext cx="10472399" cy="99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262626"/>
              </a:buClr>
              <a:buSzPts val="4400"/>
              <a:buFont typeface="Calibri"/>
              <a:buNone/>
            </a:pPr>
            <a:r>
              <a:rPr lang="en-US" sz="4400" b="1" dirty="0">
                <a:solidFill>
                  <a:srgbClr val="262626"/>
                </a:solidFill>
                <a:latin typeface="Calibri"/>
                <a:ea typeface="Calibri"/>
                <a:cs typeface="Calibri"/>
                <a:sym typeface="Calibri"/>
              </a:rPr>
              <a:t>Results</a:t>
            </a:r>
            <a:endParaRPr sz="4400" b="1"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nb-NO"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nb-NO"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nb-NO"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nb-NO"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nb-NO"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nb-NO"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nb-NO"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3200" dirty="0">
                <a:solidFill>
                  <a:srgbClr val="262626"/>
                </a:solidFill>
                <a:latin typeface="Calibri"/>
                <a:ea typeface="Calibri"/>
                <a:cs typeface="Calibri"/>
                <a:sym typeface="Calibri"/>
              </a:rPr>
              <a:t>We found that MEOX2 was expressed as a nuclear staining to a lesser or greater extent in virtually all samples included in this study. Samples ranged in terms of immunopositivity (Fig 1) from predominantly negative (left) to weakly positive (middle) to strongly positive (right). Quantification of all subfields yielded for each sample three ratios representing the total, averaged immunopositivity of the sample: the ratio of weakly positive cells in sample, strongly positive cells in sample, and total positive cells in sample (weakly + strongly).</a:t>
            </a:r>
            <a:endParaRPr sz="3200" i="1" dirty="0">
              <a:solidFill>
                <a:srgbClr val="262626"/>
              </a:solidFill>
              <a:latin typeface="Calibri"/>
              <a:ea typeface="Calibri"/>
              <a:cs typeface="Calibri"/>
              <a:sym typeface="Calibri"/>
            </a:endParaRPr>
          </a:p>
        </p:txBody>
      </p:sp>
      <p:sp>
        <p:nvSpPr>
          <p:cNvPr id="20" name="Google Shape;20;p1" descr="Title field"/>
          <p:cNvSpPr txBox="1"/>
          <p:nvPr/>
        </p:nvSpPr>
        <p:spPr>
          <a:xfrm>
            <a:off x="1182701" y="1128725"/>
            <a:ext cx="36231600" cy="44637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SzPts val="1100"/>
              <a:buFont typeface="Arial"/>
              <a:buNone/>
            </a:pPr>
            <a:r>
              <a:rPr lang="no-NO" sz="8600" b="1" dirty="0">
                <a:solidFill>
                  <a:schemeClr val="lt1"/>
                </a:solidFill>
                <a:latin typeface="Calibri"/>
                <a:ea typeface="Calibri"/>
                <a:cs typeface="Calibri"/>
                <a:sym typeface="Calibri"/>
              </a:rPr>
              <a:t>E</a:t>
            </a:r>
            <a:r>
              <a:rPr lang="no-NO" sz="8200" b="1" dirty="0">
                <a:solidFill>
                  <a:schemeClr val="lt1"/>
                </a:solidFill>
                <a:latin typeface="Calibri"/>
                <a:ea typeface="Calibri"/>
                <a:cs typeface="Calibri"/>
                <a:sym typeface="Calibri"/>
              </a:rPr>
              <a:t>xpression and prognostic significance of the foetal transcription factor MEOX2 in grade II-IV gliomas</a:t>
            </a:r>
            <a:endParaRPr sz="8200" b="1" dirty="0">
              <a:solidFill>
                <a:schemeClr val="lt1"/>
              </a:solidFill>
              <a:latin typeface="Calibri"/>
              <a:ea typeface="Calibri"/>
              <a:cs typeface="Calibri"/>
              <a:sym typeface="Calibri"/>
            </a:endParaRPr>
          </a:p>
          <a:p>
            <a:pPr marL="0" marR="0" lvl="0" indent="0" algn="l" rtl="0">
              <a:spcBef>
                <a:spcPts val="0"/>
              </a:spcBef>
              <a:spcAft>
                <a:spcPts val="0"/>
              </a:spcAft>
              <a:buNone/>
            </a:pPr>
            <a:endParaRPr sz="11600" b="1" dirty="0">
              <a:solidFill>
                <a:schemeClr val="lt1"/>
              </a:solidFill>
              <a:latin typeface="Calibri"/>
              <a:ea typeface="Calibri"/>
              <a:cs typeface="Calibri"/>
              <a:sym typeface="Calibri"/>
            </a:endParaRPr>
          </a:p>
        </p:txBody>
      </p:sp>
      <p:sp>
        <p:nvSpPr>
          <p:cNvPr id="21" name="Google Shape;21;p1" descr="Subtitle field"/>
          <p:cNvSpPr txBox="1"/>
          <p:nvPr/>
        </p:nvSpPr>
        <p:spPr>
          <a:xfrm>
            <a:off x="1182701" y="3954232"/>
            <a:ext cx="32939400" cy="800179"/>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US" sz="4600" b="1" dirty="0" err="1">
                <a:solidFill>
                  <a:schemeClr val="lt1"/>
                </a:solidFill>
                <a:latin typeface="Calibri"/>
                <a:ea typeface="Calibri"/>
                <a:cs typeface="Calibri"/>
                <a:sym typeface="Calibri"/>
              </a:rPr>
              <a:t>Gulbrandsen</a:t>
            </a:r>
            <a:r>
              <a:rPr lang="en-US" sz="4600" b="1" dirty="0">
                <a:solidFill>
                  <a:schemeClr val="lt1"/>
                </a:solidFill>
                <a:latin typeface="Calibri"/>
                <a:ea typeface="Calibri"/>
                <a:cs typeface="Calibri"/>
                <a:sym typeface="Calibri"/>
              </a:rPr>
              <a:t>, A, Sørbø, ST, Miletic, H, </a:t>
            </a:r>
            <a:r>
              <a:rPr lang="en-US" sz="4600" b="1" dirty="0" err="1">
                <a:solidFill>
                  <a:schemeClr val="lt1"/>
                </a:solidFill>
                <a:latin typeface="Calibri"/>
                <a:ea typeface="Calibri"/>
                <a:cs typeface="Calibri"/>
                <a:sym typeface="Calibri"/>
              </a:rPr>
              <a:t>Enger</a:t>
            </a:r>
            <a:r>
              <a:rPr lang="en-US" sz="4600" b="1" dirty="0">
                <a:solidFill>
                  <a:schemeClr val="lt1"/>
                </a:solidFill>
                <a:latin typeface="Calibri"/>
                <a:ea typeface="Calibri"/>
                <a:cs typeface="Calibri"/>
                <a:sym typeface="Calibri"/>
              </a:rPr>
              <a:t>, PØ</a:t>
            </a:r>
            <a:endParaRPr sz="4600" b="1" dirty="0">
              <a:solidFill>
                <a:schemeClr val="lt1"/>
              </a:solidFill>
              <a:latin typeface="Calibri"/>
              <a:ea typeface="Calibri"/>
              <a:cs typeface="Calibri"/>
              <a:sym typeface="Calibri"/>
            </a:endParaRPr>
          </a:p>
        </p:txBody>
      </p:sp>
      <p:sp>
        <p:nvSpPr>
          <p:cNvPr id="22" name="Google Shape;22;p1" descr="Field for name and email"/>
          <p:cNvSpPr txBox="1"/>
          <p:nvPr/>
        </p:nvSpPr>
        <p:spPr>
          <a:xfrm>
            <a:off x="36093400" y="1531114"/>
            <a:ext cx="6388398" cy="1877397"/>
          </a:xfrm>
          <a:prstGeom prst="rect">
            <a:avLst/>
          </a:prstGeom>
          <a:noFill/>
          <a:ln>
            <a:noFill/>
          </a:ln>
        </p:spPr>
        <p:txBody>
          <a:bodyPr spcFirstLastPara="1" wrap="square" lIns="180000" tIns="45700" rIns="180000" bIns="45700" anchor="t" anchorCtr="0">
            <a:spAutoFit/>
          </a:bodyPr>
          <a:lstStyle/>
          <a:p>
            <a:pPr marL="0" marR="0" lvl="0" indent="0" algn="r" rtl="0">
              <a:spcBef>
                <a:spcPts val="0"/>
              </a:spcBef>
              <a:spcAft>
                <a:spcPts val="0"/>
              </a:spcAft>
              <a:buNone/>
            </a:pPr>
            <a:r>
              <a:rPr lang="en-US" sz="4400" b="1" dirty="0">
                <a:solidFill>
                  <a:schemeClr val="lt1"/>
                </a:solidFill>
                <a:latin typeface="Calibri"/>
                <a:ea typeface="Calibri"/>
                <a:cs typeface="Calibri"/>
                <a:sym typeface="Calibri"/>
              </a:rPr>
              <a:t>Anne </a:t>
            </a:r>
            <a:r>
              <a:rPr lang="en-US" sz="4400" b="1" dirty="0" err="1">
                <a:solidFill>
                  <a:schemeClr val="lt1"/>
                </a:solidFill>
                <a:latin typeface="Calibri"/>
                <a:ea typeface="Calibri"/>
                <a:cs typeface="Calibri"/>
                <a:sym typeface="Calibri"/>
              </a:rPr>
              <a:t>Gulbrandsen</a:t>
            </a:r>
            <a:br>
              <a:rPr lang="no-NO" sz="4000" dirty="0">
                <a:solidFill>
                  <a:schemeClr val="lt1"/>
                </a:solidFill>
                <a:latin typeface="Calibri"/>
                <a:ea typeface="Calibri"/>
                <a:cs typeface="Calibri"/>
                <a:sym typeface="Calibri"/>
              </a:rPr>
            </a:br>
            <a:r>
              <a:rPr lang="no-NO" sz="3600" dirty="0">
                <a:solidFill>
                  <a:schemeClr val="lt1"/>
                </a:solidFill>
                <a:latin typeface="Calibri"/>
                <a:ea typeface="Calibri"/>
                <a:cs typeface="Calibri"/>
                <a:sym typeface="Calibri"/>
              </a:rPr>
              <a:t>University of Bergen</a:t>
            </a:r>
            <a:endParaRPr dirty="0"/>
          </a:p>
          <a:p>
            <a:pPr marL="0" marR="0" lvl="0" indent="0" algn="r" rtl="0">
              <a:spcBef>
                <a:spcPts val="0"/>
              </a:spcBef>
              <a:spcAft>
                <a:spcPts val="0"/>
              </a:spcAft>
              <a:buNone/>
            </a:pPr>
            <a:r>
              <a:rPr lang="en-US" sz="3600" dirty="0" err="1">
                <a:solidFill>
                  <a:schemeClr val="lt1"/>
                </a:solidFill>
                <a:latin typeface="Calibri"/>
                <a:ea typeface="Calibri"/>
                <a:cs typeface="Calibri"/>
                <a:sym typeface="Calibri"/>
              </a:rPr>
              <a:t>Anne.Gulbrandsen</a:t>
            </a:r>
            <a:r>
              <a:rPr lang="no-NO" sz="3600" dirty="0">
                <a:solidFill>
                  <a:schemeClr val="lt1"/>
                </a:solidFill>
                <a:latin typeface="Calibri"/>
                <a:ea typeface="Calibri"/>
                <a:cs typeface="Calibri"/>
                <a:sym typeface="Calibri"/>
              </a:rPr>
              <a:t>@uib.no</a:t>
            </a:r>
            <a:endParaRPr sz="3600" dirty="0">
              <a:solidFill>
                <a:schemeClr val="lt1"/>
              </a:solidFill>
              <a:latin typeface="Calibri"/>
              <a:ea typeface="Calibri"/>
              <a:cs typeface="Calibri"/>
              <a:sym typeface="Calibri"/>
            </a:endParaRPr>
          </a:p>
        </p:txBody>
      </p:sp>
      <p:sp>
        <p:nvSpPr>
          <p:cNvPr id="24" name="Google Shape;24;p1" descr="Text field "/>
          <p:cNvSpPr txBox="1"/>
          <p:nvPr/>
        </p:nvSpPr>
        <p:spPr>
          <a:xfrm>
            <a:off x="31728124" y="6756084"/>
            <a:ext cx="10236300" cy="21739244"/>
          </a:xfrm>
          <a:prstGeom prst="rect">
            <a:avLst/>
          </a:prstGeom>
          <a:noFill/>
          <a:ln>
            <a:noFill/>
          </a:ln>
        </p:spPr>
        <p:txBody>
          <a:bodyPr spcFirstLastPara="1" wrap="square" lIns="0" tIns="45700" rIns="360000" bIns="45700" anchor="t" anchorCtr="0">
            <a:spAutoFit/>
          </a:bodyPr>
          <a:lstStyle/>
          <a:p>
            <a:pPr marL="0" marR="0" lvl="0" indent="0" algn="l" rtl="0">
              <a:lnSpc>
                <a:spcPct val="100000"/>
              </a:lnSpc>
              <a:spcBef>
                <a:spcPts val="0"/>
              </a:spcBef>
              <a:spcAft>
                <a:spcPts val="0"/>
              </a:spcAft>
              <a:buClr>
                <a:srgbClr val="262626"/>
              </a:buClr>
              <a:buSzPts val="4400"/>
              <a:buFont typeface="Calibri"/>
              <a:buNone/>
            </a:pPr>
            <a:r>
              <a:rPr lang="en-US" sz="3200" i="0" u="none" strike="noStrike" cap="none" dirty="0">
                <a:solidFill>
                  <a:srgbClr val="262626"/>
                </a:solidFill>
                <a:latin typeface="Calibri"/>
                <a:ea typeface="Calibri"/>
                <a:cs typeface="Calibri"/>
                <a:sym typeface="Calibri"/>
              </a:rPr>
              <a:t>Interestingly, the survival analyses on MEOX2 expression in lower grade gliomas show improved survival in groups of higher MEOX2 expression, although only significant for grade II gliomas.</a:t>
            </a:r>
          </a:p>
          <a:p>
            <a:pPr marL="0" marR="0" lvl="0" indent="0" algn="l" rtl="0">
              <a:lnSpc>
                <a:spcPct val="100000"/>
              </a:lnSpc>
              <a:spcBef>
                <a:spcPts val="0"/>
              </a:spcBef>
              <a:spcAft>
                <a:spcPts val="0"/>
              </a:spcAft>
              <a:buClr>
                <a:srgbClr val="262626"/>
              </a:buClr>
              <a:buSzPts val="4400"/>
              <a:buFont typeface="Calibri"/>
              <a:buNone/>
            </a:pPr>
            <a:endParaRPr lang="en-US" sz="4400" b="1" i="0" u="none" strike="noStrike" cap="none" dirty="0">
              <a:solidFill>
                <a:srgbClr val="262626"/>
              </a:solidFill>
              <a:latin typeface="Calibri"/>
              <a:ea typeface="Calibri"/>
              <a:cs typeface="Calibri"/>
              <a:sym typeface="Calibri"/>
            </a:endParaRPr>
          </a:p>
          <a:p>
            <a:pPr marL="0" marR="0" lvl="0" indent="0" algn="l" rtl="0">
              <a:lnSpc>
                <a:spcPct val="100000"/>
              </a:lnSpc>
              <a:spcBef>
                <a:spcPts val="0"/>
              </a:spcBef>
              <a:spcAft>
                <a:spcPts val="0"/>
              </a:spcAft>
              <a:buClr>
                <a:srgbClr val="262626"/>
              </a:buClr>
              <a:buSzPts val="4400"/>
              <a:buFont typeface="Calibri"/>
              <a:buNone/>
            </a:pPr>
            <a:r>
              <a:rPr lang="no-NO" sz="4400" b="1" i="0" u="none" strike="noStrike" cap="none" dirty="0">
                <a:solidFill>
                  <a:srgbClr val="262626"/>
                </a:solidFill>
                <a:latin typeface="Calibri"/>
                <a:ea typeface="Calibri"/>
                <a:cs typeface="Calibri"/>
                <a:sym typeface="Calibri"/>
              </a:rPr>
              <a:t>Conclusion</a:t>
            </a:r>
            <a:endParaRPr dirty="0"/>
          </a:p>
          <a:p>
            <a:pPr marL="0" lvl="0" indent="0" algn="l" rtl="0">
              <a:spcBef>
                <a:spcPts val="0"/>
              </a:spcBef>
              <a:spcAft>
                <a:spcPts val="0"/>
              </a:spcAft>
              <a:buNone/>
            </a:pPr>
            <a:r>
              <a:rPr lang="no-NO" sz="3200" dirty="0">
                <a:solidFill>
                  <a:srgbClr val="262626"/>
                </a:solidFill>
                <a:latin typeface="Calibri"/>
                <a:ea typeface="Calibri"/>
                <a:cs typeface="Calibri"/>
                <a:sym typeface="Calibri"/>
              </a:rPr>
              <a:t>We found a statistically significant correlation between MEOX2 expression and survival in </a:t>
            </a:r>
            <a:r>
              <a:rPr lang="en-US" sz="3200" dirty="0">
                <a:solidFill>
                  <a:srgbClr val="262626"/>
                </a:solidFill>
                <a:latin typeface="Calibri"/>
                <a:ea typeface="Calibri"/>
                <a:cs typeface="Calibri"/>
                <a:sym typeface="Calibri"/>
              </a:rPr>
              <a:t>grade IV glioma</a:t>
            </a:r>
            <a:r>
              <a:rPr lang="no-NO" sz="3200" dirty="0">
                <a:solidFill>
                  <a:srgbClr val="262626"/>
                </a:solidFill>
                <a:latin typeface="Calibri"/>
                <a:ea typeface="Calibri"/>
                <a:cs typeface="Calibri"/>
                <a:sym typeface="Calibri"/>
              </a:rPr>
              <a:t> patients. The correlation was significant when cut-off values were set to a minimum of 20</a:t>
            </a:r>
            <a:r>
              <a:rPr lang="en-US" sz="3200" dirty="0">
                <a:solidFill>
                  <a:srgbClr val="262626"/>
                </a:solidFill>
                <a:latin typeface="Calibri"/>
                <a:ea typeface="Calibri"/>
                <a:cs typeface="Calibri"/>
                <a:sym typeface="Calibri"/>
              </a:rPr>
              <a:t>%</a:t>
            </a:r>
            <a:r>
              <a:rPr lang="no-NO" sz="3200" dirty="0">
                <a:solidFill>
                  <a:srgbClr val="262626"/>
                </a:solidFill>
                <a:latin typeface="Calibri"/>
                <a:ea typeface="Calibri"/>
                <a:cs typeface="Calibri"/>
                <a:sym typeface="Calibri"/>
              </a:rPr>
              <a:t> or 30% </a:t>
            </a:r>
            <a:r>
              <a:rPr lang="en-US" sz="3200" dirty="0">
                <a:solidFill>
                  <a:srgbClr val="262626"/>
                </a:solidFill>
                <a:latin typeface="Calibri"/>
                <a:ea typeface="Calibri"/>
                <a:cs typeface="Calibri"/>
                <a:sym typeface="Calibri"/>
              </a:rPr>
              <a:t>of strongly positive cells</a:t>
            </a:r>
            <a:r>
              <a:rPr lang="no-NO" sz="3200" dirty="0">
                <a:solidFill>
                  <a:srgbClr val="262626"/>
                </a:solidFill>
                <a:latin typeface="Calibri"/>
                <a:ea typeface="Calibri"/>
                <a:cs typeface="Calibri"/>
                <a:sym typeface="Calibri"/>
              </a:rPr>
              <a:t>, and 60</a:t>
            </a:r>
            <a:r>
              <a:rPr lang="en-US" sz="3200" dirty="0">
                <a:solidFill>
                  <a:srgbClr val="262626"/>
                </a:solidFill>
                <a:latin typeface="Calibri"/>
                <a:ea typeface="Calibri"/>
                <a:cs typeface="Calibri"/>
                <a:sym typeface="Calibri"/>
              </a:rPr>
              <a:t>%</a:t>
            </a:r>
            <a:r>
              <a:rPr lang="no-NO" sz="3200" dirty="0">
                <a:solidFill>
                  <a:srgbClr val="262626"/>
                </a:solidFill>
                <a:latin typeface="Calibri"/>
                <a:ea typeface="Calibri"/>
                <a:cs typeface="Calibri"/>
                <a:sym typeface="Calibri"/>
              </a:rPr>
              <a:t> or 70% </a:t>
            </a:r>
            <a:r>
              <a:rPr lang="en-US" sz="3200" dirty="0">
                <a:solidFill>
                  <a:srgbClr val="262626"/>
                </a:solidFill>
                <a:latin typeface="Calibri"/>
                <a:ea typeface="Calibri"/>
                <a:cs typeface="Calibri"/>
                <a:sym typeface="Calibri"/>
              </a:rPr>
              <a:t>total positive cells</a:t>
            </a:r>
            <a:r>
              <a:rPr lang="no-NO" sz="3200" dirty="0">
                <a:solidFill>
                  <a:srgbClr val="262626"/>
                </a:solidFill>
                <a:latin typeface="Calibri"/>
                <a:ea typeface="Calibri"/>
                <a:cs typeface="Calibri"/>
                <a:sym typeface="Calibri"/>
              </a:rPr>
              <a:t>. In all these cases, the groups of low expression outlived the groups of high expression.</a:t>
            </a:r>
            <a:r>
              <a:rPr lang="en-US" sz="3200" dirty="0">
                <a:solidFill>
                  <a:srgbClr val="262626"/>
                </a:solidFill>
                <a:latin typeface="Calibri"/>
                <a:ea typeface="Calibri"/>
                <a:cs typeface="Calibri"/>
                <a:sym typeface="Calibri"/>
              </a:rPr>
              <a:t> The ratio of strongly </a:t>
            </a:r>
            <a:r>
              <a:rPr lang="en-US" sz="3200" dirty="0" err="1">
                <a:solidFill>
                  <a:srgbClr val="262626"/>
                </a:solidFill>
                <a:latin typeface="Calibri"/>
                <a:ea typeface="Calibri"/>
                <a:cs typeface="Calibri"/>
                <a:sym typeface="Calibri"/>
              </a:rPr>
              <a:t>immunopositive</a:t>
            </a:r>
            <a:r>
              <a:rPr lang="en-US" sz="3200" dirty="0">
                <a:solidFill>
                  <a:srgbClr val="262626"/>
                </a:solidFill>
                <a:latin typeface="Calibri"/>
                <a:ea typeface="Calibri"/>
                <a:cs typeface="Calibri"/>
                <a:sym typeface="Calibri"/>
              </a:rPr>
              <a:t> cells turned out to be the most interesting indicator for MEOX2 protein expression, yielding the greatest and most significant difference in survival between high- and low expression groups, as well as showing a clear positive correlation between expression and increasing tumor grade.</a:t>
            </a:r>
          </a:p>
          <a:p>
            <a:pPr marL="0" lvl="0" indent="0" algn="l" rtl="0">
              <a:spcBef>
                <a:spcPts val="0"/>
              </a:spcBef>
              <a:spcAft>
                <a:spcPts val="0"/>
              </a:spcAft>
              <a:buNone/>
            </a:pPr>
            <a:endParaRPr lang="en-US" sz="3200" dirty="0">
              <a:solidFill>
                <a:srgbClr val="262626"/>
              </a:solidFill>
              <a:latin typeface="Calibri"/>
              <a:ea typeface="Calibri"/>
              <a:cs typeface="Calibri"/>
              <a:sym typeface="Calibri"/>
            </a:endParaRPr>
          </a:p>
          <a:p>
            <a:r>
              <a:rPr lang="en-US" sz="3200" dirty="0">
                <a:solidFill>
                  <a:srgbClr val="262626"/>
                </a:solidFill>
                <a:latin typeface="Calibri"/>
                <a:ea typeface="Calibri"/>
                <a:cs typeface="Calibri"/>
                <a:sym typeface="Calibri"/>
              </a:rPr>
              <a:t>Surprisingly, in grade II gliomas, the survival analysis of above vs below median expression of MEOX2 in the categories weakly and total positive found a positive correlation between MEOX2 expression and survival. This finding does not have much support in available research. The result may be affected by the small sample size, yet could also be a legitimate result as per the log-rank test.</a:t>
            </a:r>
            <a:endParaRPr sz="3200" dirty="0">
              <a:solidFill>
                <a:srgbClr val="262626"/>
              </a:solidFill>
              <a:latin typeface="Calibri"/>
              <a:ea typeface="Calibri"/>
              <a:cs typeface="Calibri"/>
              <a:sym typeface="Calibri"/>
            </a:endParaRPr>
          </a:p>
          <a:p>
            <a:pPr marL="0" lvl="0" indent="0" algn="l" rtl="0">
              <a:spcBef>
                <a:spcPts val="0"/>
              </a:spcBef>
              <a:spcAft>
                <a:spcPts val="0"/>
              </a:spcAft>
              <a:buNone/>
            </a:pPr>
            <a:endParaRPr sz="3200" dirty="0">
              <a:solidFill>
                <a:srgbClr val="262626"/>
              </a:solidFill>
              <a:latin typeface="Calibri"/>
              <a:ea typeface="Calibri"/>
              <a:cs typeface="Calibri"/>
              <a:sym typeface="Calibri"/>
            </a:endParaRPr>
          </a:p>
          <a:p>
            <a:pPr marL="0" lvl="0" indent="0" algn="l" rtl="0">
              <a:spcBef>
                <a:spcPts val="0"/>
              </a:spcBef>
              <a:spcAft>
                <a:spcPts val="0"/>
              </a:spcAft>
              <a:buNone/>
            </a:pPr>
            <a:r>
              <a:rPr lang="no-NO" sz="3200" dirty="0">
                <a:solidFill>
                  <a:srgbClr val="262626"/>
                </a:solidFill>
                <a:latin typeface="Calibri"/>
                <a:ea typeface="Calibri"/>
                <a:cs typeface="Calibri"/>
                <a:sym typeface="Calibri"/>
              </a:rPr>
              <a:t>Gain of chromosome 7 is part of the molecular signature of glioblastoma. Tachon et al. (2019) found compelling evidence of a strong association between amplification of MEOX2 and chr7 gain, and that MEOX2 mRNA level predicted overall survival more accurately than Chr7 gain/Chr10 loss (3). MEOX2 may thus indeed be an independent prognostic marker.</a:t>
            </a:r>
            <a:endParaRPr sz="3200" dirty="0">
              <a:solidFill>
                <a:srgbClr val="262626"/>
              </a:solidFill>
              <a:latin typeface="Calibri"/>
              <a:ea typeface="Calibri"/>
              <a:cs typeface="Calibri"/>
              <a:sym typeface="Calibri"/>
            </a:endParaRPr>
          </a:p>
          <a:p>
            <a:pPr marL="0" lvl="0" indent="0" algn="l" rtl="0">
              <a:spcBef>
                <a:spcPts val="0"/>
              </a:spcBef>
              <a:spcAft>
                <a:spcPts val="0"/>
              </a:spcAft>
              <a:buNone/>
            </a:pPr>
            <a:endParaRPr sz="3200" dirty="0">
              <a:solidFill>
                <a:srgbClr val="262626"/>
              </a:solidFill>
              <a:latin typeface="Calibri"/>
              <a:ea typeface="Calibri"/>
              <a:cs typeface="Calibri"/>
              <a:sym typeface="Calibri"/>
            </a:endParaRPr>
          </a:p>
          <a:p>
            <a:pPr marL="0" lvl="0" indent="0" algn="l" rtl="0">
              <a:spcBef>
                <a:spcPts val="0"/>
              </a:spcBef>
              <a:spcAft>
                <a:spcPts val="0"/>
              </a:spcAft>
              <a:buNone/>
            </a:pPr>
            <a:endParaRPr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3200" dirty="0">
              <a:solidFill>
                <a:srgbClr val="262626"/>
              </a:solidFill>
              <a:latin typeface="Calibri"/>
              <a:ea typeface="Calibri"/>
              <a:cs typeface="Calibri"/>
              <a:sym typeface="Calibri"/>
            </a:endParaRPr>
          </a:p>
          <a:p>
            <a:pPr marL="0" lvl="0" indent="0" algn="l" rtl="0">
              <a:spcBef>
                <a:spcPts val="0"/>
              </a:spcBef>
              <a:spcAft>
                <a:spcPts val="0"/>
              </a:spcAft>
              <a:buNone/>
            </a:pPr>
            <a:endParaRPr sz="3200" dirty="0">
              <a:solidFill>
                <a:srgbClr val="262626"/>
              </a:solidFill>
              <a:latin typeface="Calibri"/>
              <a:ea typeface="Calibri"/>
              <a:cs typeface="Calibri"/>
              <a:sym typeface="Calibri"/>
            </a:endParaRPr>
          </a:p>
          <a:p>
            <a:pPr marL="0" lvl="0" indent="0" algn="l" rtl="0">
              <a:spcBef>
                <a:spcPts val="0"/>
              </a:spcBef>
              <a:spcAft>
                <a:spcPts val="0"/>
              </a:spcAft>
              <a:buNone/>
            </a:pPr>
            <a:endParaRPr sz="3200" dirty="0">
              <a:solidFill>
                <a:srgbClr val="262626"/>
              </a:solidFill>
              <a:latin typeface="Calibri"/>
              <a:ea typeface="Calibri"/>
              <a:cs typeface="Calibri"/>
              <a:sym typeface="Calibri"/>
            </a:endParaRPr>
          </a:p>
          <a:p>
            <a:pPr marL="457200" marR="0" lvl="0" indent="0" algn="l" rtl="0">
              <a:lnSpc>
                <a:spcPct val="100000"/>
              </a:lnSpc>
              <a:spcBef>
                <a:spcPts val="0"/>
              </a:spcBef>
              <a:spcAft>
                <a:spcPts val="0"/>
              </a:spcAft>
              <a:buNone/>
            </a:pPr>
            <a:endParaRPr sz="3200" dirty="0">
              <a:solidFill>
                <a:srgbClr val="262626"/>
              </a:solidFill>
              <a:latin typeface="Calibri"/>
              <a:ea typeface="Calibri"/>
              <a:cs typeface="Calibri"/>
              <a:sym typeface="Calibri"/>
            </a:endParaRPr>
          </a:p>
          <a:p>
            <a:pPr marL="0" marR="0" lvl="0" indent="0" algn="l" rtl="0">
              <a:spcBef>
                <a:spcPts val="2000"/>
              </a:spcBef>
              <a:spcAft>
                <a:spcPts val="0"/>
              </a:spcAft>
              <a:buNone/>
            </a:pPr>
            <a:endParaRPr sz="5400" dirty="0">
              <a:solidFill>
                <a:srgbClr val="262626"/>
              </a:solidFill>
              <a:latin typeface="Calibri"/>
              <a:ea typeface="Calibri"/>
              <a:cs typeface="Calibri"/>
              <a:sym typeface="Calibri"/>
            </a:endParaRPr>
          </a:p>
        </p:txBody>
      </p:sp>
      <p:sp>
        <p:nvSpPr>
          <p:cNvPr id="26" name="Google Shape;26;p1" descr="Field for references"/>
          <p:cNvSpPr txBox="1"/>
          <p:nvPr/>
        </p:nvSpPr>
        <p:spPr>
          <a:xfrm>
            <a:off x="31567251" y="25036223"/>
            <a:ext cx="10220700" cy="5607649"/>
          </a:xfrm>
          <a:prstGeom prst="rect">
            <a:avLst/>
          </a:prstGeom>
          <a:noFill/>
          <a:ln>
            <a:noFill/>
          </a:ln>
        </p:spPr>
        <p:txBody>
          <a:bodyPr spcFirstLastPara="1" wrap="square" lIns="0" tIns="45700" rIns="360000" bIns="45700" anchor="t" anchorCtr="0">
            <a:spAutoFit/>
          </a:bodyPr>
          <a:lstStyle/>
          <a:p>
            <a:pPr marL="0" marR="0" lvl="0" indent="0" algn="l" rtl="0">
              <a:lnSpc>
                <a:spcPct val="100000"/>
              </a:lnSpc>
              <a:spcBef>
                <a:spcPts val="0"/>
              </a:spcBef>
              <a:spcAft>
                <a:spcPts val="0"/>
              </a:spcAft>
              <a:buClr>
                <a:srgbClr val="262626"/>
              </a:buClr>
              <a:buSzPts val="2800"/>
              <a:buFont typeface="Calibri"/>
              <a:buNone/>
            </a:pPr>
            <a:r>
              <a:rPr lang="no-NO" sz="2800" b="1" i="0" u="none" strike="noStrike" cap="none" dirty="0">
                <a:solidFill>
                  <a:srgbClr val="262626"/>
                </a:solidFill>
                <a:latin typeface="Calibri"/>
                <a:ea typeface="Calibri"/>
                <a:cs typeface="Calibri"/>
                <a:sym typeface="Calibri"/>
              </a:rPr>
              <a:t>REFERENCES</a:t>
            </a:r>
            <a:endParaRPr sz="2800" b="1" i="0" u="none" strike="noStrike" cap="none" dirty="0">
              <a:solidFill>
                <a:srgbClr val="262626"/>
              </a:solidFill>
              <a:latin typeface="Calibri"/>
              <a:ea typeface="Calibri"/>
              <a:cs typeface="Calibri"/>
              <a:sym typeface="Calibri"/>
            </a:endParaRPr>
          </a:p>
          <a:p>
            <a:pPr marL="457200" lvl="0" indent="-342900" algn="l" rtl="0">
              <a:lnSpc>
                <a:spcPct val="100000"/>
              </a:lnSpc>
              <a:spcBef>
                <a:spcPts val="0"/>
              </a:spcBef>
              <a:spcAft>
                <a:spcPts val="0"/>
              </a:spcAft>
              <a:buClr>
                <a:srgbClr val="262626"/>
              </a:buClr>
              <a:buSzPts val="1800"/>
              <a:buFont typeface="+mj-lt"/>
              <a:buAutoNum type="arabicPeriod"/>
            </a:pPr>
            <a:r>
              <a:rPr lang="no-NO" sz="1800" dirty="0">
                <a:solidFill>
                  <a:schemeClr val="dk1"/>
                </a:solidFill>
                <a:highlight>
                  <a:srgbClr val="FFFFFF"/>
                </a:highlight>
                <a:latin typeface="Calibri"/>
                <a:ea typeface="Calibri"/>
                <a:cs typeface="Calibri"/>
                <a:sym typeface="Calibri"/>
              </a:rPr>
              <a:t>Cancer Registry of Norway. Cancer in Norway 2021 - Cancer incidence, mortality, survival and prevalence in Norway. [Internet]. Oslo: Cancer Registry of Norway; 2022 p. 114. Available from: </a:t>
            </a:r>
            <a:r>
              <a:rPr lang="no-NO" sz="1800" u="sng" dirty="0">
                <a:solidFill>
                  <a:schemeClr val="hlink"/>
                </a:solidFill>
                <a:highlight>
                  <a:srgbClr val="FFFFFF"/>
                </a:highlight>
                <a:latin typeface="Calibri"/>
                <a:ea typeface="Calibri"/>
                <a:cs typeface="Calibri"/>
                <a:sym typeface="Calibri"/>
                <a:hlinkClick r:id="rId5"/>
              </a:rPr>
              <a:t>https://www.kreftregisteret.no/globalassets/cancer-in-norway/2021/cin_report.pdf</a:t>
            </a:r>
            <a:endParaRPr sz="1800" dirty="0">
              <a:solidFill>
                <a:srgbClr val="1155CC"/>
              </a:solidFill>
              <a:highlight>
                <a:srgbClr val="FFFFFF"/>
              </a:highlight>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mj-lt"/>
              <a:buAutoNum type="arabicPeriod"/>
            </a:pPr>
            <a:r>
              <a:rPr lang="no-NO" sz="1800" dirty="0">
                <a:solidFill>
                  <a:schemeClr val="dk1"/>
                </a:solidFill>
                <a:highlight>
                  <a:srgbClr val="FFFFFF"/>
                </a:highlight>
                <a:latin typeface="Calibri"/>
                <a:ea typeface="Calibri"/>
                <a:cs typeface="Calibri"/>
                <a:sym typeface="Calibri"/>
              </a:rPr>
              <a:t>Scheithauer BW. Development of the WHO classification of tumors of the central nervous system: a historical perspective. Brain Pathol. 2009 Oct;19(4):551–64.</a:t>
            </a:r>
            <a:endParaRPr sz="1800" dirty="0">
              <a:solidFill>
                <a:schemeClr val="dk1"/>
              </a:solidFill>
              <a:highlight>
                <a:srgbClr val="FFFFFF"/>
              </a:highlight>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mj-lt"/>
              <a:buAutoNum type="arabicPeriod"/>
            </a:pPr>
            <a:r>
              <a:rPr lang="no-NO" sz="1800" dirty="0">
                <a:solidFill>
                  <a:schemeClr val="dk1"/>
                </a:solidFill>
                <a:highlight>
                  <a:srgbClr val="FFFFFF"/>
                </a:highlight>
                <a:latin typeface="Calibri"/>
                <a:ea typeface="Calibri"/>
                <a:cs typeface="Calibri"/>
                <a:sym typeface="Calibri"/>
              </a:rPr>
              <a:t>Tachon G, Masliantsev K, Rivet P, Petropoulos C, Godet J, Milin S, et al. Prognostic significance of MEOX2 in gliomas. Mod Pathol. 2019 Jun;32(6):774–86.</a:t>
            </a:r>
            <a:endParaRPr sz="1800" dirty="0">
              <a:solidFill>
                <a:schemeClr val="dk1"/>
              </a:solidFill>
              <a:highlight>
                <a:srgbClr val="FFFFFF"/>
              </a:highlight>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mj-lt"/>
              <a:buAutoNum type="arabicPeriod"/>
            </a:pPr>
            <a:r>
              <a:rPr lang="no-NO" sz="1800" dirty="0">
                <a:solidFill>
                  <a:schemeClr val="dk1"/>
                </a:solidFill>
                <a:highlight>
                  <a:srgbClr val="FFFFFF"/>
                </a:highlight>
                <a:latin typeface="Calibri"/>
                <a:ea typeface="Calibri"/>
                <a:cs typeface="Calibri"/>
                <a:sym typeface="Calibri"/>
              </a:rPr>
              <a:t>Schönrock A, Heinzelmann E, Steffl B, Demirdizen E, Narayanan A, Krunic D, et al. MEOX2 homeobox gene promotes growth of malignant gliomas. Neuro-Oncology. 2022 Nov 2;24(11):1911–24.</a:t>
            </a:r>
            <a:endParaRPr sz="1800" dirty="0">
              <a:solidFill>
                <a:schemeClr val="dk1"/>
              </a:solidFill>
              <a:highlight>
                <a:srgbClr val="FFFFFF"/>
              </a:highlight>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mj-lt"/>
              <a:buAutoNum type="arabicPeriod"/>
            </a:pPr>
            <a:r>
              <a:rPr lang="no-NO" sz="1800" dirty="0">
                <a:solidFill>
                  <a:schemeClr val="dk1"/>
                </a:solidFill>
                <a:highlight>
                  <a:srgbClr val="FFFFFF"/>
                </a:highlight>
                <a:latin typeface="Calibri"/>
                <a:ea typeface="Calibri"/>
                <a:cs typeface="Calibri"/>
                <a:sym typeface="Calibri"/>
              </a:rPr>
              <a:t>Leiss L, Mutlu E, Øyan A, Yan T, Tsinkalovsky O, Sleire L, et al. Tumour-associated glial host cells display a stem-like phenotype with a distinct gene expression profile and promote growth of GBM xenografts. BMC Cancer. 2017 Feb 7;17(1):108.</a:t>
            </a:r>
            <a:endParaRPr sz="1800" dirty="0">
              <a:solidFill>
                <a:schemeClr val="dk1"/>
              </a:solidFill>
              <a:highlight>
                <a:srgbClr val="FFFFFF"/>
              </a:highlight>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mj-lt"/>
              <a:buAutoNum type="arabicPeriod"/>
            </a:pPr>
            <a:r>
              <a:rPr lang="no-NO" sz="1800" dirty="0">
                <a:solidFill>
                  <a:schemeClr val="dk1"/>
                </a:solidFill>
                <a:highlight>
                  <a:srgbClr val="FFFFFF"/>
                </a:highlight>
                <a:latin typeface="Calibri"/>
                <a:ea typeface="Calibri"/>
                <a:cs typeface="Calibri"/>
                <a:sym typeface="Calibri"/>
              </a:rPr>
              <a:t>HOXL subclass homeoboxes | HUGO Gene Nomenclature Committee [Internet]. [cited</a:t>
            </a:r>
            <a:r>
              <a:rPr lang="en-US" sz="1800" dirty="0">
                <a:solidFill>
                  <a:schemeClr val="dk1"/>
                </a:solidFill>
                <a:highlight>
                  <a:srgbClr val="FFFFFF"/>
                </a:highlight>
                <a:latin typeface="Calibri"/>
                <a:ea typeface="Calibri"/>
                <a:cs typeface="Calibri"/>
                <a:sym typeface="Calibri"/>
              </a:rPr>
              <a:t> </a:t>
            </a:r>
            <a:r>
              <a:rPr lang="no-NO" sz="1800" dirty="0">
                <a:solidFill>
                  <a:schemeClr val="dk1"/>
                </a:solidFill>
                <a:highlight>
                  <a:srgbClr val="FFFFFF"/>
                </a:highlight>
                <a:latin typeface="Calibri"/>
                <a:ea typeface="Calibri"/>
                <a:cs typeface="Calibri"/>
                <a:sym typeface="Calibri"/>
              </a:rPr>
              <a:t>2023 Oct 3]. Available from: https://www.genenames.org/data/genegroup/#!/group/518</a:t>
            </a:r>
            <a:endParaRPr sz="1800" dirty="0">
              <a:solidFill>
                <a:schemeClr val="dk1"/>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2800" dirty="0">
              <a:solidFill>
                <a:schemeClr val="dk1"/>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2800" dirty="0">
              <a:solidFill>
                <a:schemeClr val="dk1"/>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rgbClr val="262626"/>
              </a:buClr>
              <a:buSzPts val="2800"/>
              <a:buFont typeface="Calibri"/>
              <a:buNone/>
            </a:pPr>
            <a:r>
              <a:rPr lang="no-NO" dirty="0"/>
              <a:t> </a:t>
            </a:r>
            <a:endParaRPr dirty="0"/>
          </a:p>
        </p:txBody>
      </p:sp>
      <p:sp>
        <p:nvSpPr>
          <p:cNvPr id="28" name="Google Shape;28;p1"/>
          <p:cNvSpPr txBox="1"/>
          <p:nvPr/>
        </p:nvSpPr>
        <p:spPr>
          <a:xfrm>
            <a:off x="410575" y="6000975"/>
            <a:ext cx="9463200" cy="99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262626"/>
              </a:buClr>
              <a:buSzPts val="4400"/>
              <a:buFont typeface="Calibri"/>
              <a:buNone/>
            </a:pPr>
            <a:r>
              <a:rPr lang="no-NO" sz="4400" b="1" dirty="0">
                <a:solidFill>
                  <a:srgbClr val="262626"/>
                </a:solidFill>
                <a:latin typeface="Calibri"/>
                <a:ea typeface="Calibri"/>
                <a:cs typeface="Calibri"/>
                <a:sym typeface="Calibri"/>
              </a:rPr>
              <a:t>Introduction</a:t>
            </a:r>
            <a:endParaRPr sz="4400" b="1"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no-NO" sz="3200" dirty="0">
                <a:solidFill>
                  <a:srgbClr val="262626"/>
                </a:solidFill>
                <a:latin typeface="Calibri"/>
                <a:ea typeface="Calibri"/>
                <a:cs typeface="Calibri"/>
                <a:sym typeface="Calibri"/>
              </a:rPr>
              <a:t>Malignant gliomas are cancerous growths of the central nervous system (CNS). Their infiltrative growth makes radical surgery impossible, and virtually all patients</a:t>
            </a:r>
            <a:endParaRPr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no-NO" sz="3200" dirty="0">
                <a:solidFill>
                  <a:srgbClr val="262626"/>
                </a:solidFill>
                <a:latin typeface="Calibri"/>
                <a:ea typeface="Calibri"/>
                <a:cs typeface="Calibri"/>
                <a:sym typeface="Calibri"/>
              </a:rPr>
              <a:t>eventually succumb to the disease.</a:t>
            </a:r>
            <a:endParaRPr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no-NO" sz="3200" dirty="0">
                <a:solidFill>
                  <a:srgbClr val="262626"/>
                </a:solidFill>
                <a:latin typeface="Calibri"/>
                <a:ea typeface="Calibri"/>
                <a:cs typeface="Calibri"/>
                <a:sym typeface="Calibri"/>
              </a:rPr>
              <a:t>Whereas grade I gliomas are benign tumours with a generally favourable prognosis, grade II-IV gliomas are highly infiltrative tumours with progressively shorter survival at increasing grades(1). </a:t>
            </a:r>
            <a:endParaRPr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no-NO" sz="3200" dirty="0">
                <a:solidFill>
                  <a:srgbClr val="262626"/>
                </a:solidFill>
                <a:latin typeface="Calibri"/>
                <a:ea typeface="Calibri"/>
                <a:cs typeface="Calibri"/>
                <a:sym typeface="Calibri"/>
              </a:rPr>
              <a:t>The WHO classification system, previously based on histopathology, has been repeatedly revised to also include various molecular markers(2).</a:t>
            </a:r>
            <a:endParaRPr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no-NO" sz="3200" dirty="0">
                <a:solidFill>
                  <a:srgbClr val="262626"/>
                </a:solidFill>
                <a:latin typeface="Calibri"/>
                <a:ea typeface="Calibri"/>
                <a:cs typeface="Calibri"/>
                <a:sym typeface="Calibri"/>
              </a:rPr>
              <a:t>Experimental and clinical studies have inconclusively hinted that MEOX2 expression, a HOX-like gene (HOXL), correlates with reduced overall survival (OS) and promotes glioma growth (3-6).</a:t>
            </a:r>
            <a:endParaRPr sz="3200" dirty="0">
              <a:solidFill>
                <a:srgbClr val="26262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3200" dirty="0">
              <a:solidFill>
                <a:srgbClr val="262626"/>
              </a:solidFill>
              <a:latin typeface="Calibri"/>
              <a:ea typeface="Calibri"/>
              <a:cs typeface="Calibri"/>
              <a:sym typeface="Calibri"/>
            </a:endParaRPr>
          </a:p>
          <a:p>
            <a:pPr marL="0" lvl="0" indent="0" algn="l" rtl="0">
              <a:spcAft>
                <a:spcPts val="0"/>
              </a:spcAft>
              <a:buClr>
                <a:schemeClr val="dk1"/>
              </a:buClr>
              <a:buSzPts val="1100"/>
              <a:buFont typeface="Arial"/>
              <a:buNone/>
            </a:pPr>
            <a:r>
              <a:rPr lang="no-NO" sz="4400" b="1" dirty="0">
                <a:solidFill>
                  <a:srgbClr val="262626"/>
                </a:solidFill>
                <a:latin typeface="Calibri"/>
                <a:ea typeface="Calibri"/>
                <a:cs typeface="Calibri"/>
                <a:sym typeface="Calibri"/>
              </a:rPr>
              <a:t>Method</a:t>
            </a:r>
            <a:endParaRPr lang="en-US" sz="4400" b="1" dirty="0">
              <a:solidFill>
                <a:srgbClr val="262626"/>
              </a:solidFill>
              <a:latin typeface="Calibri"/>
              <a:ea typeface="Calibri"/>
              <a:cs typeface="Calibri"/>
              <a:sym typeface="Calibri"/>
            </a:endParaRPr>
          </a:p>
          <a:p>
            <a:pPr marL="0" lvl="0" indent="0" algn="l" rtl="0">
              <a:spcAft>
                <a:spcPts val="0"/>
              </a:spcAft>
              <a:buClr>
                <a:schemeClr val="dk1"/>
              </a:buClr>
              <a:buSzPts val="1100"/>
              <a:buFont typeface="Arial"/>
              <a:buNone/>
            </a:pPr>
            <a:r>
              <a:rPr lang="en-US" sz="3200" i="1" dirty="0">
                <a:solidFill>
                  <a:srgbClr val="262626"/>
                </a:solidFill>
                <a:latin typeface="Calibri"/>
                <a:ea typeface="Calibri"/>
                <a:cs typeface="Calibri"/>
                <a:sym typeface="Calibri"/>
              </a:rPr>
              <a:t>In short: Detect MEOX2 protein expression in glioma tumors with immunohistochemistry, and correlate expression with clinical data on outcome.</a:t>
            </a:r>
            <a:endParaRPr sz="3200" i="1" dirty="0">
              <a:solidFill>
                <a:srgbClr val="262626"/>
              </a:solidFill>
              <a:latin typeface="Calibri"/>
              <a:ea typeface="Calibri"/>
              <a:cs typeface="Calibri"/>
              <a:sym typeface="Calibri"/>
            </a:endParaRPr>
          </a:p>
        </p:txBody>
      </p:sp>
      <p:sp>
        <p:nvSpPr>
          <p:cNvPr id="9" name="Google Shape;22;p1" descr="Field for name and email">
            <a:extLst>
              <a:ext uri="{FF2B5EF4-FFF2-40B4-BE49-F238E27FC236}">
                <a16:creationId xmlns:a16="http://schemas.microsoft.com/office/drawing/2014/main" id="{FF15F37F-7F96-7AA9-1CDA-3EFAF6241943}"/>
              </a:ext>
            </a:extLst>
          </p:cNvPr>
          <p:cNvSpPr txBox="1"/>
          <p:nvPr/>
        </p:nvSpPr>
        <p:spPr>
          <a:xfrm>
            <a:off x="37169123" y="3408511"/>
            <a:ext cx="5312675" cy="1877397"/>
          </a:xfrm>
          <a:prstGeom prst="rect">
            <a:avLst/>
          </a:prstGeom>
          <a:noFill/>
          <a:ln>
            <a:noFill/>
          </a:ln>
        </p:spPr>
        <p:txBody>
          <a:bodyPr spcFirstLastPara="1" wrap="square" lIns="180000" tIns="45700" rIns="180000" bIns="45700" anchor="t" anchorCtr="0">
            <a:spAutoFit/>
          </a:bodyPr>
          <a:lstStyle/>
          <a:p>
            <a:pPr marL="0" marR="0" lvl="0" indent="0" algn="r" rtl="0">
              <a:spcBef>
                <a:spcPts val="0"/>
              </a:spcBef>
              <a:spcAft>
                <a:spcPts val="0"/>
              </a:spcAft>
              <a:buNone/>
            </a:pPr>
            <a:r>
              <a:rPr lang="en-US" sz="4400" b="1" dirty="0">
                <a:solidFill>
                  <a:schemeClr val="lt1"/>
                </a:solidFill>
                <a:latin typeface="Calibri"/>
                <a:ea typeface="Calibri"/>
                <a:cs typeface="Calibri"/>
                <a:sym typeface="Calibri"/>
              </a:rPr>
              <a:t>Sander T Sørbø</a:t>
            </a:r>
            <a:br>
              <a:rPr lang="no-NO" sz="4000" dirty="0">
                <a:solidFill>
                  <a:schemeClr val="lt1"/>
                </a:solidFill>
                <a:latin typeface="Calibri"/>
                <a:ea typeface="Calibri"/>
                <a:cs typeface="Calibri"/>
                <a:sym typeface="Calibri"/>
              </a:rPr>
            </a:br>
            <a:r>
              <a:rPr lang="no-NO" sz="3600" dirty="0">
                <a:solidFill>
                  <a:schemeClr val="lt1"/>
                </a:solidFill>
                <a:latin typeface="Calibri"/>
                <a:ea typeface="Calibri"/>
                <a:cs typeface="Calibri"/>
                <a:sym typeface="Calibri"/>
              </a:rPr>
              <a:t>University of Bergen</a:t>
            </a:r>
            <a:endParaRPr dirty="0"/>
          </a:p>
          <a:p>
            <a:pPr marL="0" marR="0" lvl="0" indent="0" algn="r" rtl="0">
              <a:spcBef>
                <a:spcPts val="0"/>
              </a:spcBef>
              <a:spcAft>
                <a:spcPts val="0"/>
              </a:spcAft>
              <a:buNone/>
            </a:pPr>
            <a:r>
              <a:rPr lang="en-US" sz="3600" dirty="0" err="1">
                <a:solidFill>
                  <a:schemeClr val="lt1"/>
                </a:solidFill>
                <a:latin typeface="Calibri"/>
                <a:ea typeface="Calibri"/>
                <a:cs typeface="Calibri"/>
                <a:sym typeface="Calibri"/>
              </a:rPr>
              <a:t>Sander.Sorbo</a:t>
            </a:r>
            <a:r>
              <a:rPr lang="no-NO" sz="3600" dirty="0">
                <a:solidFill>
                  <a:schemeClr val="lt1"/>
                </a:solidFill>
                <a:latin typeface="Calibri"/>
                <a:ea typeface="Calibri"/>
                <a:cs typeface="Calibri"/>
                <a:sym typeface="Calibri"/>
              </a:rPr>
              <a:t>@uib.no</a:t>
            </a:r>
            <a:endParaRPr sz="3600" dirty="0">
              <a:solidFill>
                <a:schemeClr val="lt1"/>
              </a:solidFill>
              <a:latin typeface="Calibri"/>
              <a:ea typeface="Calibri"/>
              <a:cs typeface="Calibri"/>
              <a:sym typeface="Calibri"/>
            </a:endParaRPr>
          </a:p>
        </p:txBody>
      </p:sp>
      <p:grpSp>
        <p:nvGrpSpPr>
          <p:cNvPr id="11" name="Gruppe 10">
            <a:extLst>
              <a:ext uri="{FF2B5EF4-FFF2-40B4-BE49-F238E27FC236}">
                <a16:creationId xmlns:a16="http://schemas.microsoft.com/office/drawing/2014/main" id="{9AAFC9B5-A2B1-A012-73EC-7B46C8429607}"/>
              </a:ext>
            </a:extLst>
          </p:cNvPr>
          <p:cNvGrpSpPr/>
          <p:nvPr/>
        </p:nvGrpSpPr>
        <p:grpSpPr>
          <a:xfrm>
            <a:off x="21029042" y="11036925"/>
            <a:ext cx="10384975" cy="7415449"/>
            <a:chOff x="10144500" y="7048775"/>
            <a:chExt cx="10384975" cy="7415449"/>
          </a:xfrm>
        </p:grpSpPr>
        <p:pic>
          <p:nvPicPr>
            <p:cNvPr id="29" name="Google Shape;29;p1"/>
            <p:cNvPicPr preferRelativeResize="0"/>
            <p:nvPr/>
          </p:nvPicPr>
          <p:blipFill rotWithShape="1">
            <a:blip r:embed="rId6">
              <a:alphaModFix/>
            </a:blip>
            <a:srcRect r="21185"/>
            <a:stretch/>
          </p:blipFill>
          <p:spPr>
            <a:xfrm>
              <a:off x="10144500" y="7048775"/>
              <a:ext cx="10384975" cy="7415449"/>
            </a:xfrm>
            <a:prstGeom prst="rect">
              <a:avLst/>
            </a:prstGeom>
            <a:noFill/>
            <a:ln>
              <a:noFill/>
            </a:ln>
          </p:spPr>
        </p:pic>
        <p:sp>
          <p:nvSpPr>
            <p:cNvPr id="10" name="Rektangel 9">
              <a:extLst>
                <a:ext uri="{FF2B5EF4-FFF2-40B4-BE49-F238E27FC236}">
                  <a16:creationId xmlns:a16="http://schemas.microsoft.com/office/drawing/2014/main" id="{BA42B84B-0227-58AA-5658-C46DFB843ACC}"/>
                </a:ext>
              </a:extLst>
            </p:cNvPr>
            <p:cNvSpPr/>
            <p:nvPr/>
          </p:nvSpPr>
          <p:spPr>
            <a:xfrm>
              <a:off x="11544300" y="7084343"/>
              <a:ext cx="2958013" cy="4955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3" name="Gruppe 12">
            <a:extLst>
              <a:ext uri="{FF2B5EF4-FFF2-40B4-BE49-F238E27FC236}">
                <a16:creationId xmlns:a16="http://schemas.microsoft.com/office/drawing/2014/main" id="{7D553CD3-B072-5CE2-A90A-C46D558A495A}"/>
              </a:ext>
            </a:extLst>
          </p:cNvPr>
          <p:cNvGrpSpPr/>
          <p:nvPr/>
        </p:nvGrpSpPr>
        <p:grpSpPr>
          <a:xfrm>
            <a:off x="10265970" y="6756477"/>
            <a:ext cx="10370900" cy="3769670"/>
            <a:chOff x="10220247" y="7647973"/>
            <a:chExt cx="10370900" cy="3769670"/>
          </a:xfrm>
        </p:grpSpPr>
        <p:sp>
          <p:nvSpPr>
            <p:cNvPr id="12" name="Rektangel 11">
              <a:extLst>
                <a:ext uri="{FF2B5EF4-FFF2-40B4-BE49-F238E27FC236}">
                  <a16:creationId xmlns:a16="http://schemas.microsoft.com/office/drawing/2014/main" id="{66331629-A535-076A-54E7-D3EC1C86EBBA}"/>
                </a:ext>
              </a:extLst>
            </p:cNvPr>
            <p:cNvSpPr/>
            <p:nvPr/>
          </p:nvSpPr>
          <p:spPr>
            <a:xfrm>
              <a:off x="10220247" y="7647973"/>
              <a:ext cx="10370900" cy="37696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descr="Et bilde som inneholder mønster, stoff&#10;&#10;Automatisk generert beskrivelse">
              <a:extLst>
                <a:ext uri="{FF2B5EF4-FFF2-40B4-BE49-F238E27FC236}">
                  <a16:creationId xmlns:a16="http://schemas.microsoft.com/office/drawing/2014/main" id="{F6F4FC9D-C523-795E-3112-18887DD90D0F}"/>
                </a:ext>
              </a:extLst>
            </p:cNvPr>
            <p:cNvPicPr>
              <a:picLocks noChangeAspect="1"/>
            </p:cNvPicPr>
            <p:nvPr/>
          </p:nvPicPr>
          <p:blipFill>
            <a:blip r:embed="rId7"/>
            <a:stretch>
              <a:fillRect/>
            </a:stretch>
          </p:blipFill>
          <p:spPr>
            <a:xfrm>
              <a:off x="10637169" y="8059942"/>
              <a:ext cx="2945923" cy="2945923"/>
            </a:xfrm>
            <a:prstGeom prst="rect">
              <a:avLst/>
            </a:prstGeom>
          </p:spPr>
        </p:pic>
        <p:pic>
          <p:nvPicPr>
            <p:cNvPr id="5" name="Bilde 4" descr="Et bilde som inneholder kunst&#10;&#10;Automatisk generert beskrivelse med lav konfidens">
              <a:extLst>
                <a:ext uri="{FF2B5EF4-FFF2-40B4-BE49-F238E27FC236}">
                  <a16:creationId xmlns:a16="http://schemas.microsoft.com/office/drawing/2014/main" id="{8C1FB3D7-CCD3-8378-C109-1E9757268887}"/>
                </a:ext>
              </a:extLst>
            </p:cNvPr>
            <p:cNvPicPr>
              <a:picLocks noChangeAspect="1"/>
            </p:cNvPicPr>
            <p:nvPr/>
          </p:nvPicPr>
          <p:blipFill>
            <a:blip r:embed="rId8"/>
            <a:stretch>
              <a:fillRect/>
            </a:stretch>
          </p:blipFill>
          <p:spPr>
            <a:xfrm>
              <a:off x="13932736" y="8056521"/>
              <a:ext cx="2945923" cy="2945923"/>
            </a:xfrm>
            <a:prstGeom prst="rect">
              <a:avLst/>
            </a:prstGeom>
          </p:spPr>
        </p:pic>
        <p:pic>
          <p:nvPicPr>
            <p:cNvPr id="8" name="Bilde 7" descr="Et bilde som inneholder mønster, bikake&#10;&#10;Automatisk generert beskrivelse">
              <a:extLst>
                <a:ext uri="{FF2B5EF4-FFF2-40B4-BE49-F238E27FC236}">
                  <a16:creationId xmlns:a16="http://schemas.microsoft.com/office/drawing/2014/main" id="{D72E182A-A31D-2967-38AD-E118EC516276}"/>
                </a:ext>
              </a:extLst>
            </p:cNvPr>
            <p:cNvPicPr>
              <a:picLocks noChangeAspect="1"/>
            </p:cNvPicPr>
            <p:nvPr/>
          </p:nvPicPr>
          <p:blipFill>
            <a:blip r:embed="rId9"/>
            <a:stretch>
              <a:fillRect/>
            </a:stretch>
          </p:blipFill>
          <p:spPr>
            <a:xfrm>
              <a:off x="17228303" y="8059942"/>
              <a:ext cx="2945923" cy="2945923"/>
            </a:xfrm>
            <a:prstGeom prst="rect">
              <a:avLst/>
            </a:prstGeom>
          </p:spPr>
        </p:pic>
      </p:grpSp>
      <p:sp>
        <p:nvSpPr>
          <p:cNvPr id="15" name="Google Shape;28;p1">
            <a:extLst>
              <a:ext uri="{FF2B5EF4-FFF2-40B4-BE49-F238E27FC236}">
                <a16:creationId xmlns:a16="http://schemas.microsoft.com/office/drawing/2014/main" id="{8F13A584-B329-65EE-920B-C70E70AC90E1}"/>
              </a:ext>
            </a:extLst>
          </p:cNvPr>
          <p:cNvSpPr txBox="1"/>
          <p:nvPr/>
        </p:nvSpPr>
        <p:spPr>
          <a:xfrm>
            <a:off x="10164471" y="10526147"/>
            <a:ext cx="10370900" cy="102155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262626"/>
              </a:buClr>
              <a:buSzPts val="4400"/>
              <a:buFont typeface="Calibri"/>
              <a:buNone/>
            </a:pPr>
            <a:r>
              <a:rPr lang="en-US" sz="2400" i="1" dirty="0">
                <a:solidFill>
                  <a:srgbClr val="262626"/>
                </a:solidFill>
                <a:latin typeface="Calibri"/>
                <a:ea typeface="Calibri"/>
                <a:cs typeface="Calibri"/>
                <a:sym typeface="Calibri"/>
              </a:rPr>
              <a:t>Fig 1 – Subfields extracted from samples displaying varying immunopositivity</a:t>
            </a:r>
            <a:endParaRPr sz="2400" i="1" dirty="0">
              <a:solidFill>
                <a:srgbClr val="262626"/>
              </a:solidFill>
              <a:latin typeface="Calibri"/>
              <a:ea typeface="Calibri"/>
              <a:cs typeface="Calibri"/>
              <a:sym typeface="Calibri"/>
            </a:endParaRPr>
          </a:p>
        </p:txBody>
      </p:sp>
      <p:sp>
        <p:nvSpPr>
          <p:cNvPr id="23" name="Google Shape;28;p1">
            <a:extLst>
              <a:ext uri="{FF2B5EF4-FFF2-40B4-BE49-F238E27FC236}">
                <a16:creationId xmlns:a16="http://schemas.microsoft.com/office/drawing/2014/main" id="{17F98CD8-3E80-D0AD-41B4-7CC6A94B14F2}"/>
              </a:ext>
            </a:extLst>
          </p:cNvPr>
          <p:cNvSpPr txBox="1"/>
          <p:nvPr/>
        </p:nvSpPr>
        <p:spPr>
          <a:xfrm>
            <a:off x="21029042" y="18452373"/>
            <a:ext cx="10370900" cy="18127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262626"/>
              </a:buClr>
              <a:buSzPts val="4400"/>
              <a:buFont typeface="Calibri"/>
              <a:buNone/>
            </a:pPr>
            <a:r>
              <a:rPr lang="en-US" sz="2400" i="1" dirty="0">
                <a:solidFill>
                  <a:srgbClr val="262626"/>
                </a:solidFill>
                <a:latin typeface="Calibri"/>
                <a:ea typeface="Calibri"/>
                <a:cs typeface="Calibri"/>
                <a:sym typeface="Calibri"/>
              </a:rPr>
              <a:t>Fig 2 – A) MEOX2 expression in glioma grade II – IV; B) Scatterplot of ratio of strongly positive cells and survival; C) Survival analysis of ratio of strongly positive cells in grade IV gliomas, with cut-off = 30%; D) Survival analysis of ratio of total positive cells in grade IV gliomas, with cut-off = 70%.</a:t>
            </a:r>
            <a:endParaRPr sz="2400" i="1" dirty="0">
              <a:solidFill>
                <a:srgbClr val="262626"/>
              </a:solidFill>
              <a:latin typeface="Calibri"/>
              <a:ea typeface="Calibri"/>
              <a:cs typeface="Calibri"/>
              <a:sym typeface="Calibri"/>
            </a:endParaRPr>
          </a:p>
        </p:txBody>
      </p:sp>
      <p:sp>
        <p:nvSpPr>
          <p:cNvPr id="35" name="Google Shape;28;p1">
            <a:extLst>
              <a:ext uri="{FF2B5EF4-FFF2-40B4-BE49-F238E27FC236}">
                <a16:creationId xmlns:a16="http://schemas.microsoft.com/office/drawing/2014/main" id="{FD316C81-9DAB-FA31-9633-33EF8A0C3189}"/>
              </a:ext>
            </a:extLst>
          </p:cNvPr>
          <p:cNvSpPr txBox="1"/>
          <p:nvPr/>
        </p:nvSpPr>
        <p:spPr>
          <a:xfrm>
            <a:off x="21170534" y="11036925"/>
            <a:ext cx="467456" cy="71506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3200" dirty="0">
                <a:solidFill>
                  <a:srgbClr val="262626"/>
                </a:solidFill>
                <a:latin typeface="Calibri"/>
                <a:ea typeface="Calibri"/>
                <a:cs typeface="Calibri"/>
                <a:sym typeface="Calibri"/>
              </a:rPr>
              <a:t>A</a:t>
            </a:r>
          </a:p>
        </p:txBody>
      </p:sp>
      <p:sp>
        <p:nvSpPr>
          <p:cNvPr id="36" name="Google Shape;28;p1">
            <a:extLst>
              <a:ext uri="{FF2B5EF4-FFF2-40B4-BE49-F238E27FC236}">
                <a16:creationId xmlns:a16="http://schemas.microsoft.com/office/drawing/2014/main" id="{C0B8D172-27C5-0D8F-6E10-B68BF6F24282}"/>
              </a:ext>
            </a:extLst>
          </p:cNvPr>
          <p:cNvSpPr txBox="1"/>
          <p:nvPr/>
        </p:nvSpPr>
        <p:spPr>
          <a:xfrm>
            <a:off x="26292275" y="11036925"/>
            <a:ext cx="467456" cy="71506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3200" dirty="0">
                <a:solidFill>
                  <a:srgbClr val="262626"/>
                </a:solidFill>
                <a:latin typeface="Calibri"/>
                <a:ea typeface="Calibri"/>
                <a:cs typeface="Calibri"/>
                <a:sym typeface="Calibri"/>
              </a:rPr>
              <a:t>B</a:t>
            </a:r>
          </a:p>
        </p:txBody>
      </p:sp>
      <p:sp>
        <p:nvSpPr>
          <p:cNvPr id="37" name="Google Shape;28;p1">
            <a:extLst>
              <a:ext uri="{FF2B5EF4-FFF2-40B4-BE49-F238E27FC236}">
                <a16:creationId xmlns:a16="http://schemas.microsoft.com/office/drawing/2014/main" id="{9247097F-3B91-3DC4-ED7B-46ADF6AC5639}"/>
              </a:ext>
            </a:extLst>
          </p:cNvPr>
          <p:cNvSpPr txBox="1"/>
          <p:nvPr/>
        </p:nvSpPr>
        <p:spPr>
          <a:xfrm>
            <a:off x="21170534" y="14387116"/>
            <a:ext cx="467456" cy="71506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3200" dirty="0">
                <a:solidFill>
                  <a:srgbClr val="262626"/>
                </a:solidFill>
                <a:latin typeface="Calibri"/>
                <a:ea typeface="Calibri"/>
                <a:cs typeface="Calibri"/>
                <a:sym typeface="Calibri"/>
              </a:rPr>
              <a:t>C</a:t>
            </a:r>
          </a:p>
        </p:txBody>
      </p:sp>
      <p:sp>
        <p:nvSpPr>
          <p:cNvPr id="38" name="Google Shape;28;p1">
            <a:extLst>
              <a:ext uri="{FF2B5EF4-FFF2-40B4-BE49-F238E27FC236}">
                <a16:creationId xmlns:a16="http://schemas.microsoft.com/office/drawing/2014/main" id="{8A8FC249-9E32-3E7A-E591-B667AF430AC4}"/>
              </a:ext>
            </a:extLst>
          </p:cNvPr>
          <p:cNvSpPr txBox="1"/>
          <p:nvPr/>
        </p:nvSpPr>
        <p:spPr>
          <a:xfrm>
            <a:off x="26292275" y="14387115"/>
            <a:ext cx="467456" cy="71506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3200" dirty="0">
                <a:solidFill>
                  <a:srgbClr val="262626"/>
                </a:solidFill>
                <a:latin typeface="Calibri"/>
                <a:ea typeface="Calibri"/>
                <a:cs typeface="Calibri"/>
                <a:sym typeface="Calibri"/>
              </a:rPr>
              <a:t>D</a:t>
            </a:r>
          </a:p>
        </p:txBody>
      </p:sp>
    </p:spTree>
  </p:cSld>
  <p:clrMapOvr>
    <a:masterClrMapping/>
  </p:clrMapOvr>
</p:sld>
</file>

<file path=ppt/theme/theme1.xml><?xml version="1.0" encoding="utf-8"?>
<a:theme xmlns:a="http://schemas.openxmlformats.org/drawingml/2006/main" name="Standard utforming">
  <a:themeElements>
    <a:clrScheme name="UiB-Farger-2015-matt">
      <a:dk1>
        <a:srgbClr val="000000"/>
      </a:dk1>
      <a:lt1>
        <a:srgbClr val="FFFFFF"/>
      </a:lt1>
      <a:dk2>
        <a:srgbClr val="847268"/>
      </a:dk2>
      <a:lt2>
        <a:srgbClr val="D0CAC2"/>
      </a:lt2>
      <a:accent1>
        <a:srgbClr val="DB3F3D"/>
      </a:accent1>
      <a:accent2>
        <a:srgbClr val="1A2640"/>
      </a:accent2>
      <a:accent3>
        <a:srgbClr val="CDAB3F"/>
      </a:accent3>
      <a:accent4>
        <a:srgbClr val="4EA0B7"/>
      </a:accent4>
      <a:accent5>
        <a:srgbClr val="789A5B"/>
      </a:accent5>
      <a:accent6>
        <a:srgbClr val="705686"/>
      </a:accent6>
      <a:hlink>
        <a:srgbClr val="009FEE"/>
      </a:hlink>
      <a:folHlink>
        <a:srgbClr val="522D8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CBE907813C484DA8C34296B3BBB074" ma:contentTypeVersion="5" ma:contentTypeDescription="Create a new document." ma:contentTypeScope="" ma:versionID="9235c7a5895ffb92308be5566833f009">
  <xsd:schema xmlns:xsd="http://www.w3.org/2001/XMLSchema" xmlns:xs="http://www.w3.org/2001/XMLSchema" xmlns:p="http://schemas.microsoft.com/office/2006/metadata/properties" xmlns:ns3="4339ffa5-64f1-474b-8089-0459ca48dfc0" targetNamespace="http://schemas.microsoft.com/office/2006/metadata/properties" ma:root="true" ma:fieldsID="c0dc5863a1f7b20c68d967675851990a" ns3:_="">
    <xsd:import namespace="4339ffa5-64f1-474b-8089-0459ca48dfc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39ffa5-64f1-474b-8089-0459ca48df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E9ADE5-6A44-4788-9420-14E0BCC8E4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39ffa5-64f1-474b-8089-0459ca48df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7CF712-63A2-4CAA-8780-8B4D386DCB11}">
  <ds:schemaRefs>
    <ds:schemaRef ds:uri="http://schemas.microsoft.com/office/2006/documentManagement/types"/>
    <ds:schemaRef ds:uri="http://www.w3.org/XML/1998/namespace"/>
    <ds:schemaRef ds:uri="http://purl.org/dc/terms/"/>
    <ds:schemaRef ds:uri="4339ffa5-64f1-474b-8089-0459ca48dfc0"/>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40C753F5-3891-4506-81E2-D3145A84A0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1383</TotalTime>
  <Words>1137</Words>
  <Application>Microsoft Office PowerPoint</Application>
  <PresentationFormat>Egendefinert</PresentationFormat>
  <Paragraphs>89</Paragraphs>
  <Slides>1</Slides>
  <Notes>1</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vt:i4>
      </vt:variant>
    </vt:vector>
  </HeadingPairs>
  <TitlesOfParts>
    <vt:vector size="4" baseType="lpstr">
      <vt:lpstr>Arial</vt:lpstr>
      <vt:lpstr>Calibri</vt:lpstr>
      <vt:lpstr>Standard utforming</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Helge Grønhaug</dc:creator>
  <cp:lastModifiedBy>Sander Tennefoss Sørbø</cp:lastModifiedBy>
  <cp:revision>6</cp:revision>
  <dcterms:created xsi:type="dcterms:W3CDTF">2006-11-02T13:18:58Z</dcterms:created>
  <dcterms:modified xsi:type="dcterms:W3CDTF">2023-11-24T16:06:50Z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0x010100E3CBE907813C484DA8C34296B3BBB074</vt:lpwstr>
  </property>
</Properties>
</file>