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73"/>
    <a:srgbClr val="FEF9F1"/>
    <a:srgbClr val="FFAA79"/>
    <a:srgbClr val="761A19"/>
    <a:srgbClr val="3433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2B9DC7-0A9A-4D65-8319-CEC972F95A30}" v="89" dt="2023-11-23T15:36:39.753"/>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iddels stil 3 – utheving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ys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iddels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25" autoAdjust="0"/>
    <p:restoredTop sz="90159" autoAdjust="0"/>
  </p:normalViewPr>
  <p:slideViewPr>
    <p:cSldViewPr snapToGrid="0">
      <p:cViewPr>
        <p:scale>
          <a:sx n="21" d="100"/>
          <a:sy n="21" d="100"/>
        </p:scale>
        <p:origin x="897" y="72"/>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dik Søfteland" userId="3efecc998aa3f69c" providerId="LiveId" clId="{EF2B9DC7-0A9A-4D65-8319-CEC972F95A30}"/>
    <pc:docChg chg="undo redo custSel modSld">
      <pc:chgData name="Bendik Søfteland" userId="3efecc998aa3f69c" providerId="LiveId" clId="{EF2B9DC7-0A9A-4D65-8319-CEC972F95A30}" dt="2023-11-24T07:24:34.737" v="1778" actId="20577"/>
      <pc:docMkLst>
        <pc:docMk/>
      </pc:docMkLst>
      <pc:sldChg chg="addSp delSp modSp mod modNotesTx">
        <pc:chgData name="Bendik Søfteland" userId="3efecc998aa3f69c" providerId="LiveId" clId="{EF2B9DC7-0A9A-4D65-8319-CEC972F95A30}" dt="2023-11-24T07:24:34.737" v="1778" actId="20577"/>
        <pc:sldMkLst>
          <pc:docMk/>
          <pc:sldMk cId="0" sldId="260"/>
        </pc:sldMkLst>
        <pc:spChg chg="mod">
          <ac:chgData name="Bendik Søfteland" userId="3efecc998aa3f69c" providerId="LiveId" clId="{EF2B9DC7-0A9A-4D65-8319-CEC972F95A30}" dt="2023-11-23T09:28:03.592" v="1036" actId="34135"/>
          <ac:spMkLst>
            <pc:docMk/>
            <pc:sldMk cId="0" sldId="260"/>
            <ac:spMk id="2" creationId="{9B84765A-CD37-714E-FC5C-E2AD36F815C6}"/>
          </ac:spMkLst>
        </pc:spChg>
        <pc:spChg chg="mod">
          <ac:chgData name="Bendik Søfteland" userId="3efecc998aa3f69c" providerId="LiveId" clId="{EF2B9DC7-0A9A-4D65-8319-CEC972F95A30}" dt="2023-11-24T07:16:21.273" v="1740" actId="34135"/>
          <ac:spMkLst>
            <pc:docMk/>
            <pc:sldMk cId="0" sldId="260"/>
            <ac:spMk id="5" creationId="{D749E558-F819-C385-37D7-B00ED42CD68C}"/>
          </ac:spMkLst>
        </pc:spChg>
        <pc:spChg chg="mod">
          <ac:chgData name="Bendik Søfteland" userId="3efecc998aa3f69c" providerId="LiveId" clId="{EF2B9DC7-0A9A-4D65-8319-CEC972F95A30}" dt="2023-11-23T09:27:01.360" v="1024" actId="34135"/>
          <ac:spMkLst>
            <pc:docMk/>
            <pc:sldMk cId="0" sldId="260"/>
            <ac:spMk id="6" creationId="{6049952E-A42E-953A-1E92-947E3910C367}"/>
          </ac:spMkLst>
        </pc:spChg>
        <pc:spChg chg="mod">
          <ac:chgData name="Bendik Søfteland" userId="3efecc998aa3f69c" providerId="LiveId" clId="{EF2B9DC7-0A9A-4D65-8319-CEC972F95A30}" dt="2023-11-23T09:26:57.276" v="1023" actId="34135"/>
          <ac:spMkLst>
            <pc:docMk/>
            <pc:sldMk cId="0" sldId="260"/>
            <ac:spMk id="7" creationId="{50CDD76E-4FAD-AD8C-0284-FB750F6986FA}"/>
          </ac:spMkLst>
        </pc:spChg>
        <pc:spChg chg="add mod">
          <ac:chgData name="Bendik Søfteland" userId="3efecc998aa3f69c" providerId="LiveId" clId="{EF2B9DC7-0A9A-4D65-8319-CEC972F95A30}" dt="2023-11-23T15:14:47.835" v="1603" actId="2711"/>
          <ac:spMkLst>
            <pc:docMk/>
            <pc:sldMk cId="0" sldId="260"/>
            <ac:spMk id="8" creationId="{03ECB320-1D83-A3C1-3D73-A9474AA2A1A7}"/>
          </ac:spMkLst>
        </pc:spChg>
        <pc:spChg chg="add mod">
          <ac:chgData name="Bendik Søfteland" userId="3efecc998aa3f69c" providerId="LiveId" clId="{EF2B9DC7-0A9A-4D65-8319-CEC972F95A30}" dt="2023-11-23T15:17:47.403" v="1620" actId="571"/>
          <ac:spMkLst>
            <pc:docMk/>
            <pc:sldMk cId="0" sldId="260"/>
            <ac:spMk id="9" creationId="{95FD30BD-26DD-6642-E1E8-A2351B5AA225}"/>
          </ac:spMkLst>
        </pc:spChg>
        <pc:spChg chg="add del mod">
          <ac:chgData name="Bendik Søfteland" userId="3efecc998aa3f69c" providerId="LiveId" clId="{EF2B9DC7-0A9A-4D65-8319-CEC972F95A30}" dt="2023-11-23T07:59:08.883" v="309"/>
          <ac:spMkLst>
            <pc:docMk/>
            <pc:sldMk cId="0" sldId="260"/>
            <ac:spMk id="9" creationId="{C9B1998D-0A29-5F21-49F8-C5B76A592F4C}"/>
          </ac:spMkLst>
        </pc:spChg>
        <pc:spChg chg="add mod">
          <ac:chgData name="Bendik Søfteland" userId="3efecc998aa3f69c" providerId="LiveId" clId="{EF2B9DC7-0A9A-4D65-8319-CEC972F95A30}" dt="2023-11-23T15:17:47.403" v="1620" actId="571"/>
          <ac:spMkLst>
            <pc:docMk/>
            <pc:sldMk cId="0" sldId="260"/>
            <ac:spMk id="10" creationId="{3807588E-62CE-D7CA-75A6-27F779737ED7}"/>
          </ac:spMkLst>
        </pc:spChg>
        <pc:spChg chg="mod">
          <ac:chgData name="Bendik Søfteland" userId="3efecc998aa3f69c" providerId="LiveId" clId="{EF2B9DC7-0A9A-4D65-8319-CEC972F95A30}" dt="2023-11-24T07:24:34.737" v="1778" actId="20577"/>
          <ac:spMkLst>
            <pc:docMk/>
            <pc:sldMk cId="0" sldId="260"/>
            <ac:spMk id="23" creationId="{7B8B0C25-75D5-01EA-6CA3-2AB712D2B4FE}"/>
          </ac:spMkLst>
        </pc:spChg>
        <pc:spChg chg="mod">
          <ac:chgData name="Bendik Søfteland" userId="3efecc998aa3f69c" providerId="LiveId" clId="{EF2B9DC7-0A9A-4D65-8319-CEC972F95A30}" dt="2023-11-23T09:27:16.699" v="1027" actId="34135"/>
          <ac:spMkLst>
            <pc:docMk/>
            <pc:sldMk cId="0" sldId="260"/>
            <ac:spMk id="29" creationId="{C0BCA9BE-6213-5353-84E3-B9ED45D45B59}"/>
          </ac:spMkLst>
        </pc:spChg>
        <pc:spChg chg="mod">
          <ac:chgData name="Bendik Søfteland" userId="3efecc998aa3f69c" providerId="LiveId" clId="{EF2B9DC7-0A9A-4D65-8319-CEC972F95A30}" dt="2023-11-24T07:16:38.083" v="1745" actId="34135"/>
          <ac:spMkLst>
            <pc:docMk/>
            <pc:sldMk cId="0" sldId="260"/>
            <ac:spMk id="2048" creationId="{8DB36BE7-0788-C59F-B510-96366D713660}"/>
          </ac:spMkLst>
        </pc:spChg>
        <pc:spChg chg="mod">
          <ac:chgData name="Bendik Søfteland" userId="3efecc998aa3f69c" providerId="LiveId" clId="{EF2B9DC7-0A9A-4D65-8319-CEC972F95A30}" dt="2023-11-23T09:28:07.594" v="1037" actId="34135"/>
          <ac:spMkLst>
            <pc:docMk/>
            <pc:sldMk cId="0" sldId="260"/>
            <ac:spMk id="2051" creationId="{00000000-0000-0000-0000-000000000000}"/>
          </ac:spMkLst>
        </pc:spChg>
        <pc:spChg chg="mod">
          <ac:chgData name="Bendik Søfteland" userId="3efecc998aa3f69c" providerId="LiveId" clId="{EF2B9DC7-0A9A-4D65-8319-CEC972F95A30}" dt="2023-11-24T07:16:12.387" v="1738" actId="34135"/>
          <ac:spMkLst>
            <pc:docMk/>
            <pc:sldMk cId="0" sldId="260"/>
            <ac:spMk id="2052" creationId="{00000000-0000-0000-0000-000000000000}"/>
          </ac:spMkLst>
        </pc:spChg>
        <pc:spChg chg="mod">
          <ac:chgData name="Bendik Søfteland" userId="3efecc998aa3f69c" providerId="LiveId" clId="{EF2B9DC7-0A9A-4D65-8319-CEC972F95A30}" dt="2023-11-23T09:27:59.735" v="1035" actId="34135"/>
          <ac:spMkLst>
            <pc:docMk/>
            <pc:sldMk cId="0" sldId="260"/>
            <ac:spMk id="2053" creationId="{00000000-0000-0000-0000-000000000000}"/>
          </ac:spMkLst>
        </pc:spChg>
        <pc:spChg chg="mod">
          <ac:chgData name="Bendik Søfteland" userId="3efecc998aa3f69c" providerId="LiveId" clId="{EF2B9DC7-0A9A-4D65-8319-CEC972F95A30}" dt="2023-11-23T09:28:11.730" v="1038" actId="34135"/>
          <ac:spMkLst>
            <pc:docMk/>
            <pc:sldMk cId="0" sldId="260"/>
            <ac:spMk id="2054" creationId="{00000000-0000-0000-0000-000000000000}"/>
          </ac:spMkLst>
        </pc:spChg>
        <pc:spChg chg="add del mod">
          <ac:chgData name="Bendik Søfteland" userId="3efecc998aa3f69c" providerId="LiveId" clId="{EF2B9DC7-0A9A-4D65-8319-CEC972F95A30}" dt="2023-11-23T15:35:32.439" v="1721" actId="255"/>
          <ac:spMkLst>
            <pc:docMk/>
            <pc:sldMk cId="0" sldId="260"/>
            <ac:spMk id="2055" creationId="{00000000-0000-0000-0000-000000000000}"/>
          </ac:spMkLst>
        </pc:spChg>
        <pc:spChg chg="add del mod">
          <ac:chgData name="Bendik Søfteland" userId="3efecc998aa3f69c" providerId="LiveId" clId="{EF2B9DC7-0A9A-4D65-8319-CEC972F95A30}" dt="2023-11-24T07:19:25.085" v="1752" actId="20577"/>
          <ac:spMkLst>
            <pc:docMk/>
            <pc:sldMk cId="0" sldId="260"/>
            <ac:spMk id="2061" creationId="{00000000-0000-0000-0000-000000000000}"/>
          </ac:spMkLst>
        </pc:spChg>
        <pc:spChg chg="del mod">
          <ac:chgData name="Bendik Søfteland" userId="3efecc998aa3f69c" providerId="LiveId" clId="{EF2B9DC7-0A9A-4D65-8319-CEC972F95A30}" dt="2023-11-23T15:34:28.195" v="1716"/>
          <ac:spMkLst>
            <pc:docMk/>
            <pc:sldMk cId="0" sldId="260"/>
            <ac:spMk id="2063" creationId="{00000000-0000-0000-0000-000000000000}"/>
          </ac:spMkLst>
        </pc:spChg>
        <pc:spChg chg="mod">
          <ac:chgData name="Bendik Søfteland" userId="3efecc998aa3f69c" providerId="LiveId" clId="{EF2B9DC7-0A9A-4D65-8319-CEC972F95A30}" dt="2023-11-23T09:27:12.120" v="1026" actId="34135"/>
          <ac:spMkLst>
            <pc:docMk/>
            <pc:sldMk cId="0" sldId="260"/>
            <ac:spMk id="2065" creationId="{00000000-0000-0000-0000-000000000000}"/>
          </ac:spMkLst>
        </pc:spChg>
        <pc:spChg chg="mod">
          <ac:chgData name="Bendik Søfteland" userId="3efecc998aa3f69c" providerId="LiveId" clId="{EF2B9DC7-0A9A-4D65-8319-CEC972F95A30}" dt="2023-11-23T09:27:20.440" v="1028" actId="34135"/>
          <ac:spMkLst>
            <pc:docMk/>
            <pc:sldMk cId="0" sldId="260"/>
            <ac:spMk id="2066" creationId="{00000000-0000-0000-0000-000000000000}"/>
          </ac:spMkLst>
        </pc:spChg>
        <pc:graphicFrameChg chg="mod modGraphic">
          <ac:chgData name="Bendik Søfteland" userId="3efecc998aa3f69c" providerId="LiveId" clId="{EF2B9DC7-0A9A-4D65-8319-CEC972F95A30}" dt="2023-11-24T07:16:29.240" v="1742" actId="34135"/>
          <ac:graphicFrameMkLst>
            <pc:docMk/>
            <pc:sldMk cId="0" sldId="260"/>
            <ac:graphicFrameMk id="22" creationId="{A03ADB5C-8A1B-B049-4F82-C272200A1B47}"/>
          </ac:graphicFrameMkLst>
        </pc:graphicFrameChg>
        <pc:graphicFrameChg chg="mod modGraphic">
          <ac:chgData name="Bendik Søfteland" userId="3efecc998aa3f69c" providerId="LiveId" clId="{EF2B9DC7-0A9A-4D65-8319-CEC972F95A30}" dt="2023-11-24T07:16:35.638" v="1744" actId="34135"/>
          <ac:graphicFrameMkLst>
            <pc:docMk/>
            <pc:sldMk cId="0" sldId="260"/>
            <ac:graphicFrameMk id="31" creationId="{F6D49CBF-06C2-1DB6-7FDB-A7380DB7FA60}"/>
          </ac:graphicFrameMkLst>
        </pc:graphicFrameChg>
        <pc:picChg chg="mod">
          <ac:chgData name="Bendik Søfteland" userId="3efecc998aa3f69c" providerId="LiveId" clId="{EF2B9DC7-0A9A-4D65-8319-CEC972F95A30}" dt="2023-11-24T07:16:15.040" v="1739" actId="34135"/>
          <ac:picMkLst>
            <pc:docMk/>
            <pc:sldMk cId="0" sldId="260"/>
            <ac:picMk id="4" creationId="{4D31C3CB-D19A-3934-8F3D-41CE8ED75F6A}"/>
          </ac:picMkLst>
        </pc:picChg>
        <pc:picChg chg="mod">
          <ac:chgData name="Bendik Søfteland" userId="3efecc998aa3f69c" providerId="LiveId" clId="{EF2B9DC7-0A9A-4D65-8319-CEC972F95A30}" dt="2023-11-23T09:27:05.417" v="1025" actId="34135"/>
          <ac:picMkLst>
            <pc:docMk/>
            <pc:sldMk cId="0" sldId="260"/>
            <ac:picMk id="13" creationId="{97E050A6-50E0-23D2-402A-AA4F6659133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23.11.2023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80000"/>
              </a:lnSpc>
              <a:spcBef>
                <a:spcPct val="30000"/>
              </a:spcBef>
              <a:spcAft>
                <a:spcPct val="0"/>
              </a:spcAft>
              <a:buClrTx/>
              <a:buSzTx/>
              <a:buFontTx/>
              <a:buNone/>
              <a:tabLst/>
              <a:defRPr/>
            </a:pPr>
            <a:endParaRPr lang="en-US" altLang="nb-NO" sz="900" b="1" dirty="0">
              <a:solidFill>
                <a:schemeClr val="tx1">
                  <a:lumMod val="85000"/>
                  <a:lumOff val="15000"/>
                </a:schemeClr>
              </a:solidFill>
              <a:latin typeface="Calibri" panose="020F0502020204030204" pitchFamily="34" charset="0"/>
              <a:cs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827947" y="27323832"/>
            <a:ext cx="10364421"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aginganddisease.org/article/2012/2152-5250/147338/null/thumbnail/AD-3-5-414-Figure4.p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50CDD76E-4FAD-AD8C-0284-FB750F6986FA}"/>
              </a:ext>
            </a:extLst>
          </p:cNvPr>
          <p:cNvSpPr>
            <a:spLocks noGrp="1" noRot="1" noMove="1" noResize="1" noEditPoints="1" noAdjustHandles="1" noChangeArrowheads="1" noChangeShapeType="1"/>
          </p:cNvSpPr>
          <p:nvPr/>
        </p:nvSpPr>
        <p:spPr bwMode="auto">
          <a:xfrm>
            <a:off x="-2" y="-101341"/>
            <a:ext cx="42808527" cy="5869025"/>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6" name="Rektangel 5">
            <a:extLst>
              <a:ext uri="{FF2B5EF4-FFF2-40B4-BE49-F238E27FC236}">
                <a16:creationId xmlns:a16="http://schemas.microsoft.com/office/drawing/2014/main" id="{6049952E-A42E-953A-1E92-947E3910C367}"/>
              </a:ext>
            </a:extLst>
          </p:cNvPr>
          <p:cNvSpPr>
            <a:spLocks noGrp="1" noRot="1" noMove="1" noResize="1" noEditPoints="1" noAdjustHandles="1" noChangeArrowheads="1" noChangeShapeType="1"/>
          </p:cNvSpPr>
          <p:nvPr/>
        </p:nvSpPr>
        <p:spPr bwMode="auto">
          <a:xfrm>
            <a:off x="0" y="27003799"/>
            <a:ext cx="42808525" cy="3276176"/>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dirty="0">
              <a:ln>
                <a:noFill/>
              </a:ln>
              <a:solidFill>
                <a:schemeClr val="tx1"/>
              </a:solidFill>
              <a:effectLst/>
              <a:latin typeface="Arial" charset="0"/>
            </a:endParaRPr>
          </a:p>
        </p:txBody>
      </p:sp>
      <p:sp>
        <p:nvSpPr>
          <p:cNvPr id="2051" name="Title" descr="Title field"/>
          <p:cNvSpPr txBox="1">
            <a:spLocks noGrp="1" noRot="1" noMove="1" noResize="1" noEditPoints="1" noAdjustHandles="1" noChangeArrowheads="1" noChangeShapeType="1"/>
          </p:cNvSpPr>
          <p:nvPr/>
        </p:nvSpPr>
        <p:spPr bwMode="auto">
          <a:xfrm>
            <a:off x="1182688" y="671513"/>
            <a:ext cx="3420109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2400" b="1" dirty="0" err="1">
                <a:solidFill>
                  <a:schemeClr val="bg1"/>
                </a:solidFill>
                <a:latin typeface="Calibri" panose="020F0502020204030204" pitchFamily="34" charset="0"/>
                <a:cs typeface="Calibri" panose="020F0502020204030204" pitchFamily="34" charset="0"/>
              </a:rPr>
              <a:t>Leukoaraiosis</a:t>
            </a:r>
            <a:r>
              <a:rPr lang="en-US" altLang="nb-NO" sz="12400" b="1" dirty="0">
                <a:solidFill>
                  <a:schemeClr val="bg1"/>
                </a:solidFill>
                <a:latin typeface="Calibri" panose="020F0502020204030204" pitchFamily="34" charset="0"/>
                <a:cs typeface="Calibri" panose="020F0502020204030204" pitchFamily="34" charset="0"/>
              </a:rPr>
              <a:t> in ischemic and hemorrhagic stroke</a:t>
            </a:r>
            <a:endParaRPr lang="nb-NO" altLang="nb-NO" sz="12400" b="1" dirty="0">
              <a:solidFill>
                <a:schemeClr val="bg1"/>
              </a:solidFill>
              <a:latin typeface="Calibri" panose="020F0502020204030204" pitchFamily="34" charset="0"/>
              <a:cs typeface="Calibri" panose="020F0502020204030204" pitchFamily="34" charset="0"/>
            </a:endParaRPr>
          </a:p>
        </p:txBody>
      </p:sp>
      <p:sp>
        <p:nvSpPr>
          <p:cNvPr id="2054" name="Subtitle" descr="Subtitle field"/>
          <p:cNvSpPr txBox="1">
            <a:spLocks noGrp="1" noRot="1" noMove="1" noResize="1" noEditPoints="1" noAdjustHandles="1" noChangeArrowheads="1" noChangeShapeType="1"/>
          </p:cNvSpPr>
          <p:nvPr/>
        </p:nvSpPr>
        <p:spPr bwMode="auto">
          <a:xfrm>
            <a:off x="1182688" y="3076575"/>
            <a:ext cx="3293935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600" b="1" dirty="0">
                <a:solidFill>
                  <a:schemeClr val="bg1"/>
                </a:solidFill>
                <a:latin typeface="Calibri" panose="020F0502020204030204" pitchFamily="34" charset="0"/>
                <a:cs typeface="Calibri" panose="020F0502020204030204" pitchFamily="34" charset="0"/>
              </a:rPr>
              <a:t>A retrospective observational study comparing severity of </a:t>
            </a:r>
            <a:r>
              <a:rPr lang="en-US" altLang="nb-NO" sz="4600" b="1" dirty="0" err="1">
                <a:solidFill>
                  <a:schemeClr val="bg1"/>
                </a:solidFill>
                <a:latin typeface="Calibri" panose="020F0502020204030204" pitchFamily="34" charset="0"/>
                <a:cs typeface="Calibri" panose="020F0502020204030204" pitchFamily="34" charset="0"/>
              </a:rPr>
              <a:t>leukoaraiosis</a:t>
            </a:r>
            <a:r>
              <a:rPr lang="en-US" altLang="nb-NO" sz="4600" b="1" dirty="0">
                <a:solidFill>
                  <a:schemeClr val="bg1"/>
                </a:solidFill>
                <a:latin typeface="Calibri" panose="020F0502020204030204" pitchFamily="34" charset="0"/>
                <a:cs typeface="Calibri" panose="020F0502020204030204" pitchFamily="34" charset="0"/>
              </a:rPr>
              <a:t> between ischemic and hemorrhagic stroke</a:t>
            </a:r>
            <a:endParaRPr lang="nb-NO" altLang="nb-NO" sz="4600" b="1" dirty="0">
              <a:solidFill>
                <a:schemeClr val="bg1"/>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Grp="1" noRot="1" noMove="1" noResize="1" noEditPoints="1" noAdjustHandles="1" noChangeArrowheads="1" noChangeShapeType="1"/>
          </p:cNvSpPr>
          <p:nvPr/>
        </p:nvSpPr>
        <p:spPr bwMode="auto">
          <a:xfrm>
            <a:off x="36736606" y="358844"/>
            <a:ext cx="5111482"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Bendik Søfteland</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err="1">
                <a:solidFill>
                  <a:schemeClr val="bg1"/>
                </a:solidFill>
                <a:latin typeface="Calibri" panose="020F0502020204030204" pitchFamily="34" charset="0"/>
                <a:cs typeface="Calibri" panose="020F0502020204030204" pitchFamily="34" charset="0"/>
              </a:rPr>
              <a:t>University</a:t>
            </a:r>
            <a:r>
              <a:rPr lang="nb-NO" altLang="nb-NO" sz="3600" dirty="0">
                <a:solidFill>
                  <a:schemeClr val="bg1"/>
                </a:solidFill>
                <a:latin typeface="Calibri" panose="020F0502020204030204" pitchFamily="34" charset="0"/>
                <a:cs typeface="Calibri" panose="020F0502020204030204" pitchFamily="34" charset="0"/>
              </a:rPr>
              <a:t> </a:t>
            </a:r>
            <a:r>
              <a:rPr lang="nb-NO" altLang="nb-NO" sz="3600" dirty="0" err="1">
                <a:solidFill>
                  <a:schemeClr val="bg1"/>
                </a:solidFill>
                <a:latin typeface="Calibri" panose="020F0502020204030204" pitchFamily="34" charset="0"/>
                <a:cs typeface="Calibri" panose="020F0502020204030204" pitchFamily="34" charset="0"/>
              </a:rPr>
              <a:t>of</a:t>
            </a:r>
            <a:r>
              <a:rPr lang="nb-NO" altLang="nb-NO" sz="3600" dirty="0">
                <a:solidFill>
                  <a:schemeClr val="bg1"/>
                </a:solidFill>
                <a:latin typeface="Calibri" panose="020F0502020204030204" pitchFamily="34" charset="0"/>
                <a:cs typeface="Calibri" panose="020F0502020204030204" pitchFamily="34" charset="0"/>
              </a:rPr>
              <a:t>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rPr>
              <a:t>bendik.softeland@uib.no</a:t>
            </a:r>
          </a:p>
        </p:txBody>
      </p:sp>
      <p:sp>
        <p:nvSpPr>
          <p:cNvPr id="2055" name="Text box 1" descr="Text field "/>
          <p:cNvSpPr txBox="1">
            <a:spLocks noGrp="1" noRot="1" noMove="1" noResize="1" noEditPoints="1" noAdjustHandles="1" noChangeArrowheads="1" noChangeShapeType="1"/>
          </p:cNvSpPr>
          <p:nvPr/>
        </p:nvSpPr>
        <p:spPr bwMode="auto">
          <a:xfrm>
            <a:off x="371912" y="5982932"/>
            <a:ext cx="9969500" cy="1366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spcBef>
                <a:spcPct val="0"/>
              </a:spcBef>
              <a:spcAft>
                <a:spcPts val="0"/>
              </a:spcAft>
              <a:buClrTx/>
              <a:buSzTx/>
              <a:buFontTx/>
              <a:buNone/>
              <a:tabLst/>
              <a:defRPr/>
            </a:pPr>
            <a:r>
              <a:rPr kumimoji="0" lang="en-GB" altLang="nb-NO" sz="42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Background</a:t>
            </a:r>
            <a:endParaRPr lang="en-GB" altLang="nb-NO" sz="4200" b="1" noProof="0"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0"/>
              </a:spcBef>
              <a:spcAft>
                <a:spcPts val="0"/>
              </a:spcAft>
              <a:buClrTx/>
              <a:buSzTx/>
              <a:buFontTx/>
              <a:buNone/>
              <a:tabLst/>
              <a:defRPr/>
            </a:pPr>
            <a:r>
              <a:rPr kumimoji="0" lang="en-US" altLang="nb-NO" sz="42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Leukoaraiosis</a:t>
            </a: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(LA) is a common neuroimaging finding in patients with stroke. The pathophysiology behind LA is thought to be chronic hypoperfusion of subcortical white matter, leading to impairment of brain reserve capacity to injury(1). </a:t>
            </a:r>
          </a:p>
          <a:p>
            <a:pPr marL="0" marR="0" lvl="0" indent="0" algn="l" defTabSz="914400" rtl="0" eaLnBrk="1" fontAlgn="base" latinLnBrk="0" hangingPunct="1">
              <a:spcBef>
                <a:spcPct val="0"/>
              </a:spcBef>
              <a:spcAft>
                <a:spcPts val="0"/>
              </a:spcAft>
              <a:buClrTx/>
              <a:buSzTx/>
              <a:buFontTx/>
              <a:buNone/>
              <a:tabLst/>
              <a:defRPr/>
            </a:pP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LA is an independent predictor for post-stroke functional dependency and mortality, both in intracerebral hemorrhagic stroke(ICH) and ischemic stroke, making health intervention against development of LA an important target (2, </a:t>
            </a:r>
            <a:r>
              <a:rPr lang="en-US" altLang="nb-NO" sz="4200" dirty="0">
                <a:solidFill>
                  <a:srgbClr val="000000">
                    <a:lumMod val="85000"/>
                    <a:lumOff val="15000"/>
                  </a:srgbClr>
                </a:solidFill>
                <a:latin typeface="Calibri" panose="020F0502020204030204" pitchFamily="34" charset="0"/>
                <a:cs typeface="Calibri" panose="020F0502020204030204" pitchFamily="34" charset="0"/>
              </a:rPr>
              <a:t>3</a:t>
            </a: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t>
            </a:r>
          </a:p>
          <a:p>
            <a:pPr defTabSz="914400" eaLnBrk="1" hangingPunct="1">
              <a:spcAft>
                <a:spcPts val="0"/>
              </a:spcAft>
              <a:defRPr/>
            </a:pPr>
            <a:r>
              <a:rPr lang="en-US" altLang="nb-NO" sz="4200" dirty="0">
                <a:solidFill>
                  <a:srgbClr val="000000">
                    <a:lumMod val="85000"/>
                    <a:lumOff val="15000"/>
                  </a:srgbClr>
                </a:solidFill>
                <a:latin typeface="Calibri" panose="020F0502020204030204" pitchFamily="34" charset="0"/>
                <a:cs typeface="Calibri" panose="020F0502020204030204" pitchFamily="34" charset="0"/>
              </a:rPr>
              <a:t>Studies investigating differences in severity of LA in the two stroke subtypes and the impact this has on differences in patient outcome, are lacking. We hypothesized that moderate to severe LA is more frequent in stroke patients suffering from ICH than in ischemic stroke.</a:t>
            </a:r>
            <a:endParaRPr lang="en-US" altLang="nb-NO" sz="4200" b="1"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052" name="Text box 2" descr="Text field "/>
          <p:cNvSpPr txBox="1">
            <a:spLocks noGrp="1" noRot="1" noMove="1" noResize="1" noEditPoints="1" noAdjustHandles="1" noChangeArrowheads="1" noChangeShapeType="1"/>
          </p:cNvSpPr>
          <p:nvPr/>
        </p:nvSpPr>
        <p:spPr bwMode="auto">
          <a:xfrm>
            <a:off x="10731276" y="5979651"/>
            <a:ext cx="10324147" cy="13666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680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ts val="0"/>
              </a:spcBef>
            </a:pPr>
            <a:r>
              <a:rPr lang="en-US" altLang="nb-NO" sz="4200" b="1" dirty="0">
                <a:solidFill>
                  <a:schemeClr val="tx1">
                    <a:lumMod val="85000"/>
                    <a:lumOff val="15000"/>
                  </a:schemeClr>
                </a:solidFill>
                <a:latin typeface="Calibri" panose="020F0502020204030204" pitchFamily="34" charset="0"/>
                <a:cs typeface="Calibri" panose="020F0502020204030204" pitchFamily="34" charset="0"/>
              </a:rPr>
              <a:t>Methods</a:t>
            </a:r>
          </a:p>
          <a:p>
            <a:pPr eaLnBrk="1" hangingPunct="1">
              <a:spcBef>
                <a:spcPts val="0"/>
              </a:spcBef>
            </a:pP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All patients admitted to the Department of Neurology, </a:t>
            </a:r>
            <a:r>
              <a:rPr kumimoji="0" lang="en-US" altLang="nb-NO" sz="42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Haukeland</a:t>
            </a: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University Hospital with an ischemic stroke and ICH diagnose in the period 2006-2020 were included. We collected patient data regarding risk factors, clinical, radiological findings and outcomes from our local stroke registry. The presence and severity of LA were assessed using the Fazekas’ score based on CT imaging. We evaluated outcome using the modified Rankin Score (</a:t>
            </a:r>
            <a:r>
              <a:rPr kumimoji="0" lang="en-US" altLang="nb-NO" sz="42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mRS</a:t>
            </a: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7 days or earlier post stroke. </a:t>
            </a:r>
            <a:endParaRPr lang="en-US" altLang="nb-NO" sz="4200" dirty="0">
              <a:solidFill>
                <a:srgbClr val="000000">
                  <a:lumMod val="85000"/>
                  <a:lumOff val="15000"/>
                </a:srgbClr>
              </a:solidFill>
              <a:latin typeface="Calibri" panose="020F0502020204030204" pitchFamily="34" charset="0"/>
              <a:cs typeface="Calibri" panose="020F0502020204030204" pitchFamily="34" charset="0"/>
            </a:endParaRPr>
          </a:p>
          <a:p>
            <a:pPr eaLnBrk="1" hangingPunct="1">
              <a:spcBef>
                <a:spcPts val="0"/>
              </a:spcBef>
            </a:pPr>
            <a:endParaRPr lang="en-US" altLang="nb-NO" sz="42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spcBef>
                <a:spcPts val="0"/>
              </a:spcBef>
              <a:spcAft>
                <a:spcPts val="0"/>
              </a:spcAft>
              <a:buClrTx/>
              <a:buSzTx/>
              <a:buFontTx/>
              <a:buNone/>
              <a:tabLst/>
              <a:defRPr/>
            </a:pPr>
            <a:r>
              <a:rPr lang="en-US" altLang="nb-NO" sz="4200" b="1" dirty="0">
                <a:solidFill>
                  <a:srgbClr val="000000">
                    <a:lumMod val="85000"/>
                    <a:lumOff val="15000"/>
                  </a:srgbClr>
                </a:solidFill>
                <a:latin typeface="Calibri" panose="020F0502020204030204" pitchFamily="34" charset="0"/>
                <a:cs typeface="Calibri" panose="020F0502020204030204" pitchFamily="34" charset="0"/>
              </a:rPr>
              <a:t>Statistical analysis</a:t>
            </a:r>
          </a:p>
          <a:p>
            <a:pPr marL="0" marR="0" lvl="0" indent="0" algn="l" defTabSz="914400" rtl="0" eaLnBrk="1" fontAlgn="base" latinLnBrk="0" hangingPunct="1">
              <a:spcBef>
                <a:spcPts val="0"/>
              </a:spcBef>
              <a:spcAft>
                <a:spcPts val="0"/>
              </a:spcAft>
              <a:buClrTx/>
              <a:buSzTx/>
              <a:buFontTx/>
              <a:buNone/>
              <a:tabLst/>
              <a:defRPr/>
            </a:pPr>
            <a:r>
              <a:rPr kumimoji="0" lang="en-US" altLang="nb-NO" sz="42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Multivariate logistic regression was performed for comparison of abundance and severity of LA in ICH and ischemic stroke. Separate multivariate logistic regression analyses were performed for outcome and severity of LA for both ICH and ischemic stroke</a:t>
            </a:r>
            <a:r>
              <a:rPr lang="en-US" altLang="nb-NO" sz="4200" dirty="0">
                <a:solidFill>
                  <a:srgbClr val="000000">
                    <a:lumMod val="85000"/>
                    <a:lumOff val="15000"/>
                  </a:srgbClr>
                </a:solidFill>
                <a:latin typeface="Calibri" panose="020F0502020204030204" pitchFamily="34" charset="0"/>
                <a:cs typeface="Calibri" panose="020F0502020204030204" pitchFamily="34" charset="0"/>
              </a:rPr>
              <a:t>.</a:t>
            </a:r>
            <a:endParaRPr kumimoji="0" lang="en-GB" altLang="nb-NO" sz="42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1" name="Text Box 4" descr="Text field "/>
          <p:cNvSpPr txBox="1">
            <a:spLocks noGrp="1" noRot="1" noMove="1" noResize="1" noEditPoints="1" noAdjustHandles="1" noChangeArrowheads="1" noChangeShapeType="1"/>
          </p:cNvSpPr>
          <p:nvPr/>
        </p:nvSpPr>
        <p:spPr bwMode="auto">
          <a:xfrm>
            <a:off x="21445287" y="6021425"/>
            <a:ext cx="9666051" cy="1712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lvl="0" defTabSz="914400" eaLnBrk="1" hangingPunct="1">
              <a:spcBef>
                <a:spcPts val="0"/>
              </a:spcBef>
              <a:spcAft>
                <a:spcPts val="0"/>
              </a:spcAft>
              <a:defRPr/>
            </a:pPr>
            <a:r>
              <a:rPr lang="en-US" altLang="nb-NO" sz="4200" b="1" dirty="0">
                <a:solidFill>
                  <a:srgbClr val="000000">
                    <a:lumMod val="85000"/>
                    <a:lumOff val="15000"/>
                  </a:srgbClr>
                </a:solidFill>
                <a:latin typeface="Calibri" panose="020F0502020204030204" pitchFamily="34" charset="0"/>
                <a:cs typeface="Calibri" panose="020F0502020204030204" pitchFamily="34" charset="0"/>
              </a:rPr>
              <a:t>Results</a:t>
            </a:r>
          </a:p>
          <a:p>
            <a:pPr lvl="0" defTabSz="914400" eaLnBrk="1" hangingPunct="1">
              <a:spcBef>
                <a:spcPts val="0"/>
              </a:spcBef>
              <a:spcAft>
                <a:spcPts val="0"/>
              </a:spcAft>
              <a:defRPr/>
            </a:pPr>
            <a:r>
              <a:rPr lang="en-US" altLang="nb-NO" sz="4200" dirty="0">
                <a:solidFill>
                  <a:srgbClr val="000000">
                    <a:lumMod val="85000"/>
                    <a:lumOff val="15000"/>
                  </a:srgbClr>
                </a:solidFill>
                <a:latin typeface="Calibri" panose="020F0502020204030204" pitchFamily="34" charset="0"/>
                <a:cs typeface="Calibri" panose="020F0502020204030204" pitchFamily="34" charset="0"/>
              </a:rPr>
              <a:t>Table 1 shows logistic regression of stroke type and LA. The OR was significant for every degree of LA, meaning LA is both more common and more severe in patients with ICH than patients with ischemic stroke. </a:t>
            </a:r>
            <a:endPar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defTabSz="914400" eaLnBrk="1" hangingPunct="1">
              <a:spcBef>
                <a:spcPts val="0"/>
              </a:spcBef>
              <a:spcAft>
                <a:spcPts val="0"/>
              </a:spcAft>
              <a:defRPr/>
            </a:pP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Table 2 displays logistic regression for outcome and severity of LA</a:t>
            </a:r>
            <a:r>
              <a:rPr lang="en-US" altLang="nb-NO" sz="4200" dirty="0">
                <a:solidFill>
                  <a:srgbClr val="000000">
                    <a:lumMod val="85000"/>
                    <a:lumOff val="15000"/>
                  </a:srgbClr>
                </a:solidFill>
                <a:latin typeface="Calibri" panose="020F0502020204030204" pitchFamily="34" charset="0"/>
                <a:cs typeface="Calibri" panose="020F0502020204030204" pitchFamily="34" charset="0"/>
              </a:rPr>
              <a:t>. </a:t>
            </a: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Both in ICH and ischemic stroke the OR was significant, meaning increasing severity of LA is associated with </a:t>
            </a:r>
            <a:r>
              <a:rPr lang="en-US" altLang="nb-NO" sz="4200" dirty="0">
                <a:solidFill>
                  <a:srgbClr val="000000">
                    <a:lumMod val="85000"/>
                    <a:lumOff val="15000"/>
                  </a:srgbClr>
                </a:solidFill>
                <a:latin typeface="Calibri" panose="020F0502020204030204" pitchFamily="34" charset="0"/>
                <a:cs typeface="Calibri" panose="020F0502020204030204" pitchFamily="34" charset="0"/>
              </a:rPr>
              <a:t>poor</a:t>
            </a:r>
            <a:r>
              <a:rPr kumimoji="0" lang="en-US" altLang="nb-NO" sz="4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outcome.</a:t>
            </a:r>
            <a:endParaRPr lang="en-US" altLang="nb-NO" sz="4200" dirty="0">
              <a:solidFill>
                <a:srgbClr val="000000">
                  <a:lumMod val="85000"/>
                  <a:lumOff val="15000"/>
                </a:srgbClr>
              </a:solidFill>
              <a:latin typeface="Calibri" panose="020F0502020204030204" pitchFamily="34" charset="0"/>
              <a:cs typeface="Calibri" panose="020F0502020204030204" pitchFamily="34" charset="0"/>
            </a:endParaRPr>
          </a:p>
          <a:p>
            <a:pPr defTabSz="914400" eaLnBrk="1" hangingPunct="1">
              <a:spcBef>
                <a:spcPts val="0"/>
              </a:spcBef>
              <a:spcAft>
                <a:spcPts val="0"/>
              </a:spcAft>
              <a:defRPr/>
            </a:pPr>
            <a:endParaRPr lang="en-US" altLang="nb-NO" sz="4200" dirty="0">
              <a:solidFill>
                <a:srgbClr val="000000">
                  <a:lumMod val="85000"/>
                  <a:lumOff val="15000"/>
                </a:srgbClr>
              </a:solidFill>
              <a:latin typeface="Calibri" panose="020F0502020204030204" pitchFamily="34" charset="0"/>
              <a:cs typeface="Calibri" panose="020F0502020204030204" pitchFamily="34" charset="0"/>
            </a:endParaRPr>
          </a:p>
          <a:p>
            <a:pPr defTabSz="914400" eaLnBrk="1" hangingPunct="1">
              <a:spcBef>
                <a:spcPts val="0"/>
              </a:spcBef>
              <a:spcAft>
                <a:spcPts val="0"/>
              </a:spcAft>
              <a:defRPr/>
            </a:pPr>
            <a:r>
              <a:rPr lang="en-US" altLang="nb-NO" sz="4200" b="1" dirty="0">
                <a:solidFill>
                  <a:srgbClr val="000000">
                    <a:lumMod val="85000"/>
                    <a:lumOff val="15000"/>
                  </a:srgbClr>
                </a:solidFill>
                <a:latin typeface="Calibri" panose="020F0502020204030204" pitchFamily="34" charset="0"/>
                <a:cs typeface="Calibri" panose="020F0502020204030204" pitchFamily="34" charset="0"/>
              </a:rPr>
              <a:t>Conclusions </a:t>
            </a:r>
          </a:p>
          <a:p>
            <a:pPr defTabSz="914400" eaLnBrk="1" hangingPunct="1">
              <a:spcBef>
                <a:spcPts val="0"/>
              </a:spcBef>
              <a:spcAft>
                <a:spcPts val="0"/>
              </a:spcAft>
              <a:defRPr/>
            </a:pPr>
            <a:r>
              <a:rPr kumimoji="0" lang="en-US" altLang="nb-NO" sz="42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Although LA is not fully understood, it is clearly an important and independent prognostic factor for both functional outcome and mortality among ischemic stroke and ICH patients. Thus, LA seems to be an important target for treatment intervention. Especially in ICH patients, where we found a significantly greater abundance of LA and increased LA severity compared to ischemic stroke.</a:t>
            </a:r>
          </a:p>
          <a:p>
            <a:pPr defTabSz="914400" eaLnBrk="1" hangingPunct="1">
              <a:spcBef>
                <a:spcPts val="0"/>
              </a:spcBef>
              <a:spcAft>
                <a:spcPts val="0"/>
              </a:spcAft>
              <a:defRPr/>
            </a:pPr>
            <a:endPar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en-US" altLang="nb-NO" sz="4200" dirty="0">
              <a:solidFill>
                <a:srgbClr val="000000">
                  <a:lumMod val="85000"/>
                  <a:lumOff val="15000"/>
                </a:srgbClr>
              </a:solidFill>
              <a:latin typeface="Calibri" panose="020F0502020204030204" pitchFamily="34" charset="0"/>
              <a:cs typeface="Calibri" panose="020F0502020204030204" pitchFamily="34" charset="0"/>
            </a:endParaRPr>
          </a:p>
        </p:txBody>
      </p:sp>
      <p:sp>
        <p:nvSpPr>
          <p:cNvPr id="2065" name="References" descr="Field for references"/>
          <p:cNvSpPr txBox="1">
            <a:spLocks noGrp="1" noRot="1" noMove="1" noResize="1" noEditPoints="1" noAdjustHandles="1" noChangeArrowheads="1" noChangeShapeType="1"/>
          </p:cNvSpPr>
          <p:nvPr/>
        </p:nvSpPr>
        <p:spPr bwMode="auto">
          <a:xfrm>
            <a:off x="15989935" y="27127894"/>
            <a:ext cx="10220643"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REFERENCES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Figure</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1: </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hlinkClick r:id="rId3"/>
              </a:rPr>
              <a:t>https://www.aginganddisease.org/article/2012/2152-5250/147338/null/thumbnail/AD-3-5-414-Figure4.png</a:t>
            </a:r>
            <a:endPar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nb-NO" altLang="nb-NO" sz="2200" dirty="0">
                <a:solidFill>
                  <a:schemeClr val="bg1"/>
                </a:solidFill>
                <a:latin typeface="Calibri" panose="020F0502020204030204" pitchFamily="34" charset="0"/>
                <a:cs typeface="Calibri" panose="020F0502020204030204" pitchFamily="34" charset="0"/>
              </a:rPr>
              <a:t>1. </a:t>
            </a:r>
            <a:r>
              <a:rPr lang="en-US" altLang="nb-NO" sz="2200" dirty="0" err="1">
                <a:solidFill>
                  <a:schemeClr val="bg1"/>
                </a:solidFill>
                <a:latin typeface="Calibri" panose="020F0502020204030204" pitchFamily="34" charset="0"/>
                <a:cs typeface="Calibri" panose="020F0502020204030204" pitchFamily="34" charset="0"/>
              </a:rPr>
              <a:t>Pantoni</a:t>
            </a:r>
            <a:r>
              <a:rPr lang="en-US" altLang="nb-NO" sz="2200" dirty="0">
                <a:solidFill>
                  <a:schemeClr val="bg1"/>
                </a:solidFill>
                <a:latin typeface="Calibri" panose="020F0502020204030204" pitchFamily="34" charset="0"/>
                <a:cs typeface="Calibri" panose="020F0502020204030204" pitchFamily="34" charset="0"/>
              </a:rPr>
              <a:t> L. Cerebral small vessel disease: from pathogenesis and clinical characteristics to therapeutic challenges. Lancet Neurol. 2010;9(7):689-701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2.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Henninger</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N, Khan MA, Zhang J,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Moonis</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M,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Goddeau</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RP, Jr.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Leukoaraiosis</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predicts</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cortical</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infarct</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volume</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after</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distal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middle</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cerebral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artery</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occlusion</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Stroke. 2014;45(3):689-95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
        <p:nvSpPr>
          <p:cNvPr id="2066" name="Acknowledgements" descr="Field for acknowledgements"/>
          <p:cNvSpPr txBox="1">
            <a:spLocks noGrp="1" noRot="1" noMove="1" noResize="1" noEditPoints="1" noAdjustHandles="1" noChangeArrowheads="1" noChangeShapeType="1"/>
          </p:cNvSpPr>
          <p:nvPr/>
        </p:nvSpPr>
        <p:spPr bwMode="auto">
          <a:xfrm>
            <a:off x="32606295" y="27127894"/>
            <a:ext cx="1010983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ACKNOWLEDGEMENTS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20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The a</a:t>
            </a:r>
            <a:r>
              <a:rPr lang="nb-NO" altLang="nb-NO" sz="2200" dirty="0" err="1">
                <a:solidFill>
                  <a:schemeClr val="bg1"/>
                </a:solidFill>
                <a:latin typeface="Calibri" panose="020F0502020204030204" pitchFamily="34" charset="0"/>
                <a:cs typeface="Calibri" panose="020F0502020204030204" pitchFamily="34" charset="0"/>
              </a:rPr>
              <a:t>uthors</a:t>
            </a:r>
            <a:r>
              <a:rPr kumimoji="0" lang="en-GB"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would like to thank our supervisor Professor Halvor </a:t>
            </a:r>
            <a:r>
              <a:rPr kumimoji="0" lang="en-GB"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Næss</a:t>
            </a:r>
            <a:r>
              <a:rPr kumimoji="0" lang="en-GB"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for his guidance and contribution in this study.</a:t>
            </a:r>
          </a:p>
        </p:txBody>
      </p:sp>
      <p:sp>
        <p:nvSpPr>
          <p:cNvPr id="2" name="Name and info" descr="Field for name and email">
            <a:extLst>
              <a:ext uri="{FF2B5EF4-FFF2-40B4-BE49-F238E27FC236}">
                <a16:creationId xmlns:a16="http://schemas.microsoft.com/office/drawing/2014/main" id="{9B84765A-CD37-714E-FC5C-E2AD36F815C6}"/>
              </a:ext>
            </a:extLst>
          </p:cNvPr>
          <p:cNvSpPr txBox="1">
            <a:spLocks noGrp="1" noRot="1" noMove="1" noResize="1" noEditPoints="1" noAdjustHandles="1" noChangeArrowheads="1" noChangeShapeType="1"/>
          </p:cNvSpPr>
          <p:nvPr/>
        </p:nvSpPr>
        <p:spPr bwMode="auto">
          <a:xfrm>
            <a:off x="37691931" y="2128987"/>
            <a:ext cx="4156157"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Nedim Leto</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err="1">
                <a:solidFill>
                  <a:schemeClr val="bg1"/>
                </a:solidFill>
                <a:latin typeface="Calibri" panose="020F0502020204030204" pitchFamily="34" charset="0"/>
                <a:cs typeface="Calibri" panose="020F0502020204030204" pitchFamily="34" charset="0"/>
              </a:rPr>
              <a:t>University</a:t>
            </a:r>
            <a:r>
              <a:rPr lang="nb-NO" altLang="nb-NO" sz="3600" dirty="0">
                <a:solidFill>
                  <a:schemeClr val="bg1"/>
                </a:solidFill>
                <a:latin typeface="Calibri" panose="020F0502020204030204" pitchFamily="34" charset="0"/>
                <a:cs typeface="Calibri" panose="020F0502020204030204" pitchFamily="34" charset="0"/>
              </a:rPr>
              <a:t> </a:t>
            </a:r>
            <a:r>
              <a:rPr lang="nb-NO" altLang="nb-NO" sz="3600" dirty="0" err="1">
                <a:solidFill>
                  <a:schemeClr val="bg1"/>
                </a:solidFill>
                <a:latin typeface="Calibri" panose="020F0502020204030204" pitchFamily="34" charset="0"/>
                <a:cs typeface="Calibri" panose="020F0502020204030204" pitchFamily="34" charset="0"/>
              </a:rPr>
              <a:t>of</a:t>
            </a:r>
            <a:r>
              <a:rPr lang="nb-NO" altLang="nb-NO" sz="3600" dirty="0">
                <a:solidFill>
                  <a:schemeClr val="bg1"/>
                </a:solidFill>
                <a:latin typeface="Calibri" panose="020F0502020204030204" pitchFamily="34" charset="0"/>
                <a:cs typeface="Calibri" panose="020F0502020204030204" pitchFamily="34" charset="0"/>
              </a:rPr>
              <a:t>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rPr>
              <a:t>Nedim.leto@uib.no</a:t>
            </a:r>
          </a:p>
        </p:txBody>
      </p:sp>
      <p:sp>
        <p:nvSpPr>
          <p:cNvPr id="3" name="AutoShape 2">
            <a:extLst>
              <a:ext uri="{FF2B5EF4-FFF2-40B4-BE49-F238E27FC236}">
                <a16:creationId xmlns:a16="http://schemas.microsoft.com/office/drawing/2014/main" id="{08FA624B-D2EE-917C-8ABD-7EDFAC70AEBB}"/>
              </a:ext>
            </a:extLst>
          </p:cNvPr>
          <p:cNvSpPr>
            <a:spLocks noChangeAspect="1" noChangeArrowheads="1"/>
          </p:cNvSpPr>
          <p:nvPr/>
        </p:nvSpPr>
        <p:spPr bwMode="auto">
          <a:xfrm>
            <a:off x="16162020" y="14987587"/>
            <a:ext cx="5394643" cy="539464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4" name="Bilde 3">
            <a:extLst>
              <a:ext uri="{FF2B5EF4-FFF2-40B4-BE49-F238E27FC236}">
                <a16:creationId xmlns:a16="http://schemas.microsoft.com/office/drawing/2014/main" id="{4D31C3CB-D19A-3934-8F3D-41CE8ED75F6A}"/>
              </a:ext>
            </a:extLst>
          </p:cNvPr>
          <p:cNvPicPr>
            <a:picLocks noGrp="1" noRot="1" noChangeAspect="1" noMove="1" noResize="1" noEditPoints="1" noAdjustHandles="1" noChangeArrowheads="1" noChangeShapeType="1" noCrop="1"/>
          </p:cNvPicPr>
          <p:nvPr/>
        </p:nvPicPr>
        <p:blipFill>
          <a:blip r:embed="rId4"/>
          <a:stretch>
            <a:fillRect/>
          </a:stretch>
        </p:blipFill>
        <p:spPr>
          <a:xfrm>
            <a:off x="92394" y="19860178"/>
            <a:ext cx="12030766" cy="6973056"/>
          </a:xfrm>
          <a:prstGeom prst="rect">
            <a:avLst/>
          </a:prstGeom>
        </p:spPr>
      </p:pic>
      <p:sp>
        <p:nvSpPr>
          <p:cNvPr id="5" name="TekstSylinder 4">
            <a:extLst>
              <a:ext uri="{FF2B5EF4-FFF2-40B4-BE49-F238E27FC236}">
                <a16:creationId xmlns:a16="http://schemas.microsoft.com/office/drawing/2014/main" id="{D749E558-F819-C385-37D7-B00ED42CD68C}"/>
              </a:ext>
            </a:extLst>
          </p:cNvPr>
          <p:cNvSpPr txBox="1">
            <a:spLocks noGrp="1" noRot="1" noMove="1" noResize="1" noEditPoints="1" noAdjustHandles="1" noChangeArrowheads="1" noChangeShapeType="1"/>
          </p:cNvSpPr>
          <p:nvPr/>
        </p:nvSpPr>
        <p:spPr>
          <a:xfrm>
            <a:off x="12123160" y="24524910"/>
            <a:ext cx="6014981" cy="2308324"/>
          </a:xfrm>
          <a:prstGeom prst="rect">
            <a:avLst/>
          </a:prstGeom>
          <a:noFill/>
        </p:spPr>
        <p:txBody>
          <a:bodyPr wrap="square" rtlCol="0">
            <a:spAutoFit/>
          </a:bodyPr>
          <a:lstStyle/>
          <a:p>
            <a:r>
              <a:rPr lang="nb-NO" sz="2400" b="1" dirty="0" err="1">
                <a:latin typeface="Calibri" panose="020F0502020204030204" pitchFamily="34" charset="0"/>
                <a:cs typeface="Calibri" panose="020F0502020204030204" pitchFamily="34" charset="0"/>
              </a:rPr>
              <a:t>Figure</a:t>
            </a:r>
            <a:r>
              <a:rPr lang="nb-NO" sz="2400" b="1" dirty="0">
                <a:latin typeface="Calibri" panose="020F0502020204030204" pitchFamily="34" charset="0"/>
                <a:cs typeface="Calibri" panose="020F0502020204030204" pitchFamily="34" charset="0"/>
              </a:rPr>
              <a:t> 1:  </a:t>
            </a:r>
            <a:r>
              <a:rPr lang="nb-NO" sz="2400" dirty="0" err="1">
                <a:latin typeface="Calibri" panose="020F0502020204030204" pitchFamily="34" charset="0"/>
                <a:cs typeface="Calibri" panose="020F0502020204030204" pitchFamily="34" charset="0"/>
              </a:rPr>
              <a:t>Leukoaraiosis</a:t>
            </a:r>
            <a:r>
              <a:rPr lang="nb-NO" sz="2400" dirty="0">
                <a:latin typeface="Calibri" panose="020F0502020204030204" pitchFamily="34" charset="0"/>
                <a:cs typeface="Calibri" panose="020F0502020204030204" pitchFamily="34" charset="0"/>
              </a:rPr>
              <a:t> in CT(A) and MRI(B) in </a:t>
            </a:r>
            <a:r>
              <a:rPr lang="nb-NO" sz="2400" dirty="0" err="1">
                <a:latin typeface="Calibri" panose="020F0502020204030204" pitchFamily="34" charset="0"/>
                <a:cs typeface="Calibri" panose="020F0502020204030204" pitchFamily="34" charset="0"/>
              </a:rPr>
              <a:t>the</a:t>
            </a:r>
            <a:r>
              <a:rPr lang="nb-NO" sz="2400" dirty="0">
                <a:latin typeface="Calibri" panose="020F0502020204030204" pitchFamily="34" charset="0"/>
                <a:cs typeface="Calibri" panose="020F0502020204030204" pitchFamily="34" charset="0"/>
              </a:rPr>
              <a:t> same </a:t>
            </a:r>
            <a:r>
              <a:rPr lang="nb-NO" sz="2400" dirty="0" err="1">
                <a:latin typeface="Calibri" panose="020F0502020204030204" pitchFamily="34" charset="0"/>
                <a:cs typeface="Calibri" panose="020F0502020204030204" pitchFamily="34" charset="0"/>
              </a:rPr>
              <a:t>patient</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Leukoaraiosis</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shown</a:t>
            </a:r>
            <a:r>
              <a:rPr lang="nb-NO" sz="2400" dirty="0">
                <a:latin typeface="Calibri" panose="020F0502020204030204" pitchFamily="34" charset="0"/>
                <a:cs typeface="Calibri" panose="020F0502020204030204" pitchFamily="34" charset="0"/>
              </a:rPr>
              <a:t> in CT as </a:t>
            </a:r>
            <a:r>
              <a:rPr lang="nb-NO" sz="2400" dirty="0" err="1">
                <a:latin typeface="Calibri" panose="020F0502020204030204" pitchFamily="34" charset="0"/>
                <a:cs typeface="Calibri" panose="020F0502020204030204" pitchFamily="34" charset="0"/>
              </a:rPr>
              <a:t>multifocal</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hypodensities</a:t>
            </a:r>
            <a:r>
              <a:rPr lang="nb-NO" sz="2400" dirty="0">
                <a:latin typeface="Calibri" panose="020F0502020204030204" pitchFamily="34" charset="0"/>
                <a:cs typeface="Calibri" panose="020F0502020204030204" pitchFamily="34" charset="0"/>
              </a:rPr>
              <a:t> in </a:t>
            </a:r>
            <a:r>
              <a:rPr lang="nb-NO" sz="2400" dirty="0" err="1">
                <a:latin typeface="Calibri" panose="020F0502020204030204" pitchFamily="34" charset="0"/>
                <a:cs typeface="Calibri" panose="020F0502020204030204" pitchFamily="34" charset="0"/>
              </a:rPr>
              <a:t>the</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periventricular</a:t>
            </a:r>
            <a:r>
              <a:rPr lang="nb-NO" sz="2400" dirty="0">
                <a:latin typeface="Calibri" panose="020F0502020204030204" pitchFamily="34" charset="0"/>
                <a:cs typeface="Calibri" panose="020F0502020204030204" pitchFamily="34" charset="0"/>
              </a:rPr>
              <a:t> and  </a:t>
            </a:r>
            <a:r>
              <a:rPr lang="nb-NO" sz="2400" dirty="0" err="1">
                <a:latin typeface="Calibri" panose="020F0502020204030204" pitchFamily="34" charset="0"/>
                <a:cs typeface="Calibri" panose="020F0502020204030204" pitchFamily="34" charset="0"/>
              </a:rPr>
              <a:t>subcortical</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white</a:t>
            </a:r>
            <a:r>
              <a:rPr lang="nb-NO" sz="2400" dirty="0">
                <a:latin typeface="Calibri" panose="020F0502020204030204" pitchFamily="34" charset="0"/>
                <a:cs typeface="Calibri" panose="020F0502020204030204" pitchFamily="34" charset="0"/>
              </a:rPr>
              <a:t> matter (</a:t>
            </a:r>
            <a:r>
              <a:rPr lang="nb-NO" sz="2400" dirty="0" err="1">
                <a:latin typeface="Calibri" panose="020F0502020204030204" pitchFamily="34" charset="0"/>
                <a:cs typeface="Calibri" panose="020F0502020204030204" pitchFamily="34" charset="0"/>
              </a:rPr>
              <a:t>arrows</a:t>
            </a:r>
            <a:r>
              <a:rPr lang="nb-NO" sz="2400" dirty="0">
                <a:latin typeface="Calibri" panose="020F0502020204030204" pitchFamily="34" charset="0"/>
                <a:cs typeface="Calibri" panose="020F0502020204030204" pitchFamily="34" charset="0"/>
              </a:rPr>
              <a:t>) and as </a:t>
            </a:r>
            <a:r>
              <a:rPr lang="nb-NO" sz="2400" dirty="0" err="1">
                <a:latin typeface="Calibri" panose="020F0502020204030204" pitchFamily="34" charset="0"/>
                <a:cs typeface="Calibri" panose="020F0502020204030204" pitchFamily="34" charset="0"/>
              </a:rPr>
              <a:t>lesions</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of</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hyperintensities</a:t>
            </a:r>
            <a:r>
              <a:rPr lang="nb-NO" sz="2400" dirty="0">
                <a:latin typeface="Calibri" panose="020F0502020204030204" pitchFamily="34" charset="0"/>
                <a:cs typeface="Calibri" panose="020F0502020204030204" pitchFamily="34" charset="0"/>
              </a:rPr>
              <a:t> </a:t>
            </a:r>
            <a:r>
              <a:rPr lang="nb-NO" sz="2400" dirty="0" err="1">
                <a:latin typeface="Calibri" panose="020F0502020204030204" pitchFamily="34" charset="0"/>
                <a:cs typeface="Calibri" panose="020F0502020204030204" pitchFamily="34" charset="0"/>
              </a:rPr>
              <a:t>on</a:t>
            </a:r>
            <a:r>
              <a:rPr lang="nb-NO" sz="2400" dirty="0">
                <a:latin typeface="Calibri" panose="020F0502020204030204" pitchFamily="34" charset="0"/>
                <a:cs typeface="Calibri" panose="020F0502020204030204" pitchFamily="34" charset="0"/>
              </a:rPr>
              <a:t> T2 </a:t>
            </a:r>
            <a:r>
              <a:rPr lang="nb-NO" sz="2400" dirty="0" err="1">
                <a:latin typeface="Calibri" panose="020F0502020204030204" pitchFamily="34" charset="0"/>
                <a:cs typeface="Calibri" panose="020F0502020204030204" pitchFamily="34" charset="0"/>
              </a:rPr>
              <a:t>weighted</a:t>
            </a:r>
            <a:r>
              <a:rPr lang="nb-NO" sz="2400" dirty="0">
                <a:latin typeface="Calibri" panose="020F0502020204030204" pitchFamily="34" charset="0"/>
                <a:cs typeface="Calibri" panose="020F0502020204030204" pitchFamily="34" charset="0"/>
              </a:rPr>
              <a:t> FLAR-image </a:t>
            </a:r>
          </a:p>
        </p:txBody>
      </p:sp>
      <p:pic>
        <p:nvPicPr>
          <p:cNvPr id="13" name="Bilde 12" descr="Et bilde som inneholder tekst, Font, symbol, logo&#10;&#10;Automatisk generert beskrivelse">
            <a:extLst>
              <a:ext uri="{FF2B5EF4-FFF2-40B4-BE49-F238E27FC236}">
                <a16:creationId xmlns:a16="http://schemas.microsoft.com/office/drawing/2014/main" id="{97E050A6-50E0-23D2-402A-AA4F66591334}"/>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92394" y="27187207"/>
            <a:ext cx="11010900" cy="2552700"/>
          </a:xfrm>
          <a:prstGeom prst="rect">
            <a:avLst/>
          </a:prstGeom>
        </p:spPr>
      </p:pic>
      <p:graphicFrame>
        <p:nvGraphicFramePr>
          <p:cNvPr id="22" name="Tabell 21">
            <a:extLst>
              <a:ext uri="{FF2B5EF4-FFF2-40B4-BE49-F238E27FC236}">
                <a16:creationId xmlns:a16="http://schemas.microsoft.com/office/drawing/2014/main" id="{A03ADB5C-8A1B-B049-4F82-C272200A1B47}"/>
              </a:ext>
            </a:extLst>
          </p:cNvPr>
          <p:cNvGraphicFramePr>
            <a:graphicFrameLocks noGrp="1" noDrilldown="1" noMove="1" noResize="1"/>
          </p:cNvGraphicFramePr>
          <p:nvPr>
            <p:extLst>
              <p:ext uri="{D42A27DB-BD31-4B8C-83A1-F6EECF244321}">
                <p14:modId xmlns:p14="http://schemas.microsoft.com/office/powerpoint/2010/main" val="3549364881"/>
              </p:ext>
            </p:extLst>
          </p:nvPr>
        </p:nvGraphicFramePr>
        <p:xfrm>
          <a:off x="31903579" y="6112098"/>
          <a:ext cx="9666051" cy="5396905"/>
        </p:xfrm>
        <a:graphic>
          <a:graphicData uri="http://schemas.openxmlformats.org/drawingml/2006/table">
            <a:tbl>
              <a:tblPr firstRow="1" firstCol="1" bandRow="1">
                <a:tableStyleId>{D7AC3CCA-C797-4891-BE02-D94E43425B78}</a:tableStyleId>
              </a:tblPr>
              <a:tblGrid>
                <a:gridCol w="2394315">
                  <a:extLst>
                    <a:ext uri="{9D8B030D-6E8A-4147-A177-3AD203B41FA5}">
                      <a16:colId xmlns:a16="http://schemas.microsoft.com/office/drawing/2014/main" val="111538090"/>
                    </a:ext>
                  </a:extLst>
                </a:gridCol>
                <a:gridCol w="2835609">
                  <a:extLst>
                    <a:ext uri="{9D8B030D-6E8A-4147-A177-3AD203B41FA5}">
                      <a16:colId xmlns:a16="http://schemas.microsoft.com/office/drawing/2014/main" val="4274255770"/>
                    </a:ext>
                  </a:extLst>
                </a:gridCol>
                <a:gridCol w="2268487">
                  <a:extLst>
                    <a:ext uri="{9D8B030D-6E8A-4147-A177-3AD203B41FA5}">
                      <a16:colId xmlns:a16="http://schemas.microsoft.com/office/drawing/2014/main" val="988614473"/>
                    </a:ext>
                  </a:extLst>
                </a:gridCol>
                <a:gridCol w="2167640">
                  <a:extLst>
                    <a:ext uri="{9D8B030D-6E8A-4147-A177-3AD203B41FA5}">
                      <a16:colId xmlns:a16="http://schemas.microsoft.com/office/drawing/2014/main" val="3238758134"/>
                    </a:ext>
                  </a:extLst>
                </a:gridCol>
              </a:tblGrid>
              <a:tr h="884275">
                <a:tc gridSpan="4">
                  <a:txBody>
                    <a:bodyPr/>
                    <a:lstStyle/>
                    <a:p>
                      <a:pPr algn="ctr" fontAlgn="base">
                        <a:lnSpc>
                          <a:spcPct val="150000"/>
                        </a:lnSpc>
                        <a:spcAft>
                          <a:spcPts val="800"/>
                        </a:spcAft>
                      </a:pPr>
                      <a:r>
                        <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 in ICH </a:t>
                      </a:r>
                      <a:r>
                        <a:rPr lang="nb-NO" sz="36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nb-NO" sz="36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ischemic</a:t>
                      </a:r>
                      <a:r>
                        <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stroke*</a:t>
                      </a:r>
                    </a:p>
                  </a:txBody>
                  <a:tcPr marL="68580" marR="68580" marT="0" marB="0"/>
                </a:tc>
                <a:tc hMerge="1">
                  <a:txBody>
                    <a:bodyPr/>
                    <a:lstStyle/>
                    <a:p>
                      <a:pPr algn="r" fontAlgn="base">
                        <a:lnSpc>
                          <a:spcPct val="150000"/>
                        </a:lnSpc>
                        <a:spcAft>
                          <a:spcPts val="800"/>
                        </a:spcAft>
                      </a:pPr>
                      <a:endParaRPr lang="nb-NO" sz="3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fontAlgn="base">
                        <a:lnSpc>
                          <a:spcPct val="150000"/>
                        </a:lnSpc>
                        <a:spcAft>
                          <a:spcPts val="800"/>
                        </a:spcAft>
                      </a:pPr>
                      <a:endParaRPr lang="nb-NO" sz="3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fontAlgn="base">
                        <a:lnSpc>
                          <a:spcPct val="150000"/>
                        </a:lnSpc>
                        <a:spcAft>
                          <a:spcPts val="800"/>
                        </a:spcAft>
                      </a:pPr>
                      <a:endParaRPr lang="nb-NO" sz="3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4254681"/>
                  </a:ext>
                </a:extLst>
              </a:tr>
              <a:tr h="1521807">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Fazekas’ score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OR</a:t>
                      </a:r>
                      <a:r>
                        <a:rPr lang="en-US" sz="3600" dirty="0">
                          <a:solidFill>
                            <a:schemeClr val="tx1"/>
                          </a:solidFill>
                          <a:effectLst/>
                          <a:latin typeface="Calibri" panose="020F0502020204030204" pitchFamily="34" charset="0"/>
                          <a:cs typeface="Calibri" panose="020F0502020204030204" pitchFamily="34" charset="0"/>
                        </a:rPr>
                        <a:t>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95% CI</a:t>
                      </a:r>
                      <a:r>
                        <a:rPr lang="en-US" sz="3600" b="1" baseline="30000" dirty="0">
                          <a:solidFill>
                            <a:schemeClr val="tx1"/>
                          </a:solidFill>
                          <a:effectLst/>
                          <a:latin typeface="Calibri" panose="020F0502020204030204" pitchFamily="34" charset="0"/>
                          <a:cs typeface="Calibri" panose="020F0502020204030204" pitchFamily="34" charset="0"/>
                        </a:rPr>
                        <a:t>*</a:t>
                      </a:r>
                      <a:r>
                        <a:rPr lang="en-US" sz="3600" dirty="0">
                          <a:solidFill>
                            <a:schemeClr val="tx1"/>
                          </a:solidFill>
                          <a:effectLst/>
                          <a:latin typeface="Calibri" panose="020F0502020204030204" pitchFamily="34" charset="0"/>
                          <a:cs typeface="Calibri" panose="020F0502020204030204" pitchFamily="34" charset="0"/>
                        </a:rPr>
                        <a:t>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P-value</a:t>
                      </a:r>
                      <a:r>
                        <a:rPr lang="en-US" sz="3600" dirty="0">
                          <a:solidFill>
                            <a:schemeClr val="tx1"/>
                          </a:solidFill>
                          <a:effectLst/>
                          <a:latin typeface="Calibri" panose="020F0502020204030204" pitchFamily="34" charset="0"/>
                          <a:cs typeface="Calibri" panose="020F0502020204030204" pitchFamily="34" charset="0"/>
                        </a:rPr>
                        <a:t>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71164290"/>
                  </a:ext>
                </a:extLst>
              </a:tr>
              <a:tr h="717623">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0 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1(reference)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535948819"/>
                  </a:ext>
                </a:extLst>
              </a:tr>
              <a:tr h="717623">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1 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1.54 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1.23-1.94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&lt;0.001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91645182"/>
                  </a:ext>
                </a:extLst>
              </a:tr>
              <a:tr h="717623">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2 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1.88 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1.45-2.44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&lt;0.001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865877641"/>
                  </a:ext>
                </a:extLst>
              </a:tr>
              <a:tr h="717623">
                <a:tc>
                  <a:txBody>
                    <a:bodyPr/>
                    <a:lstStyle/>
                    <a:p>
                      <a:pPr algn="r" fontAlgn="base">
                        <a:lnSpc>
                          <a:spcPct val="150000"/>
                        </a:lnSpc>
                        <a:spcAft>
                          <a:spcPts val="800"/>
                        </a:spcAft>
                      </a:pPr>
                      <a:r>
                        <a:rPr lang="en-US" sz="3600" b="1" dirty="0">
                          <a:solidFill>
                            <a:schemeClr val="tx1"/>
                          </a:solidFill>
                          <a:effectLst/>
                          <a:latin typeface="Calibri" panose="020F0502020204030204" pitchFamily="34" charset="0"/>
                          <a:cs typeface="Calibri" panose="020F0502020204030204" pitchFamily="34" charset="0"/>
                        </a:rPr>
                        <a:t>3 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2.13 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1.56-2.89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fontAlgn="base">
                        <a:lnSpc>
                          <a:spcPct val="150000"/>
                        </a:lnSpc>
                        <a:spcAft>
                          <a:spcPts val="800"/>
                        </a:spcAft>
                      </a:pPr>
                      <a:r>
                        <a:rPr lang="en-US" sz="3600" dirty="0">
                          <a:solidFill>
                            <a:schemeClr val="tx1"/>
                          </a:solidFill>
                          <a:effectLst/>
                          <a:latin typeface="Calibri" panose="020F0502020204030204" pitchFamily="34" charset="0"/>
                          <a:cs typeface="Calibri" panose="020F0502020204030204" pitchFamily="34" charset="0"/>
                        </a:rPr>
                        <a:t>&lt;0.001 </a:t>
                      </a:r>
                      <a:endParaRPr lang="nb-NO"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99549787"/>
                  </a:ext>
                </a:extLst>
              </a:tr>
            </a:tbl>
          </a:graphicData>
        </a:graphic>
      </p:graphicFrame>
      <p:sp>
        <p:nvSpPr>
          <p:cNvPr id="23" name="TekstSylinder 22">
            <a:extLst>
              <a:ext uri="{FF2B5EF4-FFF2-40B4-BE49-F238E27FC236}">
                <a16:creationId xmlns:a16="http://schemas.microsoft.com/office/drawing/2014/main" id="{7B8B0C25-75D5-01EA-6CA3-2AB712D2B4FE}"/>
              </a:ext>
            </a:extLst>
          </p:cNvPr>
          <p:cNvSpPr txBox="1">
            <a:spLocks noGrp="1" noRot="1" noMove="1" noResize="1" noEditPoints="1" noAdjustHandles="1" noChangeArrowheads="1" noChangeShapeType="1"/>
          </p:cNvSpPr>
          <p:nvPr/>
        </p:nvSpPr>
        <p:spPr>
          <a:xfrm>
            <a:off x="31903579" y="11708777"/>
            <a:ext cx="10151110" cy="3760773"/>
          </a:xfrm>
          <a:prstGeom prst="rect">
            <a:avLst/>
          </a:prstGeom>
          <a:noFill/>
        </p:spPr>
        <p:txBody>
          <a:bodyPr wrap="square" rtlCol="0">
            <a:spAutoFit/>
          </a:bodyPr>
          <a:lstStyle/>
          <a:p>
            <a:r>
              <a:rPr lang="en-US" sz="3000" b="1" dirty="0">
                <a:latin typeface="Calibri" panose="020F0502020204030204" pitchFamily="34" charset="0"/>
                <a:cs typeface="Calibri" panose="020F0502020204030204" pitchFamily="34" charset="0"/>
              </a:rPr>
              <a:t>Table 1</a:t>
            </a:r>
            <a:r>
              <a:rPr lang="en-US" sz="3000" dirty="0">
                <a:latin typeface="Calibri" panose="020F0502020204030204" pitchFamily="34" charset="0"/>
                <a:cs typeface="Calibri" panose="020F0502020204030204" pitchFamily="34" charset="0"/>
              </a:rPr>
              <a:t>: Multivariate logistic regression of stroke type (ischemic stroke and ICH) and severity of LA (Fazekas’ score CT). Reference is Fazekas’ score = 0. </a:t>
            </a:r>
            <a:r>
              <a:rPr lang="en-US" sz="3000" dirty="0">
                <a:solidFill>
                  <a:srgbClr val="000000">
                    <a:lumMod val="85000"/>
                    <a:lumOff val="15000"/>
                  </a:srgbClr>
                </a:solidFill>
                <a:latin typeface="Calibri" panose="020F0502020204030204" pitchFamily="34" charset="0"/>
                <a:cs typeface="Calibri" panose="020F0502020204030204" pitchFamily="34" charset="0"/>
              </a:rPr>
              <a:t>O</a:t>
            </a:r>
            <a:r>
              <a:rPr lang="en-US" altLang="nb-NO" sz="3000" dirty="0">
                <a:solidFill>
                  <a:srgbClr val="000000">
                    <a:lumMod val="85000"/>
                    <a:lumOff val="15000"/>
                  </a:srgbClr>
                </a:solidFill>
                <a:latin typeface="Calibri" panose="020F0502020204030204" pitchFamily="34" charset="0"/>
                <a:cs typeface="Calibri" panose="020F0502020204030204" pitchFamily="34" charset="0"/>
              </a:rPr>
              <a:t>dds ratio(OR) describes the odds of LA in an ICH patient vs an ischemic stroke patient. E.g. for severe LA(</a:t>
            </a:r>
            <a:r>
              <a:rPr lang="en-US" altLang="nb-NO" sz="3000">
                <a:solidFill>
                  <a:srgbClr val="000000">
                    <a:lumMod val="85000"/>
                    <a:lumOff val="15000"/>
                  </a:srgbClr>
                </a:solidFill>
                <a:latin typeface="Calibri" panose="020F0502020204030204" pitchFamily="34" charset="0"/>
                <a:cs typeface="Calibri" panose="020F0502020204030204" pitchFamily="34" charset="0"/>
              </a:rPr>
              <a:t>Fazekas’s score = 3) </a:t>
            </a:r>
            <a:r>
              <a:rPr lang="en-US" altLang="nb-NO" sz="3000" dirty="0">
                <a:solidFill>
                  <a:srgbClr val="000000">
                    <a:lumMod val="85000"/>
                    <a:lumOff val="15000"/>
                  </a:srgbClr>
                </a:solidFill>
                <a:latin typeface="Calibri" panose="020F0502020204030204" pitchFamily="34" charset="0"/>
                <a:cs typeface="Calibri" panose="020F0502020204030204" pitchFamily="34" charset="0"/>
              </a:rPr>
              <a:t>the odds of the patient having suffered from an ICH versus an ischemic stroke is 2.13.</a:t>
            </a:r>
            <a:endParaRPr lang="en-US" sz="3000" dirty="0">
              <a:latin typeface="Calibri" panose="020F0502020204030204" pitchFamily="34" charset="0"/>
              <a:cs typeface="Calibri" panose="020F0502020204030204" pitchFamily="34" charset="0"/>
            </a:endParaRPr>
          </a:p>
          <a:p>
            <a:pPr fontAlgn="base">
              <a:lnSpc>
                <a:spcPct val="150000"/>
              </a:lnSpc>
              <a:spcAft>
                <a:spcPts val="80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*Number of observations= 4,635. Adjusted for sex, age, known hypertension, known diabetes mellitus and smoking (active and former) </a:t>
            </a:r>
            <a:r>
              <a:rPr lang="en-US" sz="2000" baseline="30000" dirty="0">
                <a:effectLst/>
                <a:latin typeface="Calibri" panose="020F0502020204030204" pitchFamily="34" charset="0"/>
                <a:ea typeface="Times New Roman" panose="02020603050405020304" pitchFamily="18" charset="0"/>
                <a:cs typeface="Calibri" panose="020F0502020204030204" pitchFamily="34" charset="0"/>
              </a:rPr>
              <a:t>*</a:t>
            </a:r>
            <a:r>
              <a:rPr lang="en-US" sz="2000" dirty="0">
                <a:effectLst/>
                <a:latin typeface="Calibri" panose="020F0502020204030204" pitchFamily="34" charset="0"/>
                <a:ea typeface="Times New Roman" panose="02020603050405020304" pitchFamily="18" charset="0"/>
                <a:cs typeface="Calibri" panose="020F0502020204030204" pitchFamily="34" charset="0"/>
              </a:rPr>
              <a:t>Confidence interval  </a:t>
            </a:r>
            <a:endParaRPr lang="en-US" sz="2000" dirty="0">
              <a:latin typeface="Calibri" panose="020F0502020204030204" pitchFamily="34" charset="0"/>
              <a:cs typeface="Calibri" panose="020F0502020204030204" pitchFamily="34" charset="0"/>
            </a:endParaRPr>
          </a:p>
        </p:txBody>
      </p:sp>
      <p:sp>
        <p:nvSpPr>
          <p:cNvPr id="25" name="Rectangle 6">
            <a:extLst>
              <a:ext uri="{FF2B5EF4-FFF2-40B4-BE49-F238E27FC236}">
                <a16:creationId xmlns:a16="http://schemas.microsoft.com/office/drawing/2014/main" id="{CDDF1636-6E21-2FD5-91E6-A0046EB573AA}"/>
              </a:ext>
            </a:extLst>
          </p:cNvPr>
          <p:cNvSpPr>
            <a:spLocks noChangeArrowheads="1"/>
          </p:cNvSpPr>
          <p:nvPr/>
        </p:nvSpPr>
        <p:spPr bwMode="auto">
          <a:xfrm>
            <a:off x="0" y="0"/>
            <a:ext cx="428085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nb-NO"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is an independent predictor for post-stroke functional dependency and mortality, both in ICH and ischemic stroke, making health intervention against SVD development an important target (7, 8). </a:t>
            </a:r>
            <a:endParaRPr kumimoji="0" lang="en-US" altLang="nb-NO" sz="1800" b="0" i="0" u="none" strike="noStrike" cap="none" normalizeH="0" baseline="0">
              <a:ln>
                <a:noFill/>
              </a:ln>
              <a:solidFill>
                <a:schemeClr val="tx1"/>
              </a:solidFill>
              <a:effectLst/>
              <a:latin typeface="Arial" panose="020B0604020202020204" pitchFamily="34" charset="0"/>
            </a:endParaRPr>
          </a:p>
        </p:txBody>
      </p:sp>
      <p:sp>
        <p:nvSpPr>
          <p:cNvPr id="26" name="Rectangle 7">
            <a:extLst>
              <a:ext uri="{FF2B5EF4-FFF2-40B4-BE49-F238E27FC236}">
                <a16:creationId xmlns:a16="http://schemas.microsoft.com/office/drawing/2014/main" id="{A5D7B1C9-6044-12CB-7CB7-407646D318FB}"/>
              </a:ext>
            </a:extLst>
          </p:cNvPr>
          <p:cNvSpPr>
            <a:spLocks noChangeArrowheads="1"/>
          </p:cNvSpPr>
          <p:nvPr/>
        </p:nvSpPr>
        <p:spPr bwMode="auto">
          <a:xfrm>
            <a:off x="152400" y="152400"/>
            <a:ext cx="428085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nb-NO"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is an independent predictor for post-stroke functional dependency and mortality, both in ICH and ischemic stroke, making health intervention against SVD development an important target (7, 8)</a:t>
            </a:r>
            <a:r>
              <a:rPr kumimoji="0" lang="nb-NO" altLang="nb-NO" sz="1900" b="0" i="0" u="none" strike="noStrike" cap="none" normalizeH="0" baseline="0">
                <a:ln>
                  <a:noFill/>
                </a:ln>
                <a:solidFill>
                  <a:schemeClr val="tx1"/>
                </a:solidFill>
                <a:effectLst/>
              </a:rPr>
              <a:t> </a:t>
            </a:r>
            <a:endParaRPr kumimoji="0" lang="nb-NO" altLang="nb-NO" sz="1800" b="0" i="0" u="none" strike="noStrike" cap="none" normalizeH="0" baseline="0">
              <a:ln>
                <a:noFill/>
              </a:ln>
              <a:solidFill>
                <a:schemeClr val="tx1"/>
              </a:solidFill>
              <a:effectLst/>
              <a:latin typeface="Arial" panose="020B0604020202020204" pitchFamily="34" charset="0"/>
            </a:endParaRPr>
          </a:p>
        </p:txBody>
      </p:sp>
      <p:sp>
        <p:nvSpPr>
          <p:cNvPr id="29" name="TekstSylinder 28">
            <a:extLst>
              <a:ext uri="{FF2B5EF4-FFF2-40B4-BE49-F238E27FC236}">
                <a16:creationId xmlns:a16="http://schemas.microsoft.com/office/drawing/2014/main" id="{C0BCA9BE-6213-5353-84E3-B9ED45D45B59}"/>
              </a:ext>
            </a:extLst>
          </p:cNvPr>
          <p:cNvSpPr txBox="1">
            <a:spLocks noGrp="1" noRot="1" noMove="1" noResize="1" noEditPoints="1" noAdjustHandles="1" noChangeArrowheads="1" noChangeShapeType="1"/>
          </p:cNvSpPr>
          <p:nvPr/>
        </p:nvSpPr>
        <p:spPr>
          <a:xfrm>
            <a:off x="25541923" y="27604948"/>
            <a:ext cx="6782118" cy="1446550"/>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3. Tveiten A,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Ljøstad</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U,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Mygland</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Å,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Naess</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H.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Leukoaraiosis</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is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associated</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with</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short</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and long-term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mortality</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in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patients</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with</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intracerebral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hemorrhage</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J Stroke </a:t>
            </a:r>
            <a:r>
              <a:rPr kumimoji="0" lang="nb-NO" altLang="nb-NO" sz="2200" b="0" i="0" u="none" strike="noStrike" kern="1200" cap="none" spc="0" normalizeH="0" baseline="0" noProof="0" dirty="0" err="1">
                <a:ln>
                  <a:noFill/>
                </a:ln>
                <a:solidFill>
                  <a:schemeClr val="bg1"/>
                </a:solidFill>
                <a:effectLst/>
                <a:uLnTx/>
                <a:uFillTx/>
                <a:latin typeface="Calibri" panose="020F0502020204030204" pitchFamily="34" charset="0"/>
                <a:ea typeface="+mn-ea"/>
                <a:cs typeface="Calibri" panose="020F0502020204030204" pitchFamily="34" charset="0"/>
              </a:rPr>
              <a:t>Cerebrovasc</a:t>
            </a:r>
            <a:r>
              <a:rPr kumimoji="0" lang="nb-NO" altLang="nb-NO" sz="2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Dis. 2013;22(7):919-25  </a:t>
            </a:r>
          </a:p>
        </p:txBody>
      </p:sp>
      <p:graphicFrame>
        <p:nvGraphicFramePr>
          <p:cNvPr id="31" name="Tabell 30">
            <a:extLst>
              <a:ext uri="{FF2B5EF4-FFF2-40B4-BE49-F238E27FC236}">
                <a16:creationId xmlns:a16="http://schemas.microsoft.com/office/drawing/2014/main" id="{F6D49CBF-06C2-1DB6-7FDB-A7380DB7FA60}"/>
              </a:ext>
            </a:extLst>
          </p:cNvPr>
          <p:cNvGraphicFramePr>
            <a:graphicFrameLocks noGrp="1" noDrilldown="1" noMove="1" noResize="1"/>
          </p:cNvGraphicFramePr>
          <p:nvPr>
            <p:extLst>
              <p:ext uri="{D42A27DB-BD31-4B8C-83A1-F6EECF244321}">
                <p14:modId xmlns:p14="http://schemas.microsoft.com/office/powerpoint/2010/main" val="254434722"/>
              </p:ext>
            </p:extLst>
          </p:nvPr>
        </p:nvGraphicFramePr>
        <p:xfrm>
          <a:off x="31903579" y="15875643"/>
          <a:ext cx="9666051" cy="5429356"/>
        </p:xfrm>
        <a:graphic>
          <a:graphicData uri="http://schemas.openxmlformats.org/drawingml/2006/table">
            <a:tbl>
              <a:tblPr firstRow="1" firstCol="1" bandRow="1">
                <a:tableStyleId>{D7AC3CCA-C797-4891-BE02-D94E43425B78}</a:tableStyleId>
              </a:tblPr>
              <a:tblGrid>
                <a:gridCol w="3452495">
                  <a:extLst>
                    <a:ext uri="{9D8B030D-6E8A-4147-A177-3AD203B41FA5}">
                      <a16:colId xmlns:a16="http://schemas.microsoft.com/office/drawing/2014/main" val="3486820273"/>
                    </a:ext>
                  </a:extLst>
                </a:gridCol>
                <a:gridCol w="1177989">
                  <a:extLst>
                    <a:ext uri="{9D8B030D-6E8A-4147-A177-3AD203B41FA5}">
                      <a16:colId xmlns:a16="http://schemas.microsoft.com/office/drawing/2014/main" val="1263188599"/>
                    </a:ext>
                  </a:extLst>
                </a:gridCol>
                <a:gridCol w="2913951">
                  <a:extLst>
                    <a:ext uri="{9D8B030D-6E8A-4147-A177-3AD203B41FA5}">
                      <a16:colId xmlns:a16="http://schemas.microsoft.com/office/drawing/2014/main" val="4038952603"/>
                    </a:ext>
                  </a:extLst>
                </a:gridCol>
                <a:gridCol w="2121616">
                  <a:extLst>
                    <a:ext uri="{9D8B030D-6E8A-4147-A177-3AD203B41FA5}">
                      <a16:colId xmlns:a16="http://schemas.microsoft.com/office/drawing/2014/main" val="4260322868"/>
                    </a:ext>
                  </a:extLst>
                </a:gridCol>
              </a:tblGrid>
              <a:tr h="709960">
                <a:tc gridSpan="4">
                  <a:txBody>
                    <a:bodyPr/>
                    <a:lstStyle/>
                    <a:p>
                      <a:pPr algn="ctr">
                        <a:lnSpc>
                          <a:spcPct val="150000"/>
                        </a:lnSpc>
                        <a:spcAft>
                          <a:spcPts val="800"/>
                        </a:spcAft>
                      </a:pPr>
                      <a:r>
                        <a:rPr lang="en-US" sz="3600" dirty="0" err="1">
                          <a:effectLst/>
                          <a:latin typeface="Calibri" panose="020F0502020204030204" pitchFamily="34" charset="0"/>
                          <a:cs typeface="Calibri" panose="020F0502020204030204" pitchFamily="34" charset="0"/>
                        </a:rPr>
                        <a:t>mRS</a:t>
                      </a:r>
                      <a:r>
                        <a:rPr lang="en-US" sz="3600" dirty="0">
                          <a:effectLst/>
                          <a:latin typeface="Calibri" panose="020F0502020204030204" pitchFamily="34" charset="0"/>
                          <a:cs typeface="Calibri" panose="020F0502020204030204" pitchFamily="34" charset="0"/>
                        </a:rPr>
                        <a:t> score at 7 days/discharge</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59865275"/>
                  </a:ext>
                </a:extLst>
              </a:tr>
              <a:tr h="709960">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 </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gridSpan="3">
                  <a:txBody>
                    <a:bodyPr/>
                    <a:lstStyle/>
                    <a:p>
                      <a:pPr algn="ctr">
                        <a:lnSpc>
                          <a:spcPct val="150000"/>
                        </a:lnSpc>
                        <a:spcAft>
                          <a:spcPts val="800"/>
                        </a:spcAft>
                      </a:pPr>
                      <a:r>
                        <a:rPr lang="en-US" sz="3600" dirty="0" err="1">
                          <a:effectLst/>
                          <a:latin typeface="Calibri" panose="020F0502020204030204" pitchFamily="34" charset="0"/>
                          <a:cs typeface="Calibri" panose="020F0502020204030204" pitchFamily="34" charset="0"/>
                        </a:rPr>
                        <a:t>ICH</a:t>
                      </a:r>
                      <a:r>
                        <a:rPr lang="en-US" sz="3600" baseline="30000" dirty="0" err="1">
                          <a:effectLst/>
                          <a:latin typeface="Calibri" panose="020F0502020204030204" pitchFamily="34" charset="0"/>
                          <a:cs typeface="Calibri" panose="020F0502020204030204" pitchFamily="34" charset="0"/>
                        </a:rPr>
                        <a:t>a</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176163412"/>
                  </a:ext>
                </a:extLst>
              </a:tr>
              <a:tr h="709960">
                <a:tc>
                  <a:txBody>
                    <a:bodyPr/>
                    <a:lstStyle/>
                    <a:p>
                      <a:pPr algn="l"/>
                      <a:endParaRPr lang="nb-NO" sz="3600" dirty="0">
                        <a:effectLst/>
                        <a:latin typeface="Calibri" panose="020F0502020204030204" pitchFamily="34" charset="0"/>
                        <a:cs typeface="Calibri" panose="020F0502020204030204" pitchFamily="34" charset="0"/>
                      </a:endParaRPr>
                    </a:p>
                  </a:txBody>
                  <a:tcPr marL="68580" marR="68580" marT="0" marB="0"/>
                </a:tc>
                <a:tc>
                  <a:txBody>
                    <a:bodyPr/>
                    <a:lstStyle/>
                    <a:p>
                      <a:pPr algn="ctr">
                        <a:lnSpc>
                          <a:spcPct val="150000"/>
                        </a:lnSpc>
                        <a:spcAft>
                          <a:spcPts val="800"/>
                        </a:spcAft>
                      </a:pPr>
                      <a:r>
                        <a:rPr lang="en-US" sz="3600" dirty="0">
                          <a:effectLst/>
                          <a:latin typeface="Calibri" panose="020F0502020204030204" pitchFamily="34" charset="0"/>
                          <a:cs typeface="Calibri" panose="020F0502020204030204" pitchFamily="34" charset="0"/>
                        </a:rPr>
                        <a:t>OR</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50000"/>
                        </a:lnSpc>
                        <a:spcAft>
                          <a:spcPts val="800"/>
                        </a:spcAft>
                      </a:pPr>
                      <a:r>
                        <a:rPr lang="en-US" sz="3600" dirty="0">
                          <a:effectLst/>
                          <a:latin typeface="Calibri" panose="020F0502020204030204" pitchFamily="34" charset="0"/>
                          <a:cs typeface="Calibri" panose="020F0502020204030204" pitchFamily="34" charset="0"/>
                        </a:rPr>
                        <a:t>95% CI</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50000"/>
                        </a:lnSpc>
                        <a:spcAft>
                          <a:spcPts val="800"/>
                        </a:spcAft>
                      </a:pPr>
                      <a:r>
                        <a:rPr lang="en-US" sz="3600">
                          <a:effectLst/>
                          <a:latin typeface="Calibri" panose="020F0502020204030204" pitchFamily="34" charset="0"/>
                          <a:cs typeface="Calibri" panose="020F0502020204030204" pitchFamily="34" charset="0"/>
                        </a:rPr>
                        <a:t>p-value</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749222168"/>
                  </a:ext>
                </a:extLst>
              </a:tr>
              <a:tr h="869843">
                <a:tc>
                  <a:txBody>
                    <a:bodyPr/>
                    <a:lstStyle/>
                    <a:p>
                      <a:pPr algn="r">
                        <a:lnSpc>
                          <a:spcPct val="150000"/>
                        </a:lnSpc>
                        <a:spcAft>
                          <a:spcPts val="800"/>
                        </a:spcAft>
                      </a:pPr>
                      <a:r>
                        <a:rPr lang="en-US" sz="3600">
                          <a:effectLst/>
                          <a:latin typeface="Calibri" panose="020F0502020204030204" pitchFamily="34" charset="0"/>
                          <a:cs typeface="Calibri" panose="020F0502020204030204" pitchFamily="34" charset="0"/>
                        </a:rPr>
                        <a:t>Fazekas’ score</a:t>
                      </a:r>
                      <a:endParaRPr lang="nb-NO" sz="3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1.36</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1.04-1.78</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&lt;0.025</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06333670"/>
                  </a:ext>
                </a:extLst>
              </a:tr>
              <a:tr h="709960">
                <a:tc>
                  <a:txBody>
                    <a:bodyPr/>
                    <a:lstStyle/>
                    <a:p>
                      <a:pPr algn="l">
                        <a:lnSpc>
                          <a:spcPct val="150000"/>
                        </a:lnSpc>
                        <a:spcAft>
                          <a:spcPts val="800"/>
                        </a:spcAft>
                      </a:pPr>
                      <a:r>
                        <a:rPr lang="en-US" sz="3600">
                          <a:effectLst/>
                          <a:latin typeface="Calibri" panose="020F0502020204030204" pitchFamily="34" charset="0"/>
                          <a:cs typeface="Calibri" panose="020F0502020204030204" pitchFamily="34" charset="0"/>
                        </a:rPr>
                        <a:t> </a:t>
                      </a:r>
                      <a:endParaRPr lang="nb-NO" sz="3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gridSpan="3">
                  <a:txBody>
                    <a:bodyPr/>
                    <a:lstStyle/>
                    <a:p>
                      <a:pPr algn="ctr">
                        <a:lnSpc>
                          <a:spcPct val="150000"/>
                        </a:lnSpc>
                        <a:spcAft>
                          <a:spcPts val="800"/>
                        </a:spcAft>
                      </a:pPr>
                      <a:r>
                        <a:rPr lang="en-US" sz="3600" dirty="0">
                          <a:effectLst/>
                          <a:latin typeface="Calibri" panose="020F0502020204030204" pitchFamily="34" charset="0"/>
                          <a:cs typeface="Calibri" panose="020F0502020204030204" pitchFamily="34" charset="0"/>
                        </a:rPr>
                        <a:t>Ischemic </a:t>
                      </a:r>
                      <a:r>
                        <a:rPr lang="en-US" sz="3600" dirty="0" err="1">
                          <a:effectLst/>
                          <a:latin typeface="Calibri" panose="020F0502020204030204" pitchFamily="34" charset="0"/>
                          <a:cs typeface="Calibri" panose="020F0502020204030204" pitchFamily="34" charset="0"/>
                        </a:rPr>
                        <a:t>stroke</a:t>
                      </a:r>
                      <a:r>
                        <a:rPr lang="en-US" sz="3600" baseline="30000" dirty="0" err="1">
                          <a:effectLst/>
                          <a:latin typeface="Calibri" panose="020F0502020204030204" pitchFamily="34" charset="0"/>
                          <a:cs typeface="Calibri" panose="020F0502020204030204" pitchFamily="34" charset="0"/>
                        </a:rPr>
                        <a:t>b</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134273627"/>
                  </a:ext>
                </a:extLst>
              </a:tr>
              <a:tr h="709960">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 </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50000"/>
                        </a:lnSpc>
                        <a:spcAft>
                          <a:spcPts val="800"/>
                        </a:spcAft>
                      </a:pPr>
                      <a:r>
                        <a:rPr lang="en-US" sz="3600" dirty="0">
                          <a:effectLst/>
                          <a:latin typeface="Calibri" panose="020F0502020204030204" pitchFamily="34" charset="0"/>
                          <a:cs typeface="Calibri" panose="020F0502020204030204" pitchFamily="34" charset="0"/>
                        </a:rPr>
                        <a:t>OR</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50000"/>
                        </a:lnSpc>
                        <a:spcAft>
                          <a:spcPts val="800"/>
                        </a:spcAft>
                      </a:pPr>
                      <a:r>
                        <a:rPr lang="en-US" sz="3600" dirty="0">
                          <a:effectLst/>
                          <a:latin typeface="Calibri" panose="020F0502020204030204" pitchFamily="34" charset="0"/>
                          <a:cs typeface="Calibri" panose="020F0502020204030204" pitchFamily="34" charset="0"/>
                        </a:rPr>
                        <a:t>95% CI</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50000"/>
                        </a:lnSpc>
                        <a:spcAft>
                          <a:spcPts val="800"/>
                        </a:spcAft>
                      </a:pPr>
                      <a:r>
                        <a:rPr lang="en-US" sz="3600">
                          <a:effectLst/>
                          <a:latin typeface="Calibri" panose="020F0502020204030204" pitchFamily="34" charset="0"/>
                          <a:cs typeface="Calibri" panose="020F0502020204030204" pitchFamily="34" charset="0"/>
                        </a:rPr>
                        <a:t>p-value</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759194189"/>
                  </a:ext>
                </a:extLst>
              </a:tr>
              <a:tr h="869843">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Fazekas’ score</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50000"/>
                        </a:lnSpc>
                        <a:spcAft>
                          <a:spcPts val="800"/>
                        </a:spcAft>
                      </a:pPr>
                      <a:r>
                        <a:rPr lang="en-US" sz="3600">
                          <a:effectLst/>
                          <a:latin typeface="Calibri" panose="020F0502020204030204" pitchFamily="34" charset="0"/>
                          <a:cs typeface="Calibri" panose="020F0502020204030204" pitchFamily="34" charset="0"/>
                        </a:rPr>
                        <a:t>1.49</a:t>
                      </a:r>
                      <a:endParaRPr lang="nb-NO" sz="3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1.37-1.62</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50000"/>
                        </a:lnSpc>
                        <a:spcAft>
                          <a:spcPts val="800"/>
                        </a:spcAft>
                      </a:pPr>
                      <a:r>
                        <a:rPr lang="en-US" sz="3600" dirty="0">
                          <a:effectLst/>
                          <a:latin typeface="Calibri" panose="020F0502020204030204" pitchFamily="34" charset="0"/>
                          <a:cs typeface="Calibri" panose="020F0502020204030204" pitchFamily="34" charset="0"/>
                        </a:rPr>
                        <a:t>&lt;0.001</a:t>
                      </a:r>
                      <a:endParaRPr lang="nb-NO" sz="3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77896023"/>
                  </a:ext>
                </a:extLst>
              </a:tr>
            </a:tbl>
          </a:graphicData>
        </a:graphic>
      </p:graphicFrame>
      <p:sp>
        <p:nvSpPr>
          <p:cNvPr id="2048" name="TekstSylinder 2047">
            <a:extLst>
              <a:ext uri="{FF2B5EF4-FFF2-40B4-BE49-F238E27FC236}">
                <a16:creationId xmlns:a16="http://schemas.microsoft.com/office/drawing/2014/main" id="{8DB36BE7-0788-C59F-B510-96366D713660}"/>
              </a:ext>
            </a:extLst>
          </p:cNvPr>
          <p:cNvSpPr txBox="1">
            <a:spLocks noGrp="1" noRot="1" noMove="1" noResize="1" noEditPoints="1" noAdjustHandles="1" noChangeArrowheads="1" noChangeShapeType="1"/>
          </p:cNvSpPr>
          <p:nvPr/>
        </p:nvSpPr>
        <p:spPr>
          <a:xfrm>
            <a:off x="31903579" y="21367046"/>
            <a:ext cx="9666051" cy="3252172"/>
          </a:xfrm>
          <a:prstGeom prst="rect">
            <a:avLst/>
          </a:prstGeom>
          <a:noFill/>
        </p:spPr>
        <p:txBody>
          <a:bodyPr wrap="square" rtlCol="0">
            <a:spAutoFit/>
          </a:bodyPr>
          <a:lstStyle/>
          <a:p>
            <a:r>
              <a:rPr lang="nb-NO" sz="3000" b="1" dirty="0" err="1">
                <a:latin typeface="Calibri" panose="020F0502020204030204" pitchFamily="34" charset="0"/>
                <a:cs typeface="Calibri" panose="020F0502020204030204" pitchFamily="34" charset="0"/>
              </a:rPr>
              <a:t>Table</a:t>
            </a:r>
            <a:r>
              <a:rPr lang="nb-NO" sz="3000" b="1" dirty="0">
                <a:latin typeface="Calibri" panose="020F0502020204030204" pitchFamily="34" charset="0"/>
                <a:cs typeface="Calibri" panose="020F0502020204030204" pitchFamily="34" charset="0"/>
              </a:rPr>
              <a:t> 2:</a:t>
            </a:r>
            <a:r>
              <a:rPr lang="nb-NO" sz="3000" dirty="0">
                <a:latin typeface="Calibri" panose="020F0502020204030204" pitchFamily="34" charset="0"/>
                <a:cs typeface="Calibri" panose="020F0502020204030204" pitchFamily="34" charset="0"/>
              </a:rPr>
              <a:t> </a:t>
            </a:r>
            <a:r>
              <a:rPr lang="nb-NO" sz="3000" dirty="0" err="1">
                <a:latin typeface="Calibri" panose="020F0502020204030204" pitchFamily="34" charset="0"/>
                <a:cs typeface="Calibri" panose="020F0502020204030204" pitchFamily="34" charset="0"/>
              </a:rPr>
              <a:t>Logistic</a:t>
            </a:r>
            <a:r>
              <a:rPr lang="nb-NO" sz="3000" dirty="0">
                <a:latin typeface="Calibri" panose="020F0502020204030204" pitchFamily="34" charset="0"/>
                <a:cs typeface="Calibri" panose="020F0502020204030204" pitchFamily="34" charset="0"/>
              </a:rPr>
              <a:t> </a:t>
            </a:r>
            <a:r>
              <a:rPr lang="nb-NO" sz="3000" dirty="0" err="1">
                <a:latin typeface="Calibri" panose="020F0502020204030204" pitchFamily="34" charset="0"/>
                <a:cs typeface="Calibri" panose="020F0502020204030204" pitchFamily="34" charset="0"/>
              </a:rPr>
              <a:t>regression</a:t>
            </a:r>
            <a:r>
              <a:rPr lang="nb-NO" sz="3000" dirty="0">
                <a:latin typeface="Calibri" panose="020F0502020204030204" pitchFamily="34" charset="0"/>
                <a:cs typeface="Calibri" panose="020F0502020204030204" pitchFamily="34" charset="0"/>
              </a:rPr>
              <a:t> </a:t>
            </a:r>
            <a:r>
              <a:rPr lang="nb-NO" sz="3000" dirty="0" err="1">
                <a:latin typeface="Calibri" panose="020F0502020204030204" pitchFamily="34" charset="0"/>
                <a:cs typeface="Calibri" panose="020F0502020204030204" pitchFamily="34" charset="0"/>
              </a:rPr>
              <a:t>of</a:t>
            </a:r>
            <a:r>
              <a:rPr lang="nb-NO" sz="3000" dirty="0">
                <a:latin typeface="Calibri" panose="020F0502020204030204" pitchFamily="34" charset="0"/>
                <a:cs typeface="Calibri" panose="020F0502020204030204" pitchFamily="34" charset="0"/>
              </a:rPr>
              <a:t> </a:t>
            </a:r>
            <a:r>
              <a:rPr lang="nb-NO" sz="3000" dirty="0" err="1">
                <a:latin typeface="Calibri" panose="020F0502020204030204" pitchFamily="34" charset="0"/>
                <a:cs typeface="Calibri" panose="020F0502020204030204" pitchFamily="34" charset="0"/>
              </a:rPr>
              <a:t>outcome</a:t>
            </a:r>
            <a:r>
              <a:rPr lang="nb-NO" sz="3000" dirty="0">
                <a:latin typeface="Calibri" panose="020F0502020204030204" pitchFamily="34" charset="0"/>
                <a:cs typeface="Calibri" panose="020F0502020204030204" pitchFamily="34" charset="0"/>
              </a:rPr>
              <a:t>(</a:t>
            </a:r>
            <a:r>
              <a:rPr lang="nb-NO" sz="3000" dirty="0" err="1">
                <a:latin typeface="Calibri" panose="020F0502020204030204" pitchFamily="34" charset="0"/>
                <a:cs typeface="Calibri" panose="020F0502020204030204" pitchFamily="34" charset="0"/>
              </a:rPr>
              <a:t>mRS</a:t>
            </a:r>
            <a:r>
              <a:rPr lang="nb-NO" sz="3000" dirty="0">
                <a:latin typeface="Calibri" panose="020F0502020204030204" pitchFamily="34" charset="0"/>
                <a:cs typeface="Calibri" panose="020F0502020204030204" pitchFamily="34" charset="0"/>
              </a:rPr>
              <a:t> score) and LA(</a:t>
            </a:r>
            <a:r>
              <a:rPr lang="nb-NO" sz="3000" dirty="0" err="1">
                <a:latin typeface="Calibri" panose="020F0502020204030204" pitchFamily="34" charset="0"/>
                <a:cs typeface="Calibri" panose="020F0502020204030204" pitchFamily="34" charset="0"/>
              </a:rPr>
              <a:t>Fazekas</a:t>
            </a:r>
            <a:r>
              <a:rPr lang="nb-NO" sz="3000" dirty="0">
                <a:latin typeface="Calibri" panose="020F0502020204030204" pitchFamily="34" charset="0"/>
                <a:cs typeface="Calibri" panose="020F0502020204030204" pitchFamily="34" charset="0"/>
              </a:rPr>
              <a:t>’ score) for </a:t>
            </a:r>
            <a:r>
              <a:rPr lang="nb-NO" sz="3000" dirty="0" err="1">
                <a:latin typeface="Calibri" panose="020F0502020204030204" pitchFamily="34" charset="0"/>
                <a:cs typeface="Calibri" panose="020F0502020204030204" pitchFamily="34" charset="0"/>
              </a:rPr>
              <a:t>each</a:t>
            </a:r>
            <a:r>
              <a:rPr lang="nb-NO" sz="3000" dirty="0">
                <a:latin typeface="Calibri" panose="020F0502020204030204" pitchFamily="34" charset="0"/>
                <a:cs typeface="Calibri" panose="020F0502020204030204" pitchFamily="34" charset="0"/>
              </a:rPr>
              <a:t> stroke type. </a:t>
            </a:r>
            <a:r>
              <a:rPr lang="en-US" sz="3000" dirty="0">
                <a:latin typeface="Calibri" panose="020F0502020204030204" pitchFamily="34" charset="0"/>
                <a:cs typeface="Calibri" panose="020F0502020204030204" pitchFamily="34" charset="0"/>
              </a:rPr>
              <a:t>We defined a </a:t>
            </a:r>
            <a:r>
              <a:rPr lang="en-US" sz="3000" dirty="0" err="1">
                <a:latin typeface="Calibri" panose="020F0502020204030204" pitchFamily="34" charset="0"/>
                <a:cs typeface="Calibri" panose="020F0502020204030204" pitchFamily="34" charset="0"/>
              </a:rPr>
              <a:t>mRS</a:t>
            </a:r>
            <a:r>
              <a:rPr lang="en-US" sz="3000" dirty="0">
                <a:latin typeface="Calibri" panose="020F0502020204030204" pitchFamily="34" charset="0"/>
                <a:cs typeface="Calibri" panose="020F0502020204030204" pitchFamily="34" charset="0"/>
              </a:rPr>
              <a:t> score of 0-2 as a good outcome, and a </a:t>
            </a:r>
            <a:r>
              <a:rPr lang="en-US" sz="3000" dirty="0" err="1">
                <a:latin typeface="Calibri" panose="020F0502020204030204" pitchFamily="34" charset="0"/>
                <a:cs typeface="Calibri" panose="020F0502020204030204" pitchFamily="34" charset="0"/>
              </a:rPr>
              <a:t>mRS</a:t>
            </a:r>
            <a:r>
              <a:rPr lang="en-US" sz="3000" dirty="0">
                <a:latin typeface="Calibri" panose="020F0502020204030204" pitchFamily="34" charset="0"/>
                <a:cs typeface="Calibri" panose="020F0502020204030204" pitchFamily="34" charset="0"/>
              </a:rPr>
              <a:t> score of 3-6 as a poor outcome. </a:t>
            </a:r>
            <a:endParaRPr lang="nb-NO" sz="3000" dirty="0">
              <a:latin typeface="Calibri" panose="020F0502020204030204" pitchFamily="34" charset="0"/>
              <a:cs typeface="Calibri" panose="020F0502020204030204" pitchFamily="34" charset="0"/>
            </a:endParaRPr>
          </a:p>
          <a:p>
            <a:pPr>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Adjusted for age, sex and NIHHS score at admission</a:t>
            </a:r>
            <a:endParaRPr lang="nb-NO" sz="2000" dirty="0">
              <a:effectLst/>
              <a:latin typeface="Calibri" panose="020F0502020204030204" pitchFamily="34" charset="0"/>
              <a:ea typeface="Calibri" panose="020F0502020204030204" pitchFamily="34" charset="0"/>
              <a:cs typeface="Calibri" panose="020F0502020204030204" pitchFamily="34" charset="0"/>
            </a:endParaRPr>
          </a:p>
          <a:p>
            <a:pPr>
              <a:spcAft>
                <a:spcPts val="800"/>
              </a:spcAft>
            </a:pPr>
            <a:r>
              <a:rPr lang="en-US" sz="2000" baseline="30000" dirty="0" err="1">
                <a:effectLst/>
                <a:latin typeface="Calibri" panose="020F0502020204030204" pitchFamily="34" charset="0"/>
                <a:ea typeface="Calibri" panose="020F0502020204030204" pitchFamily="34" charset="0"/>
                <a:cs typeface="Calibri" panose="020F0502020204030204" pitchFamily="34" charset="0"/>
              </a:rPr>
              <a:t>a</a:t>
            </a:r>
            <a:r>
              <a:rPr lang="en-US" sz="2000" dirty="0" err="1">
                <a:effectLst/>
                <a:latin typeface="Calibri" panose="020F0502020204030204" pitchFamily="34" charset="0"/>
                <a:ea typeface="Calibri" panose="020F0502020204030204" pitchFamily="34" charset="0"/>
                <a:cs typeface="Calibri" panose="020F0502020204030204" pitchFamily="34" charset="0"/>
              </a:rPr>
              <a:t>Number</a:t>
            </a:r>
            <a:r>
              <a:rPr lang="en-US" sz="2000" dirty="0">
                <a:effectLst/>
                <a:latin typeface="Calibri" panose="020F0502020204030204" pitchFamily="34" charset="0"/>
                <a:ea typeface="Calibri" panose="020F0502020204030204" pitchFamily="34" charset="0"/>
                <a:cs typeface="Calibri" panose="020F0502020204030204" pitchFamily="34" charset="0"/>
              </a:rPr>
              <a:t> of observations= 626</a:t>
            </a:r>
            <a:r>
              <a:rPr lang="nb-NO" sz="2000" dirty="0">
                <a:effectLst/>
                <a:latin typeface="Calibri" panose="020F0502020204030204" pitchFamily="34" charset="0"/>
                <a:ea typeface="Calibri" panose="020F0502020204030204" pitchFamily="34" charset="0"/>
                <a:cs typeface="Calibri" panose="020F0502020204030204" pitchFamily="34" charset="0"/>
              </a:rPr>
              <a:t>, </a:t>
            </a:r>
            <a:r>
              <a:rPr lang="en-US" sz="2000" baseline="30000" dirty="0" err="1">
                <a:effectLst/>
                <a:latin typeface="Calibri" panose="020F0502020204030204" pitchFamily="34" charset="0"/>
                <a:ea typeface="Calibri" panose="020F0502020204030204" pitchFamily="34" charset="0"/>
                <a:cs typeface="Calibri" panose="020F0502020204030204" pitchFamily="34" charset="0"/>
              </a:rPr>
              <a:t>b</a:t>
            </a:r>
            <a:r>
              <a:rPr lang="en-US" sz="2000" dirty="0" err="1">
                <a:effectLst/>
                <a:latin typeface="Calibri" panose="020F0502020204030204" pitchFamily="34" charset="0"/>
                <a:ea typeface="Calibri" panose="020F0502020204030204" pitchFamily="34" charset="0"/>
                <a:cs typeface="Calibri" panose="020F0502020204030204" pitchFamily="34" charset="0"/>
              </a:rPr>
              <a:t>Number</a:t>
            </a:r>
            <a:r>
              <a:rPr lang="en-US" sz="2000" dirty="0">
                <a:effectLst/>
                <a:latin typeface="Calibri" panose="020F0502020204030204" pitchFamily="34" charset="0"/>
                <a:ea typeface="Calibri" panose="020F0502020204030204" pitchFamily="34" charset="0"/>
                <a:cs typeface="Calibri" panose="020F0502020204030204" pitchFamily="34" charset="0"/>
              </a:rPr>
              <a:t> of observations= 4,366</a:t>
            </a:r>
          </a:p>
          <a:p>
            <a:endParaRPr lang="nb-NO" b="1" dirty="0"/>
          </a:p>
        </p:txBody>
      </p:sp>
      <p:sp>
        <p:nvSpPr>
          <p:cNvPr id="8" name="TekstSylinder 7">
            <a:extLst>
              <a:ext uri="{FF2B5EF4-FFF2-40B4-BE49-F238E27FC236}">
                <a16:creationId xmlns:a16="http://schemas.microsoft.com/office/drawing/2014/main" id="{03ECB320-1D83-A3C1-3D73-A9474AA2A1A7}"/>
              </a:ext>
            </a:extLst>
          </p:cNvPr>
          <p:cNvSpPr txBox="1">
            <a:spLocks noGrp="1" noRot="1" noMove="1" noResize="1" noEditPoints="1" noAdjustHandles="1" noChangeArrowheads="1" noChangeShapeType="1"/>
          </p:cNvSpPr>
          <p:nvPr/>
        </p:nvSpPr>
        <p:spPr>
          <a:xfrm>
            <a:off x="1182688" y="3917108"/>
            <a:ext cx="14807247" cy="1200329"/>
          </a:xfrm>
          <a:prstGeom prst="rect">
            <a:avLst/>
          </a:prstGeom>
          <a:noFill/>
        </p:spPr>
        <p:txBody>
          <a:bodyPr wrap="square" rtlCol="0">
            <a:spAutoFit/>
          </a:bodyPr>
          <a:lstStyle/>
          <a:p>
            <a:r>
              <a:rPr lang="nb-NO" dirty="0">
                <a:solidFill>
                  <a:schemeClr val="bg1"/>
                </a:solidFill>
                <a:latin typeface="Calibri" panose="020F0502020204030204" pitchFamily="34" charset="0"/>
                <a:cs typeface="Calibri" panose="020F0502020204030204" pitchFamily="34" charset="0"/>
              </a:rPr>
              <a:t>Bendik Søfteland</a:t>
            </a:r>
            <a:r>
              <a:rPr lang="nb-NO" baseline="30000" dirty="0">
                <a:solidFill>
                  <a:schemeClr val="bg1"/>
                </a:solidFill>
                <a:latin typeface="Calibri" panose="020F0502020204030204" pitchFamily="34" charset="0"/>
                <a:cs typeface="Calibri" panose="020F0502020204030204" pitchFamily="34" charset="0"/>
              </a:rPr>
              <a:t>1</a:t>
            </a:r>
            <a:r>
              <a:rPr lang="nb-NO" dirty="0">
                <a:solidFill>
                  <a:schemeClr val="bg1"/>
                </a:solidFill>
                <a:latin typeface="Calibri" panose="020F0502020204030204" pitchFamily="34" charset="0"/>
                <a:cs typeface="Calibri" panose="020F0502020204030204" pitchFamily="34" charset="0"/>
              </a:rPr>
              <a:t>, Nedim Leto</a:t>
            </a:r>
            <a:r>
              <a:rPr lang="nb-NO" baseline="30000" dirty="0">
                <a:solidFill>
                  <a:schemeClr val="bg1"/>
                </a:solidFill>
                <a:latin typeface="Calibri" panose="020F0502020204030204" pitchFamily="34" charset="0"/>
                <a:cs typeface="Calibri" panose="020F0502020204030204" pitchFamily="34" charset="0"/>
              </a:rPr>
              <a:t>1</a:t>
            </a:r>
            <a:r>
              <a:rPr lang="nb-NO" dirty="0">
                <a:solidFill>
                  <a:schemeClr val="bg1"/>
                </a:solidFill>
                <a:latin typeface="Calibri" panose="020F0502020204030204" pitchFamily="34" charset="0"/>
                <a:cs typeface="Calibri" panose="020F0502020204030204" pitchFamily="34" charset="0"/>
              </a:rPr>
              <a:t>, Prof. Halvor Næss</a:t>
            </a:r>
            <a:r>
              <a:rPr lang="nb-NO" baseline="30000" dirty="0">
                <a:solidFill>
                  <a:schemeClr val="bg1"/>
                </a:solidFill>
                <a:latin typeface="Calibri" panose="020F0502020204030204" pitchFamily="34" charset="0"/>
                <a:cs typeface="Calibri" panose="020F0502020204030204" pitchFamily="34" charset="0"/>
              </a:rPr>
              <a:t>1,2</a:t>
            </a:r>
          </a:p>
          <a:p>
            <a:r>
              <a:rPr lang="en-US" sz="2000" dirty="0">
                <a:solidFill>
                  <a:schemeClr val="bg1"/>
                </a:solidFill>
                <a:latin typeface="Calibri" panose="020F0502020204030204" pitchFamily="34" charset="0"/>
                <a:cs typeface="Calibri" panose="020F0502020204030204" pitchFamily="34" charset="0"/>
              </a:rPr>
              <a:t>1. Faculty of Medicine, University of Bergen</a:t>
            </a:r>
          </a:p>
          <a:p>
            <a:r>
              <a:rPr lang="en-US" sz="2000" dirty="0">
                <a:solidFill>
                  <a:schemeClr val="bg1"/>
                </a:solidFill>
                <a:latin typeface="Calibri" panose="020F0502020204030204" pitchFamily="34" charset="0"/>
                <a:cs typeface="Calibri" panose="020F0502020204030204" pitchFamily="34" charset="0"/>
              </a:rPr>
              <a:t>2. Department of Neurology, </a:t>
            </a:r>
            <a:r>
              <a:rPr lang="en-US" sz="2000" dirty="0" err="1">
                <a:solidFill>
                  <a:schemeClr val="bg1"/>
                </a:solidFill>
                <a:latin typeface="Calibri" panose="020F0502020204030204" pitchFamily="34" charset="0"/>
                <a:cs typeface="Calibri" panose="020F0502020204030204" pitchFamily="34" charset="0"/>
              </a:rPr>
              <a:t>Haukeland</a:t>
            </a:r>
            <a:r>
              <a:rPr lang="en-US" sz="2000" dirty="0">
                <a:solidFill>
                  <a:schemeClr val="bg1"/>
                </a:solidFill>
                <a:latin typeface="Calibri" panose="020F0502020204030204" pitchFamily="34" charset="0"/>
                <a:cs typeface="Calibri" panose="020F0502020204030204" pitchFamily="34" charset="0"/>
              </a:rPr>
              <a:t> University Hospital, Bergen, Norway</a:t>
            </a:r>
            <a:endParaRPr lang="nb-NO" sz="20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15214</TotalTime>
  <Words>977</Words>
  <Application>Microsoft Office PowerPoint</Application>
  <PresentationFormat>Egendefinert</PresentationFormat>
  <Paragraphs>81</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Bendik Søfteland</cp:lastModifiedBy>
  <cp:revision>154</cp:revision>
  <cp:lastPrinted>2016-05-27T08:05:21Z</cp:lastPrinted>
  <dcterms:created xsi:type="dcterms:W3CDTF">2006-11-02T13:18:58Z</dcterms:created>
  <dcterms:modified xsi:type="dcterms:W3CDTF">2023-11-24T07:24:41Z</dcterms:modified>
</cp:coreProperties>
</file>