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42808525" cy="30279975"/>
  <p:notesSz cx="7099300" cy="102346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33" userDrawn="1">
          <p15:clr>
            <a:srgbClr val="A4A3A4"/>
          </p15:clr>
        </p15:guide>
        <p15:guide id="3" orient="horz" pos="16976" userDrawn="1">
          <p15:clr>
            <a:srgbClr val="A4A3A4"/>
          </p15:clr>
        </p15:guide>
        <p15:guide id="4" pos="745">
          <p15:clr>
            <a:srgbClr val="A4A3A4"/>
          </p15:clr>
        </p15:guide>
        <p15:guide id="5" pos="19961">
          <p15:clr>
            <a:srgbClr val="A4A3A4"/>
          </p15:clr>
        </p15:guide>
        <p15:guide id="6" pos="26361">
          <p15:clr>
            <a:srgbClr val="A4A3A4"/>
          </p15:clr>
        </p15:guide>
        <p15:guide id="7" pos="13513">
          <p15:clr>
            <a:srgbClr val="A4A3A4"/>
          </p15:clr>
        </p15:guide>
        <p15:guide id="8" pos="7025">
          <p15:clr>
            <a:srgbClr val="A4A3A4"/>
          </p15:clr>
        </p15:guide>
        <p15:guide id="9" orient="horz" pos="95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9F1"/>
    <a:srgbClr val="FFAA79"/>
    <a:srgbClr val="761A19"/>
    <a:srgbClr val="34332B"/>
    <a:srgbClr val="005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574" autoAdjust="0"/>
    <p:restoredTop sz="96512" autoAdjust="0"/>
  </p:normalViewPr>
  <p:slideViewPr>
    <p:cSldViewPr snapToGrid="0">
      <p:cViewPr varScale="1">
        <p:scale>
          <a:sx n="29" d="100"/>
          <a:sy n="29" d="100"/>
        </p:scale>
        <p:origin x="2280" y="288"/>
      </p:cViewPr>
      <p:guideLst>
        <p:guide orient="horz" pos="2733"/>
        <p:guide orient="horz" pos="16976"/>
        <p:guide pos="745"/>
        <p:guide pos="19961"/>
        <p:guide pos="26361"/>
        <p:guide pos="13513"/>
        <p:guide pos="7025"/>
        <p:guide orient="horz"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128" d="100"/>
          <a:sy n="128" d="100"/>
        </p:scale>
        <p:origin x="5824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433DE135-FF91-20A3-39DA-EB0E7A6160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1BBF5B1-0403-D936-D364-2A45E95101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3EE47-8B60-024C-A3E9-9D47F69A0B3A}" type="datetimeFigureOut">
              <a:rPr lang="nb-NO" smtClean="0"/>
              <a:t>13.10.2023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0D21D5C-4B77-F54E-E771-2DA77C1574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06C2057-4DAF-3E94-8698-8590C1366EB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46A91-9FDA-7A49-918A-F3079B7549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6674613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3223" userDrawn="1">
          <p15:clr>
            <a:srgbClr val="F26B43"/>
          </p15:clr>
        </p15:guide>
        <p15:guide id="2" pos="2236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324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68350"/>
            <a:ext cx="5422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79" y="4861365"/>
            <a:ext cx="5679742" cy="4605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324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6131AE1E-E725-4449-B03D-B7F1AD5A21E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59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178457" indent="-68637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274549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384368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494187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604007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71382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82364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933465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788E0A-2390-493D-B96C-E13D0340CC64}" type="slidenum">
              <a:rPr lang="nb-NO" altLang="nb-NO" sz="1300"/>
              <a:pPr eaLnBrk="1" hangingPunct="1"/>
              <a:t>1</a:t>
            </a:fld>
            <a:endParaRPr lang="nb-NO" altLang="nb-NO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nb-NO" sz="9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oste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2629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537" userDrawn="1">
          <p15:clr>
            <a:srgbClr val="FBAE40"/>
          </p15:clr>
        </p15:guide>
        <p15:guide id="2" pos="1348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7259CF00-97E2-1033-EB68-FC43F982B767}"/>
              </a:ext>
            </a:extLst>
          </p:cNvPr>
          <p:cNvSpPr/>
          <p:nvPr userDrawn="1"/>
        </p:nvSpPr>
        <p:spPr bwMode="auto">
          <a:xfrm>
            <a:off x="-1" y="5629275"/>
            <a:ext cx="42807600" cy="24660000"/>
          </a:xfrm>
          <a:prstGeom prst="rect">
            <a:avLst/>
          </a:prstGeom>
          <a:solidFill>
            <a:srgbClr val="FEF9F1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83613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Freeform 2" descr="Red field, top">
            <a:extLst>
              <a:ext uri="{FF2B5EF4-FFF2-40B4-BE49-F238E27FC236}">
                <a16:creationId xmlns:a16="http://schemas.microsoft.com/office/drawing/2014/main" id="{09114A3E-ED0D-6852-61B1-87F4D60FBCC4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0" y="1"/>
            <a:ext cx="42808525" cy="5600700"/>
          </a:xfrm>
          <a:custGeom>
            <a:avLst/>
            <a:gdLst>
              <a:gd name="T0" fmla="*/ 0 w 22394"/>
              <a:gd name="T1" fmla="*/ 4633 h 4633"/>
              <a:gd name="T2" fmla="*/ 22394 w 22394"/>
              <a:gd name="T3" fmla="*/ 4633 h 4633"/>
              <a:gd name="T4" fmla="*/ 22394 w 22394"/>
              <a:gd name="T5" fmla="*/ 0 h 4633"/>
              <a:gd name="T6" fmla="*/ 0 w 22394"/>
              <a:gd name="T7" fmla="*/ 0 h 4633"/>
              <a:gd name="T8" fmla="*/ 0 w 22394"/>
              <a:gd name="T9" fmla="*/ 4633 h 4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394" h="4633">
                <a:moveTo>
                  <a:pt x="0" y="4633"/>
                </a:moveTo>
                <a:lnTo>
                  <a:pt x="22394" y="4633"/>
                </a:lnTo>
                <a:lnTo>
                  <a:pt x="22394" y="0"/>
                </a:lnTo>
                <a:lnTo>
                  <a:pt x="0" y="0"/>
                </a:lnTo>
                <a:lnTo>
                  <a:pt x="0" y="4633"/>
                </a:lnTo>
              </a:path>
            </a:pathLst>
          </a:custGeom>
          <a:solidFill>
            <a:srgbClr val="761A19"/>
          </a:solidFill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7" name="Picture 19">
            <a:extLst>
              <a:ext uri="{FF2B5EF4-FFF2-40B4-BE49-F238E27FC236}">
                <a16:creationId xmlns:a16="http://schemas.microsoft.com/office/drawing/2014/main" id="{CD4E24DF-9FF2-B992-1667-8D90A8F267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67275" y="27323832"/>
            <a:ext cx="10790565" cy="2602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2pPr>
      <a:lvl3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3pPr>
      <a:lvl4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4pPr>
      <a:lvl5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5pPr>
      <a:lvl6pPr marL="4572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6pPr>
      <a:lvl7pPr marL="9144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7pPr>
      <a:lvl8pPr marL="13716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8pPr>
      <a:lvl9pPr marL="18288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9pPr>
    </p:titleStyle>
    <p:bodyStyle>
      <a:lvl1pPr marL="3136900" indent="-3136900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9300">
          <a:solidFill>
            <a:schemeClr val="tx1"/>
          </a:solidFill>
          <a:latin typeface="+mn-lt"/>
          <a:ea typeface="+mn-ea"/>
          <a:cs typeface="+mn-cs"/>
        </a:defRPr>
      </a:lvl1pPr>
      <a:lvl2pPr marL="6792913" indent="-2613025" algn="l" defTabSz="8361363" rtl="0" eaLnBrk="0" fontAlgn="base" hangingPunct="0">
        <a:spcBef>
          <a:spcPct val="20000"/>
        </a:spcBef>
        <a:spcAft>
          <a:spcPct val="0"/>
        </a:spcAft>
        <a:buChar char="–"/>
        <a:defRPr sz="25600">
          <a:solidFill>
            <a:schemeClr val="tx1"/>
          </a:solidFill>
          <a:latin typeface="+mn-lt"/>
        </a:defRPr>
      </a:lvl2pPr>
      <a:lvl3pPr marL="10452100" indent="-2090738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2100">
          <a:solidFill>
            <a:schemeClr val="tx1"/>
          </a:solidFill>
          <a:latin typeface="+mn-lt"/>
        </a:defRPr>
      </a:lvl3pPr>
      <a:lvl4pPr marL="14630400" indent="-2090738" algn="l" defTabSz="8361363" rtl="0" eaLnBrk="0" fontAlgn="base" hangingPunct="0">
        <a:spcBef>
          <a:spcPct val="20000"/>
        </a:spcBef>
        <a:spcAft>
          <a:spcPct val="0"/>
        </a:spcAft>
        <a:buChar char="–"/>
        <a:defRPr sz="18200">
          <a:solidFill>
            <a:schemeClr val="tx1"/>
          </a:solidFill>
          <a:latin typeface="+mn-lt"/>
        </a:defRPr>
      </a:lvl4pPr>
      <a:lvl5pPr marL="18810288" indent="-2089150" algn="l" defTabSz="8361363" rtl="0" eaLnBrk="0" fontAlgn="base" hangingPunct="0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5pPr>
      <a:lvl6pPr marL="192674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6pPr>
      <a:lvl7pPr marL="197246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7pPr>
      <a:lvl8pPr marL="201818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8pPr>
      <a:lvl9pPr marL="206390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537" userDrawn="1">
          <p15:clr>
            <a:srgbClr val="F26B43"/>
          </p15:clr>
        </p15:guide>
        <p15:guide id="2" pos="1348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" descr="Title field"/>
          <p:cNvSpPr txBox="1">
            <a:spLocks noChangeArrowheads="1"/>
          </p:cNvSpPr>
          <p:nvPr/>
        </p:nvSpPr>
        <p:spPr bwMode="auto">
          <a:xfrm>
            <a:off x="1182687" y="146969"/>
            <a:ext cx="36487228" cy="390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1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Betydning og behandling av metabolsk acidose ved kronisk nyresvikt (CKD)</a:t>
            </a:r>
          </a:p>
        </p:txBody>
      </p:sp>
      <p:sp>
        <p:nvSpPr>
          <p:cNvPr id="2054" name="Subtitle" descr="Subtitle field"/>
          <p:cNvSpPr txBox="1">
            <a:spLocks noChangeArrowheads="1"/>
          </p:cNvSpPr>
          <p:nvPr/>
        </p:nvSpPr>
        <p:spPr bwMode="auto">
          <a:xfrm>
            <a:off x="1182687" y="4257787"/>
            <a:ext cx="11716883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4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litteraturstudie.</a:t>
            </a:r>
          </a:p>
        </p:txBody>
      </p:sp>
      <p:sp>
        <p:nvSpPr>
          <p:cNvPr id="2053" name="Name and info" descr="Field for name and email"/>
          <p:cNvSpPr txBox="1">
            <a:spLocks noChangeArrowheads="1"/>
          </p:cNvSpPr>
          <p:nvPr/>
        </p:nvSpPr>
        <p:spPr bwMode="auto">
          <a:xfrm>
            <a:off x="37196716" y="2754742"/>
            <a:ext cx="5083397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0" rIns="18000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nb-NO" altLang="nb-NO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Hans Peter </a:t>
            </a:r>
            <a:r>
              <a:rPr lang="nb-NO" altLang="nb-NO" sz="4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Marti</a:t>
            </a:r>
            <a:br>
              <a:rPr lang="nb-NO" altLang="nb-NO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altLang="nb-NO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Overlege og professor</a:t>
            </a:r>
          </a:p>
          <a:p>
            <a:pPr algn="r" eaLnBrk="1" hangingPunct="1"/>
            <a:r>
              <a:rPr lang="nb-NO" altLang="nb-NO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HUS og UiB</a:t>
            </a:r>
          </a:p>
          <a:p>
            <a:pPr algn="r" eaLnBrk="1" hangingPunct="1"/>
            <a:r>
              <a:rPr lang="nb-NO" altLang="nb-NO" sz="3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hans-peter.marti@uib.no</a:t>
            </a:r>
            <a:endParaRPr lang="nb-NO" altLang="nb-NO" sz="3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5" name="Text box 1" descr="Text field "/>
          <p:cNvSpPr txBox="1">
            <a:spLocks noChangeArrowheads="1"/>
          </p:cNvSpPr>
          <p:nvPr/>
        </p:nvSpPr>
        <p:spPr bwMode="auto">
          <a:xfrm>
            <a:off x="1182687" y="6229350"/>
            <a:ext cx="10324146" cy="11443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360000">
            <a:spAutoFit/>
          </a:bodyPr>
          <a:lstStyle>
            <a:lvl1pPr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4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Abstrakt</a:t>
            </a:r>
          </a:p>
          <a:p>
            <a:pPr algn="just" defTabSz="914400" eaLnBrk="1" hangingPunct="1">
              <a:spcAft>
                <a:spcPct val="20000"/>
              </a:spcAft>
              <a:defRPr/>
            </a:pPr>
            <a:r>
              <a:rPr lang="nb-NO" sz="36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Forekomsten av metabolsk acidose ved </a:t>
            </a:r>
            <a:r>
              <a:rPr lang="nb-NO" sz="3600" kern="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CKD </a:t>
            </a:r>
            <a:r>
              <a:rPr lang="nb-NO" sz="36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øker lineært med graden av nyresvikt, og er en risikofaktor for utfall som økt katabolisme av muskelproteiner, økt </a:t>
            </a:r>
            <a:r>
              <a:rPr lang="nb-NO" sz="36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demineralisering</a:t>
            </a:r>
            <a:r>
              <a:rPr lang="nb-NO" sz="36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av bein, økt progresjon av nyresykdom, økt risiko for kardiovaskulær sykdom og økt mortalitet uavhengig av årsak.</a:t>
            </a:r>
            <a:r>
              <a:rPr lang="nb-NO" sz="36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Vi fant nokså god evidens for at korreksjon av acidosen forsinker progresjonen av nyresvikt, og fant moderat evidens for </a:t>
            </a:r>
            <a:r>
              <a:rPr lang="nb-NO" sz="3600" dirty="0">
                <a:latin typeface="Calibri" panose="020F0502020204030204" pitchFamily="34" charset="0"/>
                <a:cs typeface="Calibri" panose="020F0502020204030204" pitchFamily="34" charset="0"/>
              </a:rPr>
              <a:t>at det</a:t>
            </a:r>
            <a:r>
              <a:rPr lang="nb-NO" sz="36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forsinker tap av muskelmasse og fysisk funksjon. Vi fant kun svak evidens for at be- handlingen forebygger </a:t>
            </a:r>
            <a:r>
              <a:rPr lang="nb-NO" sz="36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demineralisering</a:t>
            </a:r>
            <a:r>
              <a:rPr lang="nb-NO" sz="36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av bein, kardiovaskulær sykdom og total mortalitet. </a:t>
            </a:r>
            <a:r>
              <a:rPr lang="nb-NO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Vi ser videre et sterkt behov for gode kliniske studier som ser nærmere på disse effektene.</a:t>
            </a:r>
          </a:p>
          <a:p>
            <a:pPr algn="just" defTabSz="914400" eaLnBrk="1" hangingPunct="1">
              <a:spcAft>
                <a:spcPct val="20000"/>
              </a:spcAft>
              <a:defRPr/>
            </a:pPr>
            <a:endParaRPr lang="nb-NO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nb-NO" sz="36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lang="en-GB" altLang="nb-NO" sz="3600" b="1" dirty="0">
              <a:solidFill>
                <a:srgbClr val="000000">
                  <a:lumMod val="85000"/>
                  <a:lumOff val="15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GB" altLang="nb-NO" sz="44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052" name="Text box 2" descr="Text field "/>
          <p:cNvSpPr txBox="1">
            <a:spLocks noChangeArrowheads="1"/>
          </p:cNvSpPr>
          <p:nvPr/>
        </p:nvSpPr>
        <p:spPr bwMode="auto">
          <a:xfrm>
            <a:off x="1182687" y="15501540"/>
            <a:ext cx="10324147" cy="11572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36000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Bakgrunn og klinisk betydning</a:t>
            </a:r>
          </a:p>
          <a:p>
            <a:pPr algn="just" eaLnBrk="1" hangingPunct="1">
              <a:spcBef>
                <a:spcPct val="50000"/>
              </a:spcBef>
            </a:pPr>
            <a:r>
              <a:rPr lang="nb-NO" sz="36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Kronisk nyresykdom har en prevalens på ca. 10% i Norge. Metabolsk acidose kan defineres som vedvarende s-bikarbonat </a:t>
            </a:r>
            <a:r>
              <a:rPr lang="nb-NO" sz="3600" kern="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&lt;22 </a:t>
            </a:r>
            <a:r>
              <a:rPr lang="nb-NO" sz="3600" kern="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mmol</a:t>
            </a:r>
            <a:r>
              <a:rPr lang="nb-NO" sz="3600" kern="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/l, og f</a:t>
            </a:r>
            <a:r>
              <a:rPr lang="nb-NO" sz="36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orekomsten øker lineært med graden av nyresvikt. Årsaken til dette er nyrenes sentrale rolle for syre-base-homeostasen. Den viktigste kompensatoriske mekanismen i nyrene ved metabolsk acidose er ammoniagenesen, hvor sirkulerende glutamin forbrukes for å generere nytt bikarbonat. Med stadig mer avansert nyresykdom finnes ikk</a:t>
            </a:r>
            <a:r>
              <a:rPr lang="nb-NO" sz="3600" kern="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 lenger nok funksjonelle nefroner til å vedlikeholde denne prosessen</a:t>
            </a:r>
            <a:r>
              <a:rPr lang="nb-NO" sz="36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Metabolsk acidose er assosiert med økt katabolisme av muskelproteiner, økt </a:t>
            </a:r>
            <a:r>
              <a:rPr lang="nb-NO" sz="36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demineralisering</a:t>
            </a:r>
            <a:r>
              <a:rPr lang="nb-NO" sz="36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av bein, økt risiko for kardiovaskulær sykdom, økt mortalitet uavhengig av årsak og raskere progresjon av nyresykdom. Den vanligste behandlingen i norske sykehus er peroralt natriumbikarbonat 0,5-1g x 2-4 daglig, titrert til en dose hvor s-bikarbonat holdes over 22 </a:t>
            </a:r>
            <a:r>
              <a:rPr lang="nb-NO" sz="36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mmol</a:t>
            </a:r>
            <a:r>
              <a:rPr lang="nb-NO" sz="36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/l</a:t>
            </a:r>
            <a:r>
              <a:rPr lang="nb-NO" sz="3600" kern="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nb-NO" altLang="nb-NO" sz="36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63" name="Text Box 5" descr="Text field "/>
          <p:cNvSpPr txBox="1">
            <a:spLocks noChangeArrowheads="1"/>
          </p:cNvSpPr>
          <p:nvPr/>
        </p:nvSpPr>
        <p:spPr bwMode="auto">
          <a:xfrm>
            <a:off x="28161795" y="6229350"/>
            <a:ext cx="13867948" cy="5329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36000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4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Effekter på progresjon av sykdom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nb-NO" altLang="nb-NO" sz="3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 fant god evidens for at korreksjon av metabolsk acidose forsinker utviklingen av CKD. En av de største kliniske studiene på området, UBI-studien fra Italia, fant at det etter 30 mnd. var omtrent dobbelt så mange dialysekrevende pasienter i gruppen som ikke fikk korrigert sin metabolske acidose enn i gruppen som fikk korrigert den, samt at det var omtrent tre ganger så mange pasienter som opplevde en dobling av sin s-</a:t>
            </a:r>
            <a:r>
              <a:rPr lang="nb-NO" altLang="nb-NO" sz="36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kreatinin</a:t>
            </a:r>
            <a:r>
              <a:rPr lang="nb-NO" altLang="nb-NO" sz="3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ila. de 30 månedene i gruppen som ikke fikk korrigert acidosen.</a:t>
            </a:r>
            <a:endParaRPr kumimoji="0" lang="nb-NO" altLang="nb-NO" sz="360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4" name="Bilde 3" descr="Et bilde som inneholder tekst, skjermbilde, diagram, Font&#10;&#10;Automatisk generert beskrivelse">
            <a:extLst>
              <a:ext uri="{FF2B5EF4-FFF2-40B4-BE49-F238E27FC236}">
                <a16:creationId xmlns:a16="http://schemas.microsoft.com/office/drawing/2014/main" id="{A05FDDA1-1FD8-8121-932B-D03B333E072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2" t="2682" r="1411" b="21953"/>
          <a:stretch/>
        </p:blipFill>
        <p:spPr>
          <a:xfrm>
            <a:off x="11506833" y="6192462"/>
            <a:ext cx="16155067" cy="6501430"/>
          </a:xfrm>
          <a:prstGeom prst="rect">
            <a:avLst/>
          </a:prstGeom>
        </p:spPr>
      </p:pic>
      <p:pic>
        <p:nvPicPr>
          <p:cNvPr id="6" name="Bilde 5" descr="Et bilde som inneholder tekst, skjermbilde, Font, diagram&#10;&#10;Automatisk generert beskrivelse">
            <a:extLst>
              <a:ext uri="{FF2B5EF4-FFF2-40B4-BE49-F238E27FC236}">
                <a16:creationId xmlns:a16="http://schemas.microsoft.com/office/drawing/2014/main" id="{C380CCD8-8242-818D-97A1-8AE902259CE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9" t="1784" b="9387"/>
          <a:stretch/>
        </p:blipFill>
        <p:spPr>
          <a:xfrm>
            <a:off x="11506833" y="13511452"/>
            <a:ext cx="16155067" cy="7814798"/>
          </a:xfrm>
          <a:prstGeom prst="rect">
            <a:avLst/>
          </a:prstGeom>
        </p:spPr>
      </p:pic>
      <p:pic>
        <p:nvPicPr>
          <p:cNvPr id="8" name="Bilde 7" descr="Et bilde som inneholder tekst, skjermbilde, Font&#10;&#10;Automatisk generert beskrivelse">
            <a:extLst>
              <a:ext uri="{FF2B5EF4-FFF2-40B4-BE49-F238E27FC236}">
                <a16:creationId xmlns:a16="http://schemas.microsoft.com/office/drawing/2014/main" id="{4D9B0569-B816-50D3-0CC8-62CBE544FE6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8" t="2336" r="1710" b="2185"/>
          <a:stretch/>
        </p:blipFill>
        <p:spPr>
          <a:xfrm>
            <a:off x="11506833" y="22236277"/>
            <a:ext cx="16155067" cy="7522619"/>
          </a:xfrm>
          <a:prstGeom prst="rect">
            <a:avLst/>
          </a:prstGeom>
        </p:spPr>
      </p:pic>
      <p:sp>
        <p:nvSpPr>
          <p:cNvPr id="9" name="Name and info" descr="Field for name and email">
            <a:extLst>
              <a:ext uri="{FF2B5EF4-FFF2-40B4-BE49-F238E27FC236}">
                <a16:creationId xmlns:a16="http://schemas.microsoft.com/office/drawing/2014/main" id="{165508F7-8CA9-D139-278B-591F22AFC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03938" y="197361"/>
            <a:ext cx="4436875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0" rIns="18000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nb-NO" altLang="nb-NO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Joakim R. Syrstad</a:t>
            </a:r>
            <a:br>
              <a:rPr lang="nb-NO" altLang="nb-NO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altLang="nb-NO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Medisinstudent</a:t>
            </a:r>
          </a:p>
          <a:p>
            <a:pPr algn="r" eaLnBrk="1" hangingPunct="1"/>
            <a:r>
              <a:rPr lang="nb-NO" altLang="nb-NO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UiB</a:t>
            </a:r>
          </a:p>
          <a:p>
            <a:pPr algn="r" eaLnBrk="1" hangingPunct="1"/>
            <a:r>
              <a:rPr lang="nb-NO" altLang="nb-NO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jsy002@uib.no</a:t>
            </a:r>
          </a:p>
          <a:p>
            <a:pPr algn="r" eaLnBrk="1" hangingPunct="1"/>
            <a:endParaRPr lang="nb-NO" altLang="nb-NO" sz="3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 Box 5" descr="Text field ">
            <a:extLst>
              <a:ext uri="{FF2B5EF4-FFF2-40B4-BE49-F238E27FC236}">
                <a16:creationId xmlns:a16="http://schemas.microsoft.com/office/drawing/2014/main" id="{9F467257-8545-CA0D-4FAF-66D68BDD5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61795" y="11950916"/>
            <a:ext cx="13867948" cy="5329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36000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4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Effekter på muskulatur</a:t>
            </a:r>
            <a:r>
              <a:rPr lang="nb-NO" altLang="nb-NO" sz="4400" b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nb-NO" altLang="nb-NO" sz="4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fysisk funksjon og livskvalitet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nb-NO" altLang="nb-NO" sz="3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 fant moderat evidens for at korreksjon av metabolsk acidose forsinker tap av muskulatur, fysisk funksjon og livskvalitet. Fase 1 og 2 av kliniske studier til legemiddelet Veverimer som nå er i utvikling, fant man bl.a. etter 52 uker at tiden brukt på en  standardisert sitte-til-stå test var redusert med 4,3 sek i </a:t>
            </a:r>
            <a:r>
              <a:rPr lang="nb-NO" altLang="nb-NO" sz="36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veverimergruppen</a:t>
            </a:r>
            <a:r>
              <a:rPr lang="nb-NO" altLang="nb-NO" sz="3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vs. 1,4 sek i placebogruppen, samt at total poengscore i et standardisert spørreskjema for livskvalitet ved CKD (KDQOL) var 11,4 poeng bedre I </a:t>
            </a:r>
            <a:r>
              <a:rPr lang="nb-NO" altLang="nb-NO" sz="36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veverimergruppen</a:t>
            </a:r>
            <a:r>
              <a:rPr lang="nb-NO" altLang="nb-NO" sz="3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vs. 0,7 poeng verre I placebogruppen.</a:t>
            </a:r>
            <a:endParaRPr kumimoji="0" lang="nb-NO" altLang="nb-NO" sz="360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2" name="Text Box 5" descr="Text field ">
            <a:extLst>
              <a:ext uri="{FF2B5EF4-FFF2-40B4-BE49-F238E27FC236}">
                <a16:creationId xmlns:a16="http://schemas.microsoft.com/office/drawing/2014/main" id="{4CBDD0A8-6E7C-CA9B-0AAC-5CE77793C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61795" y="17672482"/>
            <a:ext cx="13867948" cy="5329664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36000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4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Effekter på mortalitet og kardiovaskulær død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36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Vi fant svak evidens for at korreksjon av metabolsk acidose reduserer kardiovaskulær risiko og total dødelighet hos pasienter med CKD. En </a:t>
            </a:r>
            <a:r>
              <a:rPr kumimoji="0" lang="nb-NO" altLang="nb-NO" sz="36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meta</a:t>
            </a:r>
            <a:r>
              <a:rPr kumimoji="0" lang="nb-NO" altLang="nb-NO" sz="36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-analyse utført av </a:t>
            </a:r>
            <a:r>
              <a:rPr kumimoji="0" lang="nb-NO" altLang="nb-NO" sz="36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Shi</a:t>
            </a:r>
            <a:r>
              <a:rPr kumimoji="0" lang="nb-NO" altLang="nb-NO" sz="36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et al. sammenfattet 18 kontrollerte kliniske studier med 20 måneders median oppfølgingstid, og fant ingen signifikante forskjeller</a:t>
            </a:r>
            <a:r>
              <a:rPr lang="nb-NO" altLang="nb-NO" sz="3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mellom gruppene som fikk korrigert sin metabolske acidose vs. ikke når det kom til total dødelighet og kardiovaskulære hendelser. Konfidensintervallene var dog store, som vanskeliggjør tolkningen av funnene.</a:t>
            </a:r>
            <a:endParaRPr kumimoji="0" lang="nb-NO" altLang="nb-NO" sz="360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Text Box 5" descr="Text field ">
            <a:extLst>
              <a:ext uri="{FF2B5EF4-FFF2-40B4-BE49-F238E27FC236}">
                <a16:creationId xmlns:a16="http://schemas.microsoft.com/office/drawing/2014/main" id="{B36CE0BE-349C-7F87-3DE4-89E0EFE63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61795" y="23394048"/>
            <a:ext cx="13867948" cy="4775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36000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4400" b="1" i="0" u="none" strike="noStrike" kern="1200" cap="none" spc="0" normalizeH="0" baseline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Effekter på beinvev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3600" i="0" u="none" strike="noStrike" kern="1200" cap="none" spc="0" normalizeH="0" baseline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Demineralisering av beinvev er en velkjent effekt av kronisk metabolsk acidose, ettersom beinvev fungerer som en viktig buffersubstans i møte med acidose. Det er så langt få kliniske studier som har undersøkt effekter på beinvev av å korrigere CKD-pasientenes acidose. Studiene vi så nærmere på konkluderte med at de ikke kunne finne signifikante effekter av slik behandling, men disse hadde riktignok flere metodologiske mangler.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48828258-7972-AE4C-574D-60A2B1412615}"/>
              </a:ext>
            </a:extLst>
          </p:cNvPr>
          <p:cNvSpPr txBox="1"/>
          <p:nvPr/>
        </p:nvSpPr>
        <p:spPr>
          <a:xfrm>
            <a:off x="28161795" y="28558567"/>
            <a:ext cx="1386794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3600" i="1" dirty="0">
                <a:latin typeface="Calibri" panose="020F0502020204030204" pitchFamily="34" charset="0"/>
                <a:cs typeface="Calibri" panose="020F0502020204030204" pitchFamily="34" charset="0"/>
              </a:rPr>
              <a:t>Artikkelen kan leses i sin helhet med utfyllende referanseliste i tidsskriftet «Indremedisineren» utgave 2, 2023, eller på </a:t>
            </a:r>
            <a:r>
              <a:rPr lang="nb-NO" sz="3600" i="1" dirty="0" err="1">
                <a:latin typeface="Calibri" panose="020F0502020204030204" pitchFamily="34" charset="0"/>
                <a:cs typeface="Calibri" panose="020F0502020204030204" pitchFamily="34" charset="0"/>
              </a:rPr>
              <a:t>www.indremedisineren.no</a:t>
            </a:r>
            <a:endParaRPr lang="nb-NO" sz="3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UiB-Farger-2015-matt">
      <a:dk1>
        <a:sysClr val="windowText" lastClr="000000"/>
      </a:dk1>
      <a:lt1>
        <a:srgbClr val="FFFFFF"/>
      </a:lt1>
      <a:dk2>
        <a:srgbClr val="847268"/>
      </a:dk2>
      <a:lt2>
        <a:srgbClr val="D0CAC2"/>
      </a:lt2>
      <a:accent1>
        <a:srgbClr val="DB3F3D"/>
      </a:accent1>
      <a:accent2>
        <a:srgbClr val="1A2640"/>
      </a:accent2>
      <a:accent3>
        <a:srgbClr val="CDAB3F"/>
      </a:accent3>
      <a:accent4>
        <a:srgbClr val="4EA0B7"/>
      </a:accent4>
      <a:accent5>
        <a:srgbClr val="789A5B"/>
      </a:accent5>
      <a:accent6>
        <a:srgbClr val="705686"/>
      </a:accent6>
      <a:hlink>
        <a:srgbClr val="009FEE"/>
      </a:hlink>
      <a:folHlink>
        <a:srgbClr val="522D89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4307</TotalTime>
  <Words>686</Words>
  <Application>Microsoft Macintosh PowerPoint</Application>
  <PresentationFormat>Egendefinert</PresentationFormat>
  <Paragraphs>24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Standard utforming</vt:lpstr>
      <vt:lpstr>PowerPoint-presentasjon</vt:lpstr>
    </vt:vector>
  </TitlesOfParts>
  <Company>IT-avd, 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Helge Grønhaug</dc:creator>
  <cp:lastModifiedBy>Joakim Rønnestad Syrstad</cp:lastModifiedBy>
  <cp:revision>160</cp:revision>
  <cp:lastPrinted>2016-05-27T08:05:21Z</cp:lastPrinted>
  <dcterms:created xsi:type="dcterms:W3CDTF">2006-11-02T13:18:58Z</dcterms:created>
  <dcterms:modified xsi:type="dcterms:W3CDTF">2023-10-13T13:36:34Z</dcterms:modified>
</cp:coreProperties>
</file>