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12192000" cy="6858000"/>
  <p:notesSz cx="6858000" cy="9144000"/>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02"/>
    <p:restoredTop sz="86468"/>
  </p:normalViewPr>
  <p:slideViewPr>
    <p:cSldViewPr snapToGrid="0">
      <p:cViewPr>
        <p:scale>
          <a:sx n="100" d="100"/>
          <a:sy n="100" d="100"/>
        </p:scale>
        <p:origin x="216" y="6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2480" y="17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9E305-0229-D140-A234-5F16A0972EEF}" type="datetimeFigureOut">
              <a:rPr lang="nb-NO" smtClean="0"/>
              <a:t>24.11.2023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C365FC-57AF-B94D-8E21-0E5764E65D6F}" type="slidenum">
              <a:rPr lang="nb-NO" smtClean="0"/>
              <a:t>‹#›</a:t>
            </a:fld>
            <a:endParaRPr lang="nb-NO"/>
          </a:p>
        </p:txBody>
      </p:sp>
    </p:spTree>
    <p:extLst>
      <p:ext uri="{BB962C8B-B14F-4D97-AF65-F5344CB8AC3E}">
        <p14:creationId xmlns:p14="http://schemas.microsoft.com/office/powerpoint/2010/main" val="1187316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9EC365FC-57AF-B94D-8E21-0E5764E65D6F}" type="slidenum">
              <a:rPr lang="nb-NO" smtClean="0"/>
              <a:t>1</a:t>
            </a:fld>
            <a:endParaRPr lang="nb-NO"/>
          </a:p>
        </p:txBody>
      </p:sp>
    </p:spTree>
    <p:extLst>
      <p:ext uri="{BB962C8B-B14F-4D97-AF65-F5344CB8AC3E}">
        <p14:creationId xmlns:p14="http://schemas.microsoft.com/office/powerpoint/2010/main" val="3887050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0738451"/>
      </p:ext>
    </p:extLst>
  </p:cSld>
  <p:clrMapOvr>
    <a:masterClrMapping/>
  </p:clrMapOvr>
  <p:extLst>
    <p:ext uri="{DCECCB84-F9BA-43D5-87BE-67443E8EF086}">
      <p15:sldGuideLst xmlns:p15="http://schemas.microsoft.com/office/powerpoint/2012/main">
        <p15:guide id="1" orient="horz" pos="9537">
          <p15:clr>
            <a:srgbClr val="FBAE40"/>
          </p15:clr>
        </p15:guide>
        <p15:guide id="2" pos="1348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9D20C1-EF7D-484F-E3A9-DD4391D4382B}"/>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E992D62-4BF4-CE3C-530C-6BE5106BB8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7A29E6A0-34A7-69A7-63D6-A11C5EBDBCEE}"/>
              </a:ext>
            </a:extLst>
          </p:cNvPr>
          <p:cNvSpPr>
            <a:spLocks noGrp="1"/>
          </p:cNvSpPr>
          <p:nvPr>
            <p:ph type="dt" sz="half" idx="10"/>
          </p:nvPr>
        </p:nvSpPr>
        <p:spPr/>
        <p:txBody>
          <a:bodyPr/>
          <a:lstStyle/>
          <a:p>
            <a:fld id="{74B60BD3-2705-1C46-B243-315BCF5BD878}" type="datetimeFigureOut">
              <a:rPr lang="nb-NO" smtClean="0"/>
              <a:t>24.11.2023</a:t>
            </a:fld>
            <a:endParaRPr lang="nb-NO"/>
          </a:p>
        </p:txBody>
      </p:sp>
      <p:sp>
        <p:nvSpPr>
          <p:cNvPr id="5" name="Plassholder for bunntekst 4">
            <a:extLst>
              <a:ext uri="{FF2B5EF4-FFF2-40B4-BE49-F238E27FC236}">
                <a16:creationId xmlns:a16="http://schemas.microsoft.com/office/drawing/2014/main" id="{1B9BA363-1EDC-4542-1E09-4496344D73A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41B1286-95F0-0200-4260-FFC5A46D743D}"/>
              </a:ext>
            </a:extLst>
          </p:cNvPr>
          <p:cNvSpPr>
            <a:spLocks noGrp="1"/>
          </p:cNvSpPr>
          <p:nvPr>
            <p:ph type="sldNum" sz="quarter" idx="12"/>
          </p:nvPr>
        </p:nvSpPr>
        <p:spPr/>
        <p:txBody>
          <a:bodyPr/>
          <a:lstStyle/>
          <a:p>
            <a:fld id="{45FD1D71-89C6-E24A-80B2-334B82772093}" type="slidenum">
              <a:rPr lang="nb-NO" smtClean="0"/>
              <a:t>‹#›</a:t>
            </a:fld>
            <a:endParaRPr lang="nb-NO"/>
          </a:p>
        </p:txBody>
      </p:sp>
    </p:spTree>
    <p:extLst>
      <p:ext uri="{BB962C8B-B14F-4D97-AF65-F5344CB8AC3E}">
        <p14:creationId xmlns:p14="http://schemas.microsoft.com/office/powerpoint/2010/main" val="2602707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p:nvSpPr>
        <p:spPr bwMode="auto">
          <a:xfrm>
            <a:off x="-1" y="1274954"/>
            <a:ext cx="12191737" cy="132481"/>
          </a:xfrm>
          <a:prstGeom prst="rect">
            <a:avLst/>
          </a:prstGeom>
          <a:solidFill>
            <a:srgbClr val="FEF9F1"/>
          </a:solidFill>
          <a:ln>
            <a:noFill/>
          </a:ln>
          <a:effectLst/>
        </p:spPr>
        <p:txBody>
          <a:bodyPr vert="horz" wrap="square" lIns="20710" tIns="10355" rIns="20710" bIns="10355" numCol="1" rtlCol="0" anchor="t" anchorCtr="0" compatLnSpc="1">
            <a:prstTxWarp prst="textNoShape">
              <a:avLst/>
            </a:prstTxWarp>
            <a:spAutoFit/>
          </a:bodyPr>
          <a:lstStyle/>
          <a:p>
            <a:pPr marL="0" marR="0" indent="0" algn="l" defTabSz="1893849" rtl="0" eaLnBrk="1" fontAlgn="base" latinLnBrk="0" hangingPunct="1">
              <a:lnSpc>
                <a:spcPct val="100000"/>
              </a:lnSpc>
              <a:spcBef>
                <a:spcPct val="0"/>
              </a:spcBef>
              <a:spcAft>
                <a:spcPct val="0"/>
              </a:spcAft>
              <a:buClrTx/>
              <a:buSzTx/>
              <a:buFontTx/>
              <a:buNone/>
              <a:tabLst/>
            </a:pPr>
            <a:endParaRPr kumimoji="0" lang="nb-NO" sz="725"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p:nvSpPr>
        <p:spPr bwMode="auto">
          <a:xfrm>
            <a:off x="0" y="0"/>
            <a:ext cx="12192000" cy="1268482"/>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sz="408"/>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235802" y="6188474"/>
            <a:ext cx="2951819" cy="589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1765410"/>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1893849" rtl="0" eaLnBrk="1" fontAlgn="base" hangingPunct="1">
        <a:spcBef>
          <a:spcPct val="0"/>
        </a:spcBef>
        <a:spcAft>
          <a:spcPct val="0"/>
        </a:spcAft>
        <a:defRPr sz="9105">
          <a:solidFill>
            <a:schemeClr val="tx2"/>
          </a:solidFill>
          <a:latin typeface="+mj-lt"/>
          <a:ea typeface="+mj-ea"/>
          <a:cs typeface="+mj-cs"/>
        </a:defRPr>
      </a:lvl1pPr>
      <a:lvl2pPr algn="ctr" defTabSz="1893849" rtl="0" eaLnBrk="1" fontAlgn="base" hangingPunct="1">
        <a:spcBef>
          <a:spcPct val="0"/>
        </a:spcBef>
        <a:spcAft>
          <a:spcPct val="0"/>
        </a:spcAft>
        <a:defRPr sz="9105">
          <a:solidFill>
            <a:schemeClr val="tx2"/>
          </a:solidFill>
          <a:latin typeface="Arial" charset="0"/>
        </a:defRPr>
      </a:lvl2pPr>
      <a:lvl3pPr algn="ctr" defTabSz="1893849" rtl="0" eaLnBrk="1" fontAlgn="base" hangingPunct="1">
        <a:spcBef>
          <a:spcPct val="0"/>
        </a:spcBef>
        <a:spcAft>
          <a:spcPct val="0"/>
        </a:spcAft>
        <a:defRPr sz="9105">
          <a:solidFill>
            <a:schemeClr val="tx2"/>
          </a:solidFill>
          <a:latin typeface="Arial" charset="0"/>
        </a:defRPr>
      </a:lvl3pPr>
      <a:lvl4pPr algn="ctr" defTabSz="1893849" rtl="0" eaLnBrk="1" fontAlgn="base" hangingPunct="1">
        <a:spcBef>
          <a:spcPct val="0"/>
        </a:spcBef>
        <a:spcAft>
          <a:spcPct val="0"/>
        </a:spcAft>
        <a:defRPr sz="9105">
          <a:solidFill>
            <a:schemeClr val="tx2"/>
          </a:solidFill>
          <a:latin typeface="Arial" charset="0"/>
        </a:defRPr>
      </a:lvl4pPr>
      <a:lvl5pPr algn="ctr" defTabSz="1893849" rtl="0" eaLnBrk="1" fontAlgn="base" hangingPunct="1">
        <a:spcBef>
          <a:spcPct val="0"/>
        </a:spcBef>
        <a:spcAft>
          <a:spcPct val="0"/>
        </a:spcAft>
        <a:defRPr sz="9105">
          <a:solidFill>
            <a:schemeClr val="tx2"/>
          </a:solidFill>
          <a:latin typeface="Arial" charset="0"/>
        </a:defRPr>
      </a:lvl5pPr>
      <a:lvl6pPr marL="103556" algn="ctr" defTabSz="1893849" rtl="0" eaLnBrk="1" fontAlgn="base" hangingPunct="1">
        <a:spcBef>
          <a:spcPct val="0"/>
        </a:spcBef>
        <a:spcAft>
          <a:spcPct val="0"/>
        </a:spcAft>
        <a:defRPr sz="9105">
          <a:solidFill>
            <a:schemeClr val="tx2"/>
          </a:solidFill>
          <a:latin typeface="Arial" charset="0"/>
        </a:defRPr>
      </a:lvl6pPr>
      <a:lvl7pPr marL="207112" algn="ctr" defTabSz="1893849" rtl="0" eaLnBrk="1" fontAlgn="base" hangingPunct="1">
        <a:spcBef>
          <a:spcPct val="0"/>
        </a:spcBef>
        <a:spcAft>
          <a:spcPct val="0"/>
        </a:spcAft>
        <a:defRPr sz="9105">
          <a:solidFill>
            <a:schemeClr val="tx2"/>
          </a:solidFill>
          <a:latin typeface="Arial" charset="0"/>
        </a:defRPr>
      </a:lvl7pPr>
      <a:lvl8pPr marL="310667" algn="ctr" defTabSz="1893849" rtl="0" eaLnBrk="1" fontAlgn="base" hangingPunct="1">
        <a:spcBef>
          <a:spcPct val="0"/>
        </a:spcBef>
        <a:spcAft>
          <a:spcPct val="0"/>
        </a:spcAft>
        <a:defRPr sz="9105">
          <a:solidFill>
            <a:schemeClr val="tx2"/>
          </a:solidFill>
          <a:latin typeface="Arial" charset="0"/>
        </a:defRPr>
      </a:lvl8pPr>
      <a:lvl9pPr marL="414223" algn="ctr" defTabSz="1893849" rtl="0" eaLnBrk="1" fontAlgn="base" hangingPunct="1">
        <a:spcBef>
          <a:spcPct val="0"/>
        </a:spcBef>
        <a:spcAft>
          <a:spcPct val="0"/>
        </a:spcAft>
        <a:defRPr sz="9105">
          <a:solidFill>
            <a:schemeClr val="tx2"/>
          </a:solidFill>
          <a:latin typeface="Arial" charset="0"/>
        </a:defRPr>
      </a:lvl9pPr>
    </p:titleStyle>
    <p:bodyStyle>
      <a:lvl1pPr marL="710508" indent="-710508" algn="l" defTabSz="1893849" rtl="0" eaLnBrk="1" fontAlgn="base" hangingPunct="1">
        <a:spcBef>
          <a:spcPct val="20000"/>
        </a:spcBef>
        <a:spcAft>
          <a:spcPct val="0"/>
        </a:spcAft>
        <a:buChar char="•"/>
        <a:defRPr sz="6636">
          <a:solidFill>
            <a:schemeClr val="tx1"/>
          </a:solidFill>
          <a:latin typeface="+mn-lt"/>
          <a:ea typeface="+mn-ea"/>
          <a:cs typeface="+mn-cs"/>
        </a:defRPr>
      </a:lvl1pPr>
      <a:lvl2pPr marL="1538595" indent="-591850" algn="l" defTabSz="1893849" rtl="0" eaLnBrk="1" fontAlgn="base" hangingPunct="1">
        <a:spcBef>
          <a:spcPct val="20000"/>
        </a:spcBef>
        <a:spcAft>
          <a:spcPct val="0"/>
        </a:spcAft>
        <a:buChar char="–"/>
        <a:defRPr sz="5798">
          <a:solidFill>
            <a:schemeClr val="tx1"/>
          </a:solidFill>
          <a:latin typeface="+mn-lt"/>
        </a:defRPr>
      </a:lvl2pPr>
      <a:lvl3pPr marL="2367401" indent="-473552" algn="l" defTabSz="1893849" rtl="0" eaLnBrk="1" fontAlgn="base" hangingPunct="1">
        <a:spcBef>
          <a:spcPct val="20000"/>
        </a:spcBef>
        <a:spcAft>
          <a:spcPct val="0"/>
        </a:spcAft>
        <a:buChar char="•"/>
        <a:defRPr sz="5006">
          <a:solidFill>
            <a:schemeClr val="tx1"/>
          </a:solidFill>
          <a:latin typeface="+mn-lt"/>
        </a:defRPr>
      </a:lvl3pPr>
      <a:lvl4pPr marL="3313786" indent="-473552" algn="l" defTabSz="1893849" rtl="0" eaLnBrk="1" fontAlgn="base" hangingPunct="1">
        <a:spcBef>
          <a:spcPct val="20000"/>
        </a:spcBef>
        <a:spcAft>
          <a:spcPct val="0"/>
        </a:spcAft>
        <a:buChar char="–"/>
        <a:defRPr sz="4122">
          <a:solidFill>
            <a:schemeClr val="tx1"/>
          </a:solidFill>
          <a:latin typeface="+mn-lt"/>
        </a:defRPr>
      </a:lvl4pPr>
      <a:lvl5pPr marL="4260530" indent="-473192" algn="l" defTabSz="1893849" rtl="0" eaLnBrk="1" fontAlgn="base" hangingPunct="1">
        <a:spcBef>
          <a:spcPct val="20000"/>
        </a:spcBef>
        <a:spcAft>
          <a:spcPct val="0"/>
        </a:spcAft>
        <a:buChar char="»"/>
        <a:defRPr sz="4122">
          <a:solidFill>
            <a:schemeClr val="tx1"/>
          </a:solidFill>
          <a:latin typeface="+mn-lt"/>
        </a:defRPr>
      </a:lvl5pPr>
      <a:lvl6pPr marL="4364086" indent="-473192" algn="l" defTabSz="1893849" rtl="0" eaLnBrk="1" fontAlgn="base" hangingPunct="1">
        <a:spcBef>
          <a:spcPct val="20000"/>
        </a:spcBef>
        <a:spcAft>
          <a:spcPct val="0"/>
        </a:spcAft>
        <a:buChar char="»"/>
        <a:defRPr sz="4122">
          <a:solidFill>
            <a:schemeClr val="tx1"/>
          </a:solidFill>
          <a:latin typeface="+mn-lt"/>
        </a:defRPr>
      </a:lvl6pPr>
      <a:lvl7pPr marL="4467642" indent="-473192" algn="l" defTabSz="1893849" rtl="0" eaLnBrk="1" fontAlgn="base" hangingPunct="1">
        <a:spcBef>
          <a:spcPct val="20000"/>
        </a:spcBef>
        <a:spcAft>
          <a:spcPct val="0"/>
        </a:spcAft>
        <a:buChar char="»"/>
        <a:defRPr sz="4122">
          <a:solidFill>
            <a:schemeClr val="tx1"/>
          </a:solidFill>
          <a:latin typeface="+mn-lt"/>
        </a:defRPr>
      </a:lvl7pPr>
      <a:lvl8pPr marL="4571198" indent="-473192" algn="l" defTabSz="1893849" rtl="0" eaLnBrk="1" fontAlgn="base" hangingPunct="1">
        <a:spcBef>
          <a:spcPct val="20000"/>
        </a:spcBef>
        <a:spcAft>
          <a:spcPct val="0"/>
        </a:spcAft>
        <a:buChar char="»"/>
        <a:defRPr sz="4122">
          <a:solidFill>
            <a:schemeClr val="tx1"/>
          </a:solidFill>
          <a:latin typeface="+mn-lt"/>
        </a:defRPr>
      </a:lvl8pPr>
      <a:lvl9pPr marL="4674753" indent="-473192" algn="l" defTabSz="1893849" rtl="0" eaLnBrk="1" fontAlgn="base" hangingPunct="1">
        <a:spcBef>
          <a:spcPct val="20000"/>
        </a:spcBef>
        <a:spcAft>
          <a:spcPct val="0"/>
        </a:spcAft>
        <a:buChar char="»"/>
        <a:defRPr sz="4122">
          <a:solidFill>
            <a:schemeClr val="tx1"/>
          </a:solidFill>
          <a:latin typeface="+mn-lt"/>
        </a:defRPr>
      </a:lvl9pPr>
    </p:bodyStyle>
    <p:otherStyle>
      <a:defPPr>
        <a:defRPr lang="nb-NO"/>
      </a:defPPr>
      <a:lvl1pPr marL="0" algn="l" defTabSz="207112" rtl="0" eaLnBrk="1" latinLnBrk="0" hangingPunct="1">
        <a:defRPr sz="408" kern="1200">
          <a:solidFill>
            <a:schemeClr val="tx1"/>
          </a:solidFill>
          <a:latin typeface="+mn-lt"/>
          <a:ea typeface="+mn-ea"/>
          <a:cs typeface="+mn-cs"/>
        </a:defRPr>
      </a:lvl1pPr>
      <a:lvl2pPr marL="103556" algn="l" defTabSz="207112" rtl="0" eaLnBrk="1" latinLnBrk="0" hangingPunct="1">
        <a:defRPr sz="408" kern="1200">
          <a:solidFill>
            <a:schemeClr val="tx1"/>
          </a:solidFill>
          <a:latin typeface="+mn-lt"/>
          <a:ea typeface="+mn-ea"/>
          <a:cs typeface="+mn-cs"/>
        </a:defRPr>
      </a:lvl2pPr>
      <a:lvl3pPr marL="207112" algn="l" defTabSz="207112" rtl="0" eaLnBrk="1" latinLnBrk="0" hangingPunct="1">
        <a:defRPr sz="408" kern="1200">
          <a:solidFill>
            <a:schemeClr val="tx1"/>
          </a:solidFill>
          <a:latin typeface="+mn-lt"/>
          <a:ea typeface="+mn-ea"/>
          <a:cs typeface="+mn-cs"/>
        </a:defRPr>
      </a:lvl3pPr>
      <a:lvl4pPr marL="310667" algn="l" defTabSz="207112" rtl="0" eaLnBrk="1" latinLnBrk="0" hangingPunct="1">
        <a:defRPr sz="408" kern="1200">
          <a:solidFill>
            <a:schemeClr val="tx1"/>
          </a:solidFill>
          <a:latin typeface="+mn-lt"/>
          <a:ea typeface="+mn-ea"/>
          <a:cs typeface="+mn-cs"/>
        </a:defRPr>
      </a:lvl4pPr>
      <a:lvl5pPr marL="414223" algn="l" defTabSz="207112" rtl="0" eaLnBrk="1" latinLnBrk="0" hangingPunct="1">
        <a:defRPr sz="408" kern="1200">
          <a:solidFill>
            <a:schemeClr val="tx1"/>
          </a:solidFill>
          <a:latin typeface="+mn-lt"/>
          <a:ea typeface="+mn-ea"/>
          <a:cs typeface="+mn-cs"/>
        </a:defRPr>
      </a:lvl5pPr>
      <a:lvl6pPr marL="517779" algn="l" defTabSz="207112" rtl="0" eaLnBrk="1" latinLnBrk="0" hangingPunct="1">
        <a:defRPr sz="408" kern="1200">
          <a:solidFill>
            <a:schemeClr val="tx1"/>
          </a:solidFill>
          <a:latin typeface="+mn-lt"/>
          <a:ea typeface="+mn-ea"/>
          <a:cs typeface="+mn-cs"/>
        </a:defRPr>
      </a:lvl6pPr>
      <a:lvl7pPr marL="621335" algn="l" defTabSz="207112" rtl="0" eaLnBrk="1" latinLnBrk="0" hangingPunct="1">
        <a:defRPr sz="408" kern="1200">
          <a:solidFill>
            <a:schemeClr val="tx1"/>
          </a:solidFill>
          <a:latin typeface="+mn-lt"/>
          <a:ea typeface="+mn-ea"/>
          <a:cs typeface="+mn-cs"/>
        </a:defRPr>
      </a:lvl7pPr>
      <a:lvl8pPr marL="724891" algn="l" defTabSz="207112" rtl="0" eaLnBrk="1" latinLnBrk="0" hangingPunct="1">
        <a:defRPr sz="408" kern="1200">
          <a:solidFill>
            <a:schemeClr val="tx1"/>
          </a:solidFill>
          <a:latin typeface="+mn-lt"/>
          <a:ea typeface="+mn-ea"/>
          <a:cs typeface="+mn-cs"/>
        </a:defRPr>
      </a:lvl8pPr>
      <a:lvl9pPr marL="828446" algn="l" defTabSz="207112" rtl="0" eaLnBrk="1" latinLnBrk="0" hangingPunct="1">
        <a:defRPr sz="40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p15:clr>
            <a:srgbClr val="F26B43"/>
          </p15:clr>
        </p15:guide>
        <p15:guide id="2" pos="1348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Bilde 16" descr="Et bilde som inneholder tekst, diagram, skjermbilde, Font&#10;&#10;Automatisk generert beskrivelse">
            <a:extLst>
              <a:ext uri="{FF2B5EF4-FFF2-40B4-BE49-F238E27FC236}">
                <a16:creationId xmlns:a16="http://schemas.microsoft.com/office/drawing/2014/main" id="{593AD2DB-943E-FD48-512C-CB32DB9E5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951" y="1421535"/>
            <a:ext cx="5593816" cy="3150521"/>
          </a:xfrm>
          <a:prstGeom prst="rect">
            <a:avLst/>
          </a:prstGeom>
        </p:spPr>
      </p:pic>
      <p:sp>
        <p:nvSpPr>
          <p:cNvPr id="6" name="TekstSylinder 5">
            <a:extLst>
              <a:ext uri="{FF2B5EF4-FFF2-40B4-BE49-F238E27FC236}">
                <a16:creationId xmlns:a16="http://schemas.microsoft.com/office/drawing/2014/main" id="{746E659F-67FB-1D62-97CE-85AC65E71C37}"/>
              </a:ext>
            </a:extLst>
          </p:cNvPr>
          <p:cNvSpPr txBox="1"/>
          <p:nvPr/>
        </p:nvSpPr>
        <p:spPr>
          <a:xfrm>
            <a:off x="469232" y="128873"/>
            <a:ext cx="3310137" cy="646331"/>
          </a:xfrm>
          <a:prstGeom prst="rect">
            <a:avLst/>
          </a:prstGeom>
          <a:noFill/>
        </p:spPr>
        <p:txBody>
          <a:bodyPr wrap="none" rtlCol="0">
            <a:spAutoFit/>
          </a:bodyPr>
          <a:lstStyle/>
          <a:p>
            <a:r>
              <a:rPr lang="nb-NO" sz="3600" b="1" dirty="0">
                <a:solidFill>
                  <a:schemeClr val="bg1"/>
                </a:solidFill>
                <a:latin typeface="Calibri" panose="020F0502020204030204" pitchFamily="34" charset="0"/>
                <a:cs typeface="Calibri" panose="020F0502020204030204" pitchFamily="34" charset="0"/>
              </a:rPr>
              <a:t>Anemi hos eldre</a:t>
            </a:r>
          </a:p>
        </p:txBody>
      </p:sp>
      <p:sp>
        <p:nvSpPr>
          <p:cNvPr id="7" name="TekstSylinder 6">
            <a:extLst>
              <a:ext uri="{FF2B5EF4-FFF2-40B4-BE49-F238E27FC236}">
                <a16:creationId xmlns:a16="http://schemas.microsoft.com/office/drawing/2014/main" id="{BD0C08E2-9C5F-3E3E-F4F5-0C062E0FD010}"/>
              </a:ext>
            </a:extLst>
          </p:cNvPr>
          <p:cNvSpPr txBox="1"/>
          <p:nvPr/>
        </p:nvSpPr>
        <p:spPr>
          <a:xfrm>
            <a:off x="469232" y="716036"/>
            <a:ext cx="8422105" cy="492443"/>
          </a:xfrm>
          <a:prstGeom prst="rect">
            <a:avLst/>
          </a:prstGeom>
          <a:noFill/>
        </p:spPr>
        <p:txBody>
          <a:bodyPr wrap="square" rtlCol="0">
            <a:spAutoFit/>
          </a:bodyPr>
          <a:lstStyle/>
          <a:p>
            <a:r>
              <a:rPr lang="nb-NO" sz="1300" b="1" dirty="0">
                <a:solidFill>
                  <a:schemeClr val="bg1"/>
                </a:solidFill>
                <a:latin typeface="Calibri" panose="020F0502020204030204" pitchFamily="34" charset="0"/>
                <a:cs typeface="Calibri" panose="020F0502020204030204" pitchFamily="34" charset="0"/>
              </a:rPr>
              <a:t>En oppsummering av tilgjengelig litteratur med fokus på etiologi, og hvordan man skal definere, utrede og behandle anemi hos eldre.</a:t>
            </a:r>
          </a:p>
        </p:txBody>
      </p:sp>
      <p:sp>
        <p:nvSpPr>
          <p:cNvPr id="8" name="TekstSylinder 7">
            <a:extLst>
              <a:ext uri="{FF2B5EF4-FFF2-40B4-BE49-F238E27FC236}">
                <a16:creationId xmlns:a16="http://schemas.microsoft.com/office/drawing/2014/main" id="{087193B1-0F83-8B76-1831-CEDB40E3BF49}"/>
              </a:ext>
            </a:extLst>
          </p:cNvPr>
          <p:cNvSpPr txBox="1"/>
          <p:nvPr/>
        </p:nvSpPr>
        <p:spPr>
          <a:xfrm>
            <a:off x="10075498" y="531369"/>
            <a:ext cx="1827744" cy="646331"/>
          </a:xfrm>
          <a:prstGeom prst="rect">
            <a:avLst/>
          </a:prstGeom>
          <a:noFill/>
        </p:spPr>
        <p:txBody>
          <a:bodyPr wrap="none" rtlCol="0">
            <a:spAutoFit/>
          </a:bodyPr>
          <a:lstStyle/>
          <a:p>
            <a:r>
              <a:rPr lang="nb-NO" sz="1200" b="1" dirty="0">
                <a:solidFill>
                  <a:schemeClr val="bg1"/>
                </a:solidFill>
              </a:rPr>
              <a:t>Sofie Emilie Synnevåg</a:t>
            </a:r>
          </a:p>
          <a:p>
            <a:pPr algn="ctr"/>
            <a:r>
              <a:rPr lang="nb-NO" sz="1200" dirty="0">
                <a:solidFill>
                  <a:schemeClr val="bg1"/>
                </a:solidFill>
              </a:rPr>
              <a:t>Universitetet i Bergen</a:t>
            </a:r>
          </a:p>
          <a:p>
            <a:pPr algn="ctr"/>
            <a:r>
              <a:rPr lang="nb-NO" sz="1200" dirty="0">
                <a:solidFill>
                  <a:schemeClr val="bg1"/>
                </a:solidFill>
              </a:rPr>
              <a:t>ssy005@uib.no</a:t>
            </a:r>
          </a:p>
        </p:txBody>
      </p:sp>
      <p:sp>
        <p:nvSpPr>
          <p:cNvPr id="12" name="TekstSylinder 11">
            <a:extLst>
              <a:ext uri="{FF2B5EF4-FFF2-40B4-BE49-F238E27FC236}">
                <a16:creationId xmlns:a16="http://schemas.microsoft.com/office/drawing/2014/main" id="{D9626E40-1FEE-BD1E-1921-8061D4F00938}"/>
              </a:ext>
            </a:extLst>
          </p:cNvPr>
          <p:cNvSpPr txBox="1"/>
          <p:nvPr/>
        </p:nvSpPr>
        <p:spPr>
          <a:xfrm>
            <a:off x="303233" y="1421535"/>
            <a:ext cx="2585742" cy="4616648"/>
          </a:xfrm>
          <a:prstGeom prst="rect">
            <a:avLst/>
          </a:prstGeom>
          <a:noFill/>
        </p:spPr>
        <p:txBody>
          <a:bodyPr wrap="square" rtlCol="0">
            <a:spAutoFit/>
          </a:bodyPr>
          <a:lstStyle/>
          <a:p>
            <a:pPr>
              <a:lnSpc>
                <a:spcPct val="150000"/>
              </a:lnSpc>
            </a:pPr>
            <a:r>
              <a:rPr lang="nb-NO" sz="1200" b="1" dirty="0">
                <a:latin typeface="Calibri" panose="020F0502020204030204" pitchFamily="34" charset="0"/>
                <a:cs typeface="Calibri" panose="020F0502020204030204" pitchFamily="34" charset="0"/>
              </a:rPr>
              <a:t>ABSTRAKT</a:t>
            </a:r>
            <a:endParaRPr lang="nb-NO" sz="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r>
              <a:rPr lang="nb-NO" sz="1200" b="0" i="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Denne </a:t>
            </a:r>
            <a:r>
              <a:rPr lang="nb-NO" sz="1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kliniske oversikten</a:t>
            </a:r>
            <a:r>
              <a:rPr lang="nb-NO" sz="1200" b="0" i="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utforsker anemi hos eldre med fokus på etiologi, diagnostiske utfordringer og terapeutiske intervensjoner. Ved å gjennomgå eksisterende litteratur belyses årsakene til anemi i den eldre befolkningen, alt fra ernæringsmessige mangler til kroniske sykdommer. Oppgaven kommer med forslag til  diagnostisk tilnærming og tankegang ved utredning, og belyser fysiologiske endringer hos eldre som kan komplisere de kliniske vurderingene. I tillegg skisserer artikkelen evidensbaserte strategier for effektiv håndtering av anemi hos eldre. Sammensetningen av denne informasjonen er ment å forbedre vår forståelse av anemi hos eldre, men også være en verdifull ressurs for klinikere og forskere som skal navigerer kompleksiteten til geriatrisk hematologi.</a:t>
            </a:r>
            <a:endParaRPr lang="nb-NO" sz="120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9" name="TekstSylinder 18">
            <a:extLst>
              <a:ext uri="{FF2B5EF4-FFF2-40B4-BE49-F238E27FC236}">
                <a16:creationId xmlns:a16="http://schemas.microsoft.com/office/drawing/2014/main" id="{D44D1662-E802-8C1C-B9F0-DB74EAA41F85}"/>
              </a:ext>
            </a:extLst>
          </p:cNvPr>
          <p:cNvSpPr txBox="1"/>
          <p:nvPr/>
        </p:nvSpPr>
        <p:spPr>
          <a:xfrm>
            <a:off x="3000171" y="1421535"/>
            <a:ext cx="3095829" cy="4734629"/>
          </a:xfrm>
          <a:prstGeom prst="rect">
            <a:avLst/>
          </a:prstGeom>
          <a:noFill/>
        </p:spPr>
        <p:txBody>
          <a:bodyPr wrap="square" rtlCol="0">
            <a:spAutoFit/>
          </a:bodyPr>
          <a:lstStyle/>
          <a:p>
            <a:pPr>
              <a:lnSpc>
                <a:spcPct val="150000"/>
              </a:lnSpc>
            </a:pPr>
            <a:r>
              <a:rPr lang="nb-NO" sz="1200" b="1" dirty="0">
                <a:latin typeface="Calibri" panose="020F0502020204030204" pitchFamily="34" charset="0"/>
                <a:cs typeface="Calibri" panose="020F0502020204030204" pitchFamily="34" charset="0"/>
              </a:rPr>
              <a:t>METODE</a:t>
            </a:r>
          </a:p>
          <a:p>
            <a:r>
              <a:rPr lang="nb-NO" sz="1100" dirty="0">
                <a:latin typeface="Calibri" panose="020F0502020204030204" pitchFamily="34" charset="0"/>
                <a:cs typeface="Calibri" panose="020F0502020204030204" pitchFamily="34" charset="0"/>
              </a:rPr>
              <a:t>Det ble gjennomført et ikke-systematisk litteratursøk innenfor de tema oppgaven omfatter. Litteratursøkene ble gjort i PubMed.</a:t>
            </a:r>
          </a:p>
          <a:p>
            <a:endParaRPr lang="nb-NO" sz="1100" dirty="0">
              <a:latin typeface="Calibri" panose="020F0502020204030204" pitchFamily="34" charset="0"/>
              <a:cs typeface="Calibri" panose="020F0502020204030204" pitchFamily="34" charset="0"/>
            </a:endParaRPr>
          </a:p>
          <a:p>
            <a:r>
              <a:rPr lang="nb-NO" sz="1100" b="1" dirty="0">
                <a:latin typeface="Calibri" panose="020F0502020204030204" pitchFamily="34" charset="0"/>
                <a:cs typeface="Calibri" panose="020F0502020204030204" pitchFamily="34" charset="0"/>
              </a:rPr>
              <a:t>VIKTIGE POENG</a:t>
            </a:r>
            <a:endParaRPr lang="nb-NO"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spcAft>
                <a:spcPts val="1000"/>
              </a:spcAft>
              <a:buFont typeface="Arial" panose="020B0604020202020204" pitchFamily="34" charset="0"/>
              <a:buChar char="•"/>
            </a:pPr>
            <a:r>
              <a:rPr lang="nb-NO" sz="1100" dirty="0">
                <a:effectLst/>
                <a:latin typeface="Calibri" panose="020F0502020204030204" pitchFamily="34" charset="0"/>
                <a:ea typeface="Times New Roman" panose="02020603050405020304" pitchFamily="18" charset="0"/>
                <a:cs typeface="Times New Roman" panose="02020603050405020304" pitchFamily="18" charset="0"/>
              </a:rPr>
              <a:t>Forekomsten av anemi hos eldre er økende. </a:t>
            </a:r>
          </a:p>
          <a:p>
            <a:pPr marL="171450" indent="-171450">
              <a:spcAft>
                <a:spcPts val="1000"/>
              </a:spcAft>
              <a:buFont typeface="Arial" panose="020B0604020202020204" pitchFamily="34" charset="0"/>
              <a:buChar char="•"/>
            </a:pPr>
            <a:r>
              <a:rPr lang="nb-NO" sz="1100" dirty="0">
                <a:latin typeface="Calibri" panose="020F0502020204030204" pitchFamily="34" charset="0"/>
                <a:ea typeface="Times New Roman" panose="02020603050405020304" pitchFamily="18" charset="0"/>
                <a:cs typeface="Times New Roman" panose="02020603050405020304" pitchFamily="18" charset="0"/>
              </a:rPr>
              <a:t>Det er foreslått å bevege seg vekk fra WHOs definisjon av anemi, og ta i bruk nye grenseverdier for hemoglobin hos eldre. </a:t>
            </a:r>
          </a:p>
          <a:p>
            <a:pPr marL="171450" indent="-171450">
              <a:spcAft>
                <a:spcPts val="1000"/>
              </a:spcAft>
              <a:buFont typeface="Arial" panose="020B0604020202020204" pitchFamily="34" charset="0"/>
              <a:buChar char="•"/>
            </a:pPr>
            <a:r>
              <a:rPr lang="nb-NO" sz="1100" dirty="0">
                <a:effectLst/>
                <a:latin typeface="Calibri" panose="020F0502020204030204" pitchFamily="34" charset="0"/>
                <a:ea typeface="Times New Roman" panose="02020603050405020304" pitchFamily="18" charset="0"/>
                <a:cs typeface="Times New Roman" panose="02020603050405020304" pitchFamily="18" charset="0"/>
              </a:rPr>
              <a:t>Etiologien er kompleks. De vanligste årsakene til anemi hos eldre i </a:t>
            </a:r>
            <a:r>
              <a:rPr lang="nb-NO" sz="1100" dirty="0">
                <a:latin typeface="Calibri" panose="020F0502020204030204" pitchFamily="34" charset="0"/>
                <a:ea typeface="Times New Roman" panose="02020603050405020304" pitchFamily="18" charset="0"/>
                <a:cs typeface="Times New Roman" panose="02020603050405020304" pitchFamily="18" charset="0"/>
              </a:rPr>
              <a:t>vestlige land </a:t>
            </a:r>
            <a:r>
              <a:rPr lang="nb-NO" sz="1100" dirty="0">
                <a:effectLst/>
                <a:latin typeface="Calibri" panose="020F0502020204030204" pitchFamily="34" charset="0"/>
                <a:ea typeface="Times New Roman" panose="02020603050405020304" pitchFamily="18" charset="0"/>
                <a:cs typeface="Times New Roman" panose="02020603050405020304" pitchFamily="18" charset="0"/>
              </a:rPr>
              <a:t>er jernmangelanemier forårsaket av blødning, og anemi på grunn av bakenforliggende kronisk sykdom og inflammasjon. </a:t>
            </a:r>
          </a:p>
          <a:p>
            <a:pPr marL="171450" indent="-171450">
              <a:spcAft>
                <a:spcPts val="1000"/>
              </a:spcAft>
              <a:buFont typeface="Arial" panose="020B0604020202020204" pitchFamily="34" charset="0"/>
              <a:buChar char="•"/>
            </a:pPr>
            <a:r>
              <a:rPr lang="nb-NO" sz="1100" dirty="0">
                <a:latin typeface="Calibri" panose="020F0502020204030204" pitchFamily="34" charset="0"/>
                <a:ea typeface="Times New Roman" panose="02020603050405020304" pitchFamily="18" charset="0"/>
                <a:cs typeface="Times New Roman" panose="02020603050405020304" pitchFamily="18" charset="0"/>
              </a:rPr>
              <a:t>D</a:t>
            </a:r>
            <a:r>
              <a:rPr lang="nb-NO" sz="1100" dirty="0">
                <a:effectLst/>
                <a:latin typeface="Calibri" panose="020F0502020204030204" pitchFamily="34" charset="0"/>
                <a:ea typeface="Times New Roman" panose="02020603050405020304" pitchFamily="18" charset="0"/>
                <a:cs typeface="Times New Roman" panose="02020603050405020304" pitchFamily="18" charset="0"/>
              </a:rPr>
              <a:t>e optimale hemoglobinverdiene for å redusere mortalitet og sykehusinnleggelser er 13,0-15,0 g/dL hos kvinner og 14,0-17,0 g/dL hos menn.</a:t>
            </a:r>
          </a:p>
          <a:p>
            <a:pPr marL="171450" indent="-171450">
              <a:spcAft>
                <a:spcPts val="1000"/>
              </a:spcAft>
              <a:buFont typeface="Arial" panose="020B0604020202020204" pitchFamily="34" charset="0"/>
              <a:buChar char="•"/>
            </a:pPr>
            <a:r>
              <a:rPr lang="nb-NO" sz="1100" dirty="0">
                <a:latin typeface="Calibri" panose="020F0502020204030204" pitchFamily="34" charset="0"/>
                <a:ea typeface="Times New Roman" panose="02020603050405020304" pitchFamily="18" charset="0"/>
                <a:cs typeface="Times New Roman" panose="02020603050405020304" pitchFamily="18" charset="0"/>
              </a:rPr>
              <a:t>Milde former for anemi er vist å kunne ha kliniske konsekvenser for pasienten. </a:t>
            </a:r>
          </a:p>
          <a:p>
            <a:pPr marL="171450" indent="-171450">
              <a:spcAft>
                <a:spcPts val="1000"/>
              </a:spcAft>
              <a:buFont typeface="Arial" panose="020B0604020202020204" pitchFamily="34" charset="0"/>
              <a:buChar char="•"/>
            </a:pPr>
            <a:r>
              <a:rPr lang="nb-NO" sz="1100" dirty="0">
                <a:latin typeface="Calibri" panose="020F0502020204030204" pitchFamily="34" charset="0"/>
                <a:ea typeface="Times New Roman" panose="02020603050405020304" pitchFamily="18" charset="0"/>
                <a:cs typeface="Times New Roman" panose="02020603050405020304" pitchFamily="18" charset="0"/>
              </a:rPr>
              <a:t>Anemi er en selvstendig risikofaktor for økt morbiditet og mortalitet, kardiovaskulære sykdom, fallrisiko og kognitiv funksjon.</a:t>
            </a:r>
            <a:endParaRPr lang="nb-NO"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3" name="TekstSylinder 22">
            <a:extLst>
              <a:ext uri="{FF2B5EF4-FFF2-40B4-BE49-F238E27FC236}">
                <a16:creationId xmlns:a16="http://schemas.microsoft.com/office/drawing/2014/main" id="{63D99D3C-C368-2398-8489-46FC36C63830}"/>
              </a:ext>
            </a:extLst>
          </p:cNvPr>
          <p:cNvSpPr txBox="1"/>
          <p:nvPr/>
        </p:nvSpPr>
        <p:spPr>
          <a:xfrm>
            <a:off x="6294951" y="6304387"/>
            <a:ext cx="4461478" cy="415498"/>
          </a:xfrm>
          <a:prstGeom prst="rect">
            <a:avLst/>
          </a:prstGeom>
          <a:noFill/>
        </p:spPr>
        <p:txBody>
          <a:bodyPr wrap="none" rtlCol="0">
            <a:spAutoFit/>
          </a:bodyPr>
          <a:lstStyle/>
          <a:p>
            <a:r>
              <a:rPr lang="nb-NO" sz="1100" b="1" dirty="0">
                <a:solidFill>
                  <a:srgbClr val="202124"/>
                </a:solidFill>
                <a:latin typeface="Calibri" panose="020F0502020204030204" pitchFamily="34" charset="0"/>
                <a:cs typeface="Calibri" panose="020F0502020204030204" pitchFamily="34" charset="0"/>
              </a:rPr>
              <a:t>A</a:t>
            </a:r>
            <a:r>
              <a:rPr lang="nb-NO" sz="1100" b="1" i="0" u="none" strike="noStrike" dirty="0">
                <a:solidFill>
                  <a:srgbClr val="202124"/>
                </a:solidFill>
                <a:effectLst/>
                <a:latin typeface="Calibri" panose="020F0502020204030204" pitchFamily="34" charset="0"/>
                <a:cs typeface="Calibri" panose="020F0502020204030204" pitchFamily="34" charset="0"/>
              </a:rPr>
              <a:t>cknowledgements:</a:t>
            </a:r>
          </a:p>
          <a:p>
            <a:r>
              <a:rPr lang="nb-NO" sz="1000" dirty="0">
                <a:solidFill>
                  <a:srgbClr val="202124"/>
                </a:solidFill>
                <a:latin typeface="Calibri" panose="020F0502020204030204" pitchFamily="34" charset="0"/>
                <a:cs typeface="Calibri" panose="020F0502020204030204" pitchFamily="34" charset="0"/>
              </a:rPr>
              <a:t>Takk til veileder Håkon Reikvam, spesialist i blodsykdommer og professor ved K2. </a:t>
            </a:r>
            <a:endParaRPr lang="nb-NO" sz="1100" dirty="0"/>
          </a:p>
        </p:txBody>
      </p:sp>
      <p:sp>
        <p:nvSpPr>
          <p:cNvPr id="2" name="TekstSylinder 1">
            <a:extLst>
              <a:ext uri="{FF2B5EF4-FFF2-40B4-BE49-F238E27FC236}">
                <a16:creationId xmlns:a16="http://schemas.microsoft.com/office/drawing/2014/main" id="{7380E6B6-44E6-9CFB-F884-670C9D0A314D}"/>
              </a:ext>
            </a:extLst>
          </p:cNvPr>
          <p:cNvSpPr txBox="1"/>
          <p:nvPr/>
        </p:nvSpPr>
        <p:spPr>
          <a:xfrm>
            <a:off x="8026400" y="4787900"/>
            <a:ext cx="2621230" cy="246221"/>
          </a:xfrm>
          <a:prstGeom prst="rect">
            <a:avLst/>
          </a:prstGeom>
          <a:noFill/>
        </p:spPr>
        <p:txBody>
          <a:bodyPr wrap="none" rtlCol="0">
            <a:spAutoFit/>
          </a:bodyPr>
          <a:lstStyle/>
          <a:p>
            <a:r>
              <a:rPr lang="nb-NO" sz="1000" i="1" dirty="0">
                <a:latin typeface="Calibri" panose="020F0502020204030204" pitchFamily="34" charset="0"/>
                <a:cs typeface="Calibri" panose="020F0502020204030204" pitchFamily="34" charset="0"/>
              </a:rPr>
              <a:t>Tabell Enkelt flytskjema for utredning av anemi</a:t>
            </a:r>
          </a:p>
        </p:txBody>
      </p:sp>
      <p:sp>
        <p:nvSpPr>
          <p:cNvPr id="3" name="TekstSylinder 2">
            <a:extLst>
              <a:ext uri="{FF2B5EF4-FFF2-40B4-BE49-F238E27FC236}">
                <a16:creationId xmlns:a16="http://schemas.microsoft.com/office/drawing/2014/main" id="{DDAA11C9-DEE0-D433-4666-E197479170E6}"/>
              </a:ext>
            </a:extLst>
          </p:cNvPr>
          <p:cNvSpPr txBox="1"/>
          <p:nvPr/>
        </p:nvSpPr>
        <p:spPr>
          <a:xfrm>
            <a:off x="6294951" y="5183594"/>
            <a:ext cx="4043630" cy="1615827"/>
          </a:xfrm>
          <a:prstGeom prst="rect">
            <a:avLst/>
          </a:prstGeom>
          <a:noFill/>
        </p:spPr>
        <p:txBody>
          <a:bodyPr wrap="square" rtlCol="0">
            <a:spAutoFit/>
          </a:bodyPr>
          <a:lstStyle/>
          <a:p>
            <a:r>
              <a:rPr lang="nb-NO" sz="1100" b="1" dirty="0">
                <a:latin typeface="Calibri" panose="020F0502020204030204" pitchFamily="34" charset="0"/>
                <a:cs typeface="Calibri" panose="020F0502020204030204" pitchFamily="34" charset="0"/>
              </a:rPr>
              <a:t>Referanser:</a:t>
            </a:r>
          </a:p>
          <a:p>
            <a:r>
              <a:rPr lang="en-US" sz="1100" dirty="0">
                <a:effectLst/>
                <a:latin typeface="Calibri Light" panose="020F0302020204030204" pitchFamily="34" charset="0"/>
                <a:ea typeface="Times New Roman" panose="02020603050405020304" pitchFamily="18" charset="0"/>
              </a:rPr>
              <a:t>Stauder R, Valent P, Theurl I. Anemia at older age: etiologies, clinical implications, and management. Blood. 2018;131(5):505-14.</a:t>
            </a:r>
          </a:p>
          <a:p>
            <a:r>
              <a:rPr lang="en-US" sz="1100" dirty="0">
                <a:effectLst/>
                <a:latin typeface="Calibri Light" panose="020F0302020204030204" pitchFamily="34" charset="0"/>
                <a:ea typeface="Times New Roman" panose="02020603050405020304" pitchFamily="18" charset="0"/>
              </a:rPr>
              <a:t>Eisenstaedt R, Penninx BW, Woodman RC. Anemia in the elderly: current understanding and emerging concepts. Blood Rev. 2006;20(4):213-26.</a:t>
            </a:r>
          </a:p>
          <a:p>
            <a:endParaRPr lang="en-US" sz="1100" dirty="0">
              <a:effectLst/>
              <a:latin typeface="Calibri Light" panose="020F0302020204030204" pitchFamily="34" charset="0"/>
              <a:ea typeface="Times New Roman" panose="02020603050405020304" pitchFamily="18" charset="0"/>
            </a:endParaRPr>
          </a:p>
          <a:p>
            <a:endParaRPr lang="nb-NO" sz="1100" dirty="0">
              <a:effectLst/>
              <a:latin typeface="Calibri Light" panose="020F0302020204030204" pitchFamily="34" charset="0"/>
              <a:ea typeface="Times New Roman" panose="02020603050405020304" pitchFamily="18" charset="0"/>
            </a:endParaRPr>
          </a:p>
          <a:p>
            <a:endParaRPr lang="nb-NO"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5041073"/>
      </p:ext>
    </p:extLst>
  </p:cSld>
  <p:clrMapOvr>
    <a:masterClrMapping/>
  </p:clrMapOvr>
</p:sld>
</file>

<file path=ppt/theme/theme1.xml><?xml version="1.0" encoding="utf-8"?>
<a:theme xmlns:a="http://schemas.openxmlformats.org/drawingml/2006/main" name="Standard utforming">
  <a:themeElements>
    <a:clrScheme name="Rødoransj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 liggende A0 engelsk logo</Template>
  <TotalTime>291</TotalTime>
  <Words>372</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Standard utforming</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Sofie Emilie Synnevåg</dc:creator>
  <cp:lastModifiedBy>Sofie Emilie Synnevåg</cp:lastModifiedBy>
  <cp:revision>33</cp:revision>
  <dcterms:created xsi:type="dcterms:W3CDTF">2023-11-23T13:56:17Z</dcterms:created>
  <dcterms:modified xsi:type="dcterms:W3CDTF">2023-11-24T17:35:52Z</dcterms:modified>
</cp:coreProperties>
</file>