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32B"/>
    <a:srgbClr val="FFAA79"/>
    <a:srgbClr val="FEF9F1"/>
    <a:srgbClr val="761A19"/>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0122" autoAdjust="0"/>
  </p:normalViewPr>
  <p:slideViewPr>
    <p:cSldViewPr snapToGrid="0">
      <p:cViewPr>
        <p:scale>
          <a:sx n="38" d="100"/>
          <a:sy n="38" d="100"/>
        </p:scale>
        <p:origin x="344" y="-2456"/>
      </p:cViewPr>
      <p:guideLst>
        <p:guide orient="horz" pos="2733"/>
        <p:guide orient="horz" pos="16976"/>
        <p:guide pos="745"/>
        <p:guide pos="19961"/>
        <p:guide pos="26361"/>
        <p:guide pos="13513"/>
        <p:guide pos="7025"/>
        <p:guide orient="horz" pos="953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128" d="100"/>
          <a:sy n="128" d="100"/>
        </p:scale>
        <p:origin x="582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21.11.2023</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extLst>
    <p:ext uri="{DCECCB84-F9BA-43D5-87BE-67443E8EF086}">
      <p15:sldGuideLst xmlns:p15="http://schemas.microsoft.com/office/powerpoint/2012/main">
        <p15:guide id="1" orient="horz" pos="9537" userDrawn="1">
          <p15:clr>
            <a:srgbClr val="FBAE40"/>
          </p15:clr>
        </p15:guide>
        <p15:guide id="2" pos="1348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59CF00-97E2-1033-EB68-FC43F982B767}"/>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2" name="Freeform 2" descr="Red field, top">
            <a:extLst>
              <a:ext uri="{FF2B5EF4-FFF2-40B4-BE49-F238E27FC236}">
                <a16:creationId xmlns:a16="http://schemas.microsoft.com/office/drawing/2014/main" id="{09114A3E-ED0D-6852-61B1-87F4D60FBCC4}"/>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7" name="Picture 19">
            <a:extLst>
              <a:ext uri="{FF2B5EF4-FFF2-40B4-BE49-F238E27FC236}">
                <a16:creationId xmlns:a16="http://schemas.microsoft.com/office/drawing/2014/main" id="{CD4E24DF-9FF2-B992-1667-8D90A8F267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67275" y="27323832"/>
            <a:ext cx="10790565"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7" userDrawn="1">
          <p15:clr>
            <a:srgbClr val="F26B43"/>
          </p15:clr>
        </p15:guide>
        <p15:guide id="2" pos="134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1128713"/>
            <a:ext cx="34201099"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nb-NO" sz="11500" b="1" dirty="0">
                <a:solidFill>
                  <a:schemeClr val="bg1"/>
                </a:solidFill>
                <a:latin typeface="Calibri" panose="020F0502020204030204" pitchFamily="34" charset="0"/>
                <a:cs typeface="Calibri" panose="020F0502020204030204" pitchFamily="34" charset="0"/>
              </a:rPr>
              <a:t>Iron Status and </a:t>
            </a:r>
            <a:r>
              <a:rPr lang="nb-NO" sz="11500" b="1" dirty="0" err="1">
                <a:solidFill>
                  <a:schemeClr val="bg1"/>
                </a:solidFill>
                <a:latin typeface="Calibri" panose="020F0502020204030204" pitchFamily="34" charset="0"/>
                <a:cs typeface="Calibri" panose="020F0502020204030204" pitchFamily="34" charset="0"/>
              </a:rPr>
              <a:t>Physical</a:t>
            </a:r>
            <a:r>
              <a:rPr lang="nb-NO" sz="11500" b="1" dirty="0">
                <a:solidFill>
                  <a:schemeClr val="bg1"/>
                </a:solidFill>
                <a:latin typeface="Calibri" panose="020F0502020204030204" pitchFamily="34" charset="0"/>
                <a:cs typeface="Calibri" panose="020F0502020204030204" pitchFamily="34" charset="0"/>
              </a:rPr>
              <a:t> </a:t>
            </a:r>
            <a:r>
              <a:rPr lang="nb-NO" sz="11500" b="1" dirty="0" err="1">
                <a:solidFill>
                  <a:schemeClr val="bg1"/>
                </a:solidFill>
                <a:latin typeface="Calibri" panose="020F0502020204030204" pitchFamily="34" charset="0"/>
                <a:cs typeface="Calibri" panose="020F0502020204030204" pitchFamily="34" charset="0"/>
              </a:rPr>
              <a:t>Performance</a:t>
            </a:r>
            <a:r>
              <a:rPr lang="nb-NO" sz="11500" b="1" dirty="0">
                <a:solidFill>
                  <a:schemeClr val="bg1"/>
                </a:solidFill>
                <a:latin typeface="Calibri" panose="020F0502020204030204" pitchFamily="34" charset="0"/>
                <a:cs typeface="Calibri" panose="020F0502020204030204" pitchFamily="34" charset="0"/>
              </a:rPr>
              <a:t> in </a:t>
            </a:r>
            <a:r>
              <a:rPr lang="nb-NO" sz="11500" b="1" dirty="0" err="1">
                <a:solidFill>
                  <a:schemeClr val="bg1"/>
                </a:solidFill>
                <a:latin typeface="Calibri" panose="020F0502020204030204" pitchFamily="34" charset="0"/>
                <a:cs typeface="Calibri" panose="020F0502020204030204" pitchFamily="34" charset="0"/>
              </a:rPr>
              <a:t>Athletes</a:t>
            </a:r>
            <a:r>
              <a:rPr lang="nb-NO" sz="11500" b="1" dirty="0">
                <a:solidFill>
                  <a:schemeClr val="bg1"/>
                </a:solidFill>
                <a:latin typeface="Calibri" panose="020F0502020204030204" pitchFamily="34" charset="0"/>
                <a:cs typeface="Calibri" panose="020F0502020204030204" pitchFamily="34" charset="0"/>
              </a:rPr>
              <a:t> </a:t>
            </a:r>
            <a:endParaRPr lang="nb-NO" sz="85700" dirty="0">
              <a:solidFill>
                <a:schemeClr val="bg1"/>
              </a:solidFill>
              <a:latin typeface="Calibri" panose="020F0502020204030204" pitchFamily="34" charset="0"/>
              <a:cs typeface="Calibri" panose="020F0502020204030204" pitchFamily="34" charset="0"/>
            </a:endParaRPr>
          </a:p>
          <a:p>
            <a:pPr eaLnBrk="1" hangingPunct="1"/>
            <a:endParaRPr lang="nb-NO" altLang="nb-NO" sz="12400" b="1" dirty="0">
              <a:solidFill>
                <a:schemeClr val="bg1"/>
              </a:solidFill>
              <a:latin typeface="Calibri" panose="020F0502020204030204" pitchFamily="34" charset="0"/>
              <a:cs typeface="Calibri" panose="020F0502020204030204" pitchFamily="34" charset="0"/>
            </a:endParaRPr>
          </a:p>
        </p:txBody>
      </p:sp>
      <p:sp>
        <p:nvSpPr>
          <p:cNvPr id="2054" name="Subtitle" descr="Subtitle field"/>
          <p:cNvSpPr txBox="1">
            <a:spLocks noChangeArrowheads="1"/>
          </p:cNvSpPr>
          <p:nvPr/>
        </p:nvSpPr>
        <p:spPr bwMode="auto">
          <a:xfrm>
            <a:off x="1182688" y="3076575"/>
            <a:ext cx="3293935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4600" b="1" dirty="0">
                <a:solidFill>
                  <a:schemeClr val="bg1"/>
                </a:solidFill>
                <a:latin typeface="Calibri" panose="020F0502020204030204" pitchFamily="34" charset="0"/>
                <a:cs typeface="Calibri" panose="020F0502020204030204" pitchFamily="34" charset="0"/>
              </a:rPr>
              <a:t>A systematic review about optimization of iron status in athletes. </a:t>
            </a:r>
          </a:p>
          <a:p>
            <a:pPr eaLnBrk="1" hangingPunct="1"/>
            <a:r>
              <a:rPr lang="en-US" altLang="nb-NO" sz="4600" b="1" dirty="0">
                <a:solidFill>
                  <a:schemeClr val="bg1"/>
                </a:solidFill>
                <a:latin typeface="Calibri" panose="020F0502020204030204" pitchFamily="34" charset="0"/>
                <a:cs typeface="Calibri" panose="020F0502020204030204" pitchFamily="34" charset="0"/>
              </a:rPr>
              <a:t>Looking at factors that can affect iron status and potentially be beneficial for performance. </a:t>
            </a:r>
            <a:endParaRPr lang="nb-NO" altLang="nb-NO" sz="4600" b="1" dirty="0">
              <a:solidFill>
                <a:schemeClr val="bg1"/>
              </a:solidFill>
              <a:latin typeface="Calibri" panose="020F0502020204030204" pitchFamily="34" charset="0"/>
              <a:cs typeface="Calibri" panose="020F0502020204030204" pitchFamily="34" charset="0"/>
            </a:endParaRPr>
          </a:p>
        </p:txBody>
      </p:sp>
      <p:sp>
        <p:nvSpPr>
          <p:cNvPr id="2053" name="Name and info" descr="Field for name and email"/>
          <p:cNvSpPr txBox="1">
            <a:spLocks noChangeArrowheads="1"/>
          </p:cNvSpPr>
          <p:nvPr/>
        </p:nvSpPr>
        <p:spPr bwMode="auto">
          <a:xfrm>
            <a:off x="37095400" y="2615262"/>
            <a:ext cx="4730673"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dirty="0">
                <a:solidFill>
                  <a:schemeClr val="bg1"/>
                </a:solidFill>
                <a:latin typeface="Calibri" panose="020F0502020204030204" pitchFamily="34" charset="0"/>
                <a:cs typeface="Calibri" panose="020F0502020204030204" pitchFamily="34" charset="0"/>
              </a:rPr>
              <a:t>Andrea J.R Solberg</a:t>
            </a:r>
            <a:br>
              <a:rPr lang="nb-NO" altLang="nb-NO" sz="4000" dirty="0">
                <a:solidFill>
                  <a:schemeClr val="bg1"/>
                </a:solidFill>
                <a:latin typeface="Calibri" panose="020F0502020204030204" pitchFamily="34" charset="0"/>
                <a:cs typeface="Calibri" panose="020F0502020204030204" pitchFamily="34" charset="0"/>
              </a:rPr>
            </a:br>
            <a:r>
              <a:rPr lang="nb-NO" altLang="nb-NO" sz="3600" dirty="0" err="1">
                <a:solidFill>
                  <a:schemeClr val="bg1"/>
                </a:solidFill>
                <a:latin typeface="Calibri" panose="020F0502020204030204" pitchFamily="34" charset="0"/>
                <a:cs typeface="Calibri" panose="020F0502020204030204" pitchFamily="34" charset="0"/>
              </a:rPr>
              <a:t>University</a:t>
            </a:r>
            <a:r>
              <a:rPr lang="nb-NO" altLang="nb-NO" sz="3600" dirty="0">
                <a:solidFill>
                  <a:schemeClr val="bg1"/>
                </a:solidFill>
                <a:latin typeface="Calibri" panose="020F0502020204030204" pitchFamily="34" charset="0"/>
                <a:cs typeface="Calibri" panose="020F0502020204030204" pitchFamily="34" charset="0"/>
              </a:rPr>
              <a:t> </a:t>
            </a:r>
            <a:r>
              <a:rPr lang="nb-NO" altLang="nb-NO" sz="3600" dirty="0" err="1">
                <a:solidFill>
                  <a:schemeClr val="bg1"/>
                </a:solidFill>
                <a:latin typeface="Calibri" panose="020F0502020204030204" pitchFamily="34" charset="0"/>
                <a:cs typeface="Calibri" panose="020F0502020204030204" pitchFamily="34" charset="0"/>
              </a:rPr>
              <a:t>of</a:t>
            </a:r>
            <a:r>
              <a:rPr lang="nb-NO" altLang="nb-NO" sz="3600" dirty="0">
                <a:solidFill>
                  <a:schemeClr val="bg1"/>
                </a:solidFill>
                <a:latin typeface="Calibri" panose="020F0502020204030204" pitchFamily="34" charset="0"/>
                <a:cs typeface="Calibri" panose="020F0502020204030204" pitchFamily="34" charset="0"/>
              </a:rPr>
              <a:t> Bergen</a:t>
            </a:r>
          </a:p>
          <a:p>
            <a:pPr algn="r" eaLnBrk="1" hangingPunct="1"/>
            <a:r>
              <a:rPr lang="nb-NO" altLang="nb-NO" sz="3600" dirty="0">
                <a:solidFill>
                  <a:schemeClr val="bg1"/>
                </a:solidFill>
                <a:latin typeface="Calibri" panose="020F0502020204030204" pitchFamily="34" charset="0"/>
                <a:cs typeface="Calibri" panose="020F0502020204030204" pitchFamily="34" charset="0"/>
              </a:rPr>
              <a:t>siw005@uib.no</a:t>
            </a:r>
          </a:p>
        </p:txBody>
      </p:sp>
      <p:sp>
        <p:nvSpPr>
          <p:cNvPr id="2055" name="Text box 1" descr="Text field "/>
          <p:cNvSpPr txBox="1">
            <a:spLocks noChangeArrowheads="1"/>
          </p:cNvSpPr>
          <p:nvPr/>
        </p:nvSpPr>
        <p:spPr bwMode="auto">
          <a:xfrm>
            <a:off x="1182688" y="6365276"/>
            <a:ext cx="12601045" cy="2188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defTabSz="914400" eaLnBrk="1" hangingPunct="1">
              <a:spcAft>
                <a:spcPct val="20000"/>
              </a:spcAft>
              <a:defRPr/>
            </a:pPr>
            <a:r>
              <a:rPr kumimoji="0" lang="en-GB"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ABSTRACT</a:t>
            </a:r>
            <a:br>
              <a:rPr kumimoji="0" lang="en-GB"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br>
            <a:r>
              <a:rPr lang="nb-NO" sz="4000" dirty="0" err="1">
                <a:solidFill>
                  <a:srgbClr val="34332B"/>
                </a:solidFill>
                <a:latin typeface="Calibri" panose="020F0502020204030204" pitchFamily="34" charset="0"/>
                <a:cs typeface="Calibri" panose="020F0502020204030204" pitchFamily="34" charset="0"/>
              </a:rPr>
              <a:t>Adequate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levels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in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blood</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are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necessary</a:t>
            </a:r>
            <a:r>
              <a:rPr lang="nb-NO" sz="4000" dirty="0">
                <a:solidFill>
                  <a:srgbClr val="34332B"/>
                </a:solidFill>
                <a:latin typeface="Calibri" panose="020F0502020204030204" pitchFamily="34" charset="0"/>
                <a:cs typeface="Calibri" panose="020F0502020204030204" pitchFamily="34" charset="0"/>
              </a:rPr>
              <a:t> for </a:t>
            </a:r>
            <a:r>
              <a:rPr lang="nb-NO" sz="4000" dirty="0" err="1">
                <a:solidFill>
                  <a:srgbClr val="34332B"/>
                </a:solidFill>
                <a:latin typeface="Calibri" panose="020F0502020204030204" pitchFamily="34" charset="0"/>
                <a:cs typeface="Calibri" panose="020F0502020204030204" pitchFamily="34" charset="0"/>
              </a:rPr>
              <a:t>athletes</a:t>
            </a:r>
            <a:r>
              <a:rPr lang="nb-NO" sz="4000" dirty="0">
                <a:solidFill>
                  <a:srgbClr val="34332B"/>
                </a:solidFill>
                <a:latin typeface="Calibri" panose="020F0502020204030204" pitchFamily="34" charset="0"/>
                <a:cs typeface="Calibri" panose="020F0502020204030204" pitchFamily="34" charset="0"/>
              </a:rPr>
              <a:t>, as </a:t>
            </a:r>
            <a:r>
              <a:rPr lang="nb-NO" sz="4000" dirty="0" err="1">
                <a:solidFill>
                  <a:srgbClr val="34332B"/>
                </a:solidFill>
                <a:latin typeface="Calibri" panose="020F0502020204030204" pitchFamily="34" charset="0"/>
                <a:cs typeface="Calibri" panose="020F0502020204030204" pitchFamily="34" charset="0"/>
              </a:rPr>
              <a:t>iron-deficiency</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anemia</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reduce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physical</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performance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Several</a:t>
            </a:r>
            <a:r>
              <a:rPr lang="nb-NO" sz="4000" dirty="0">
                <a:solidFill>
                  <a:srgbClr val="34332B"/>
                </a:solidFill>
                <a:latin typeface="Calibri" panose="020F0502020204030204" pitchFamily="34" charset="0"/>
                <a:cs typeface="Calibri" panose="020F0502020204030204" pitchFamily="34" charset="0"/>
              </a:rPr>
              <a:t> studies have </a:t>
            </a:r>
            <a:r>
              <a:rPr lang="nb-NO" sz="4000" dirty="0" err="1">
                <a:solidFill>
                  <a:srgbClr val="34332B"/>
                </a:solidFill>
                <a:latin typeface="Calibri" panose="020F0502020204030204" pitchFamily="34" charset="0"/>
                <a:cs typeface="Calibri" panose="020F0502020204030204" pitchFamily="34" charset="0"/>
              </a:rPr>
              <a:t>investigated</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status and </a:t>
            </a:r>
            <a:r>
              <a:rPr lang="nb-NO" sz="4000" dirty="0" err="1">
                <a:solidFill>
                  <a:srgbClr val="34332B"/>
                </a:solidFill>
                <a:latin typeface="Calibri" panose="020F0502020204030204" pitchFamily="34" charset="0"/>
                <a:cs typeface="Calibri" panose="020F0502020204030204" pitchFamily="34" charset="0"/>
              </a:rPr>
              <a:t>supplementation</a:t>
            </a:r>
            <a:r>
              <a:rPr lang="nb-NO" sz="4000" dirty="0">
                <a:solidFill>
                  <a:srgbClr val="34332B"/>
                </a:solidFill>
                <a:latin typeface="Calibri" panose="020F0502020204030204" pitchFamily="34" charset="0"/>
                <a:cs typeface="Calibri" panose="020F0502020204030204" pitchFamily="34" charset="0"/>
              </a:rPr>
              <a:t> in </a:t>
            </a:r>
            <a:r>
              <a:rPr lang="nb-NO" sz="4000" dirty="0" err="1">
                <a:solidFill>
                  <a:srgbClr val="34332B"/>
                </a:solidFill>
                <a:latin typeface="Calibri" panose="020F0502020204030204" pitchFamily="34" charset="0"/>
                <a:cs typeface="Calibri" panose="020F0502020204030204" pitchFamily="34" charset="0"/>
              </a:rPr>
              <a:t>iron-deficient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athletes</a:t>
            </a:r>
            <a:r>
              <a:rPr lang="nb-NO" sz="4000" dirty="0">
                <a:solidFill>
                  <a:srgbClr val="34332B"/>
                </a:solidFill>
                <a:latin typeface="Calibri" panose="020F0502020204030204" pitchFamily="34" charset="0"/>
                <a:cs typeface="Calibri" panose="020F0502020204030204" pitchFamily="34" charset="0"/>
              </a:rPr>
              <a:t>, and </a:t>
            </a:r>
            <a:r>
              <a:rPr lang="nb-NO" sz="4000" dirty="0" err="1">
                <a:solidFill>
                  <a:srgbClr val="34332B"/>
                </a:solidFill>
                <a:latin typeface="Calibri" panose="020F0502020204030204" pitchFamily="34" charset="0"/>
                <a:cs typeface="Calibri" panose="020F0502020204030204" pitchFamily="34" charset="0"/>
              </a:rPr>
              <a:t>determined</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how</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physical</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strain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change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balance</a:t>
            </a:r>
            <a:r>
              <a:rPr lang="nb-NO" sz="4000" dirty="0">
                <a:solidFill>
                  <a:srgbClr val="34332B"/>
                </a:solidFill>
                <a:latin typeface="Calibri" panose="020F0502020204030204" pitchFamily="34" charset="0"/>
                <a:cs typeface="Calibri" panose="020F0502020204030204" pitchFamily="34" charset="0"/>
              </a:rPr>
              <a:t> and markers </a:t>
            </a:r>
            <a:r>
              <a:rPr lang="nb-NO" sz="4000" dirty="0" err="1">
                <a:solidFill>
                  <a:srgbClr val="34332B"/>
                </a:solidFill>
                <a:latin typeface="Calibri" panose="020F0502020204030204" pitchFamily="34" charset="0"/>
                <a:cs typeface="Calibri" panose="020F0502020204030204" pitchFamily="34" charset="0"/>
              </a:rPr>
              <a:t>related</a:t>
            </a:r>
            <a:r>
              <a:rPr lang="nb-NO" sz="4000" dirty="0">
                <a:solidFill>
                  <a:srgbClr val="34332B"/>
                </a:solidFill>
                <a:latin typeface="Calibri" panose="020F0502020204030204" pitchFamily="34" charset="0"/>
                <a:cs typeface="Calibri" panose="020F0502020204030204" pitchFamily="34" charset="0"/>
              </a:rPr>
              <a:t> to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status. The </a:t>
            </a:r>
            <a:r>
              <a:rPr lang="nb-NO" sz="4000" dirty="0" err="1">
                <a:solidFill>
                  <a:srgbClr val="34332B"/>
                </a:solidFill>
                <a:latin typeface="Calibri" panose="020F0502020204030204" pitchFamily="34" charset="0"/>
                <a:cs typeface="Calibri" panose="020F0502020204030204" pitchFamily="34" charset="0"/>
              </a:rPr>
              <a:t>question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how</a:t>
            </a:r>
            <a:r>
              <a:rPr lang="nb-NO" sz="4000" dirty="0">
                <a:solidFill>
                  <a:srgbClr val="34332B"/>
                </a:solidFill>
                <a:latin typeface="Calibri" panose="020F0502020204030204" pitchFamily="34" charset="0"/>
                <a:cs typeface="Calibri" panose="020F0502020204030204" pitchFamily="34" charset="0"/>
              </a:rPr>
              <a:t> to </a:t>
            </a:r>
            <a:r>
              <a:rPr lang="nb-NO" sz="4000" dirty="0" err="1">
                <a:solidFill>
                  <a:srgbClr val="34332B"/>
                </a:solidFill>
                <a:latin typeface="Calibri" panose="020F0502020204030204" pitchFamily="34" charset="0"/>
                <a:cs typeface="Calibri" panose="020F0502020204030204" pitchFamily="34" charset="0"/>
              </a:rPr>
              <a:t>influence</a:t>
            </a:r>
            <a:r>
              <a:rPr lang="nb-NO" sz="4000" dirty="0">
                <a:solidFill>
                  <a:srgbClr val="34332B"/>
                </a:solidFill>
                <a:latin typeface="Calibri" panose="020F0502020204030204" pitchFamily="34" charset="0"/>
                <a:cs typeface="Calibri" panose="020F0502020204030204" pitchFamily="34" charset="0"/>
              </a:rPr>
              <a:t> and </a:t>
            </a:r>
            <a:r>
              <a:rPr lang="nb-NO" sz="4000" dirty="0" err="1">
                <a:solidFill>
                  <a:srgbClr val="34332B"/>
                </a:solidFill>
                <a:latin typeface="Calibri" panose="020F0502020204030204" pitchFamily="34" charset="0"/>
                <a:cs typeface="Calibri" panose="020F0502020204030204" pitchFamily="34" charset="0"/>
              </a:rPr>
              <a:t>optimize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status, as </a:t>
            </a:r>
            <a:r>
              <a:rPr lang="nb-NO" sz="4000" dirty="0" err="1">
                <a:solidFill>
                  <a:srgbClr val="34332B"/>
                </a:solidFill>
                <a:latin typeface="Calibri" panose="020F0502020204030204" pitchFamily="34" charset="0"/>
                <a:cs typeface="Calibri" panose="020F0502020204030204" pitchFamily="34" charset="0"/>
              </a:rPr>
              <a:t>well</a:t>
            </a:r>
            <a:r>
              <a:rPr lang="nb-NO" sz="4000" dirty="0">
                <a:solidFill>
                  <a:srgbClr val="34332B"/>
                </a:solidFill>
                <a:latin typeface="Calibri" panose="020F0502020204030204" pitchFamily="34" charset="0"/>
                <a:cs typeface="Calibri" panose="020F0502020204030204" pitchFamily="34" charset="0"/>
              </a:rPr>
              <a:t> as </a:t>
            </a:r>
            <a:r>
              <a:rPr lang="nb-NO" sz="4000" dirty="0" err="1">
                <a:solidFill>
                  <a:srgbClr val="34332B"/>
                </a:solidFill>
                <a:latin typeface="Calibri" panose="020F0502020204030204" pitchFamily="34" charset="0"/>
                <a:cs typeface="Calibri" panose="020F0502020204030204" pitchFamily="34" charset="0"/>
              </a:rPr>
              <a:t>other</a:t>
            </a:r>
            <a:r>
              <a:rPr lang="nb-NO" sz="4000" dirty="0">
                <a:solidFill>
                  <a:srgbClr val="34332B"/>
                </a:solidFill>
                <a:latin typeface="Calibri" panose="020F0502020204030204" pitchFamily="34" charset="0"/>
                <a:cs typeface="Calibri" panose="020F0502020204030204" pitchFamily="34" charset="0"/>
              </a:rPr>
              <a:t> markers </a:t>
            </a:r>
            <a:r>
              <a:rPr lang="nb-NO" sz="4000" dirty="0" err="1">
                <a:solidFill>
                  <a:srgbClr val="34332B"/>
                </a:solidFill>
                <a:latin typeface="Calibri" panose="020F0502020204030204" pitchFamily="34" charset="0"/>
                <a:cs typeface="Calibri" panose="020F0502020204030204" pitchFamily="34" charset="0"/>
              </a:rPr>
              <a:t>that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affect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metabolism</a:t>
            </a:r>
            <a:r>
              <a:rPr lang="nb-NO" sz="4000" dirty="0">
                <a:solidFill>
                  <a:srgbClr val="34332B"/>
                </a:solidFill>
                <a:latin typeface="Calibri" panose="020F0502020204030204" pitchFamily="34" charset="0"/>
                <a:cs typeface="Calibri" panose="020F0502020204030204" pitchFamily="34" charset="0"/>
              </a:rPr>
              <a:t>, has </a:t>
            </a:r>
            <a:r>
              <a:rPr lang="nb-NO" sz="4000" dirty="0" err="1">
                <a:solidFill>
                  <a:srgbClr val="34332B"/>
                </a:solidFill>
                <a:latin typeface="Calibri" panose="020F0502020204030204" pitchFamily="34" charset="0"/>
                <a:cs typeface="Calibri" panose="020F0502020204030204" pitchFamily="34" charset="0"/>
              </a:rPr>
              <a:t>been</a:t>
            </a:r>
            <a:r>
              <a:rPr lang="nb-NO" sz="4000" dirty="0">
                <a:solidFill>
                  <a:srgbClr val="34332B"/>
                </a:solidFill>
                <a:latin typeface="Calibri" panose="020F0502020204030204" pitchFamily="34" charset="0"/>
                <a:cs typeface="Calibri" panose="020F0502020204030204" pitchFamily="34" charset="0"/>
              </a:rPr>
              <a:t> less </a:t>
            </a:r>
            <a:r>
              <a:rPr lang="nb-NO" sz="4000" dirty="0" err="1">
                <a:solidFill>
                  <a:srgbClr val="34332B"/>
                </a:solidFill>
                <a:latin typeface="Calibri" panose="020F0502020204030204" pitchFamily="34" charset="0"/>
                <a:cs typeface="Calibri" panose="020F0502020204030204" pitchFamily="34" charset="0"/>
              </a:rPr>
              <a:t>thoroughly</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investigated</a:t>
            </a:r>
            <a:r>
              <a:rPr lang="nb-NO" sz="4000" dirty="0">
                <a:solidFill>
                  <a:srgbClr val="34332B"/>
                </a:solidFill>
                <a:latin typeface="Calibri" panose="020F0502020204030204" pitchFamily="34" charset="0"/>
                <a:cs typeface="Calibri" panose="020F0502020204030204" pitchFamily="34" charset="0"/>
              </a:rPr>
              <a:t>. </a:t>
            </a:r>
          </a:p>
          <a:p>
            <a:pPr defTabSz="914400" eaLnBrk="1" hangingPunct="1">
              <a:spcAft>
                <a:spcPct val="20000"/>
              </a:spcAft>
              <a:defRPr/>
            </a:pPr>
            <a:endParaRPr lang="nb-NO" sz="4000" dirty="0">
              <a:solidFill>
                <a:srgbClr val="34332B"/>
              </a:solidFill>
              <a:latin typeface="Calibri" panose="020F0502020204030204" pitchFamily="34" charset="0"/>
              <a:cs typeface="Calibri" panose="020F0502020204030204" pitchFamily="34" charset="0"/>
            </a:endParaRPr>
          </a:p>
          <a:p>
            <a:pPr defTabSz="914400" eaLnBrk="1" hangingPunct="1">
              <a:spcAft>
                <a:spcPct val="20000"/>
              </a:spcAft>
              <a:defRPr/>
            </a:pPr>
            <a:r>
              <a:rPr lang="nb-NO" sz="4000" dirty="0" err="1">
                <a:solidFill>
                  <a:srgbClr val="34332B"/>
                </a:solidFill>
                <a:latin typeface="Calibri" panose="020F0502020204030204" pitchFamily="34" charset="0"/>
                <a:cs typeface="Calibri" panose="020F0502020204030204" pitchFamily="34" charset="0"/>
              </a:rPr>
              <a:t>Therefore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aim</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this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review</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was</a:t>
            </a:r>
            <a:r>
              <a:rPr lang="nb-NO" sz="4000" dirty="0">
                <a:solidFill>
                  <a:srgbClr val="34332B"/>
                </a:solidFill>
                <a:latin typeface="Calibri" panose="020F0502020204030204" pitchFamily="34" charset="0"/>
                <a:cs typeface="Calibri" panose="020F0502020204030204" pitchFamily="34" charset="0"/>
              </a:rPr>
              <a:t> to </a:t>
            </a:r>
            <a:r>
              <a:rPr lang="nb-NO" sz="4000" dirty="0" err="1">
                <a:solidFill>
                  <a:srgbClr val="34332B"/>
                </a:solidFill>
                <a:latin typeface="Calibri" panose="020F0502020204030204" pitchFamily="34" charset="0"/>
                <a:cs typeface="Calibri" panose="020F0502020204030204" pitchFamily="34" charset="0"/>
              </a:rPr>
              <a:t>take</a:t>
            </a:r>
            <a:r>
              <a:rPr lang="nb-NO" sz="4000" dirty="0">
                <a:solidFill>
                  <a:srgbClr val="34332B"/>
                </a:solidFill>
                <a:latin typeface="Calibri" panose="020F0502020204030204" pitchFamily="34" charset="0"/>
                <a:cs typeface="Calibri" panose="020F0502020204030204" pitchFamily="34" charset="0"/>
              </a:rPr>
              <a:t> a </a:t>
            </a:r>
            <a:r>
              <a:rPr lang="nb-NO" sz="4000" dirty="0" err="1">
                <a:solidFill>
                  <a:srgbClr val="34332B"/>
                </a:solidFill>
                <a:latin typeface="Calibri" panose="020F0502020204030204" pitchFamily="34" charset="0"/>
                <a:cs typeface="Calibri" panose="020F0502020204030204" pitchFamily="34" charset="0"/>
              </a:rPr>
              <a:t>closer</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look</a:t>
            </a:r>
            <a:r>
              <a:rPr lang="nb-NO" sz="4000" dirty="0">
                <a:solidFill>
                  <a:srgbClr val="34332B"/>
                </a:solidFill>
                <a:latin typeface="Calibri" panose="020F0502020204030204" pitchFamily="34" charset="0"/>
                <a:cs typeface="Calibri" panose="020F0502020204030204" pitchFamily="34" charset="0"/>
              </a:rPr>
              <a:t>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importance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values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markers, and </a:t>
            </a:r>
            <a:r>
              <a:rPr lang="nb-NO" sz="4000" dirty="0" err="1">
                <a:solidFill>
                  <a:srgbClr val="34332B"/>
                </a:solidFill>
                <a:latin typeface="Calibri" panose="020F0502020204030204" pitchFamily="34" charset="0"/>
                <a:cs typeface="Calibri" panose="020F0502020204030204" pitchFamily="34" charset="0"/>
              </a:rPr>
              <a:t>factors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that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change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metabolism</a:t>
            </a:r>
            <a:r>
              <a:rPr lang="nb-NO" sz="4000" dirty="0">
                <a:solidFill>
                  <a:srgbClr val="34332B"/>
                </a:solidFill>
                <a:latin typeface="Calibri" panose="020F0502020204030204" pitchFamily="34" charset="0"/>
                <a:cs typeface="Calibri" panose="020F0502020204030204" pitchFamily="34" charset="0"/>
              </a:rPr>
              <a:t> for </a:t>
            </a:r>
            <a:r>
              <a:rPr lang="nb-NO" sz="4000" dirty="0" err="1">
                <a:solidFill>
                  <a:srgbClr val="34332B"/>
                </a:solidFill>
                <a:latin typeface="Calibri" panose="020F0502020204030204" pitchFamily="34" charset="0"/>
                <a:cs typeface="Calibri" panose="020F0502020204030204" pitchFamily="34" charset="0"/>
              </a:rPr>
              <a:t>physical</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performance</a:t>
            </a:r>
            <a:r>
              <a:rPr lang="nb-NO" sz="4000" dirty="0">
                <a:solidFill>
                  <a:srgbClr val="34332B"/>
                </a:solidFill>
                <a:latin typeface="Calibri" panose="020F0502020204030204" pitchFamily="34" charset="0"/>
                <a:cs typeface="Calibri" panose="020F0502020204030204" pitchFamily="34" charset="0"/>
              </a:rPr>
              <a:t> and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extent</a:t>
            </a:r>
            <a:r>
              <a:rPr lang="nb-NO" sz="4000" dirty="0">
                <a:solidFill>
                  <a:srgbClr val="34332B"/>
                </a:solidFill>
                <a:latin typeface="Calibri" panose="020F0502020204030204" pitchFamily="34" charset="0"/>
                <a:cs typeface="Calibri" panose="020F0502020204030204" pitchFamily="34" charset="0"/>
              </a:rPr>
              <a:t> to </a:t>
            </a:r>
            <a:r>
              <a:rPr lang="nb-NO" sz="4000" dirty="0" err="1">
                <a:solidFill>
                  <a:srgbClr val="34332B"/>
                </a:solidFill>
                <a:latin typeface="Calibri" panose="020F0502020204030204" pitchFamily="34" charset="0"/>
                <a:cs typeface="Calibri" panose="020F0502020204030204" pitchFamily="34" charset="0"/>
              </a:rPr>
              <a:t>which</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physical</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performance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can</a:t>
            </a:r>
            <a:r>
              <a:rPr lang="nb-NO" sz="4000" dirty="0">
                <a:solidFill>
                  <a:srgbClr val="34332B"/>
                </a:solidFill>
                <a:latin typeface="Calibri" panose="020F0502020204030204" pitchFamily="34" charset="0"/>
                <a:cs typeface="Calibri" panose="020F0502020204030204" pitchFamily="34" charset="0"/>
              </a:rPr>
              <a:t> be </a:t>
            </a:r>
            <a:r>
              <a:rPr lang="nb-NO" sz="4000" dirty="0" err="1">
                <a:solidFill>
                  <a:srgbClr val="34332B"/>
                </a:solidFill>
                <a:latin typeface="Calibri" panose="020F0502020204030204" pitchFamily="34" charset="0"/>
                <a:cs typeface="Calibri" panose="020F0502020204030204" pitchFamily="34" charset="0"/>
              </a:rPr>
              <a:t>influenced</a:t>
            </a:r>
            <a:r>
              <a:rPr lang="nb-NO" sz="4000" dirty="0">
                <a:solidFill>
                  <a:srgbClr val="34332B"/>
                </a:solidFill>
                <a:latin typeface="Calibri" panose="020F0502020204030204" pitchFamily="34" charset="0"/>
                <a:cs typeface="Calibri" panose="020F0502020204030204" pitchFamily="34" charset="0"/>
              </a:rPr>
              <a:t> in a positive or negative </a:t>
            </a:r>
            <a:r>
              <a:rPr lang="nb-NO" sz="4000" dirty="0" err="1">
                <a:solidFill>
                  <a:srgbClr val="34332B"/>
                </a:solidFill>
                <a:latin typeface="Calibri" panose="020F0502020204030204" pitchFamily="34" charset="0"/>
                <a:cs typeface="Calibri" panose="020F0502020204030204" pitchFamily="34" charset="0"/>
              </a:rPr>
              <a:t>way</a:t>
            </a:r>
            <a:r>
              <a:rPr lang="nb-NO" sz="4000" dirty="0">
                <a:solidFill>
                  <a:srgbClr val="34332B"/>
                </a:solidFill>
                <a:latin typeface="Calibri" panose="020F0502020204030204" pitchFamily="34" charset="0"/>
                <a:cs typeface="Calibri" panose="020F0502020204030204" pitchFamily="34" charset="0"/>
              </a:rPr>
              <a:t>.. </a:t>
            </a:r>
          </a:p>
          <a:p>
            <a:pPr defTabSz="914400" eaLnBrk="1" hangingPunct="1">
              <a:spcAft>
                <a:spcPct val="20000"/>
              </a:spcAft>
              <a:defRPr/>
            </a:pPr>
            <a:endParaRPr lang="nb-NO" sz="4000" dirty="0">
              <a:solidFill>
                <a:srgbClr val="34332B"/>
              </a:solidFill>
              <a:latin typeface="Calibri" panose="020F0502020204030204" pitchFamily="34" charset="0"/>
              <a:cs typeface="Calibri" panose="020F0502020204030204" pitchFamily="34" charset="0"/>
            </a:endParaRPr>
          </a:p>
          <a:p>
            <a:pPr defTabSz="914400" eaLnBrk="1" hangingPunct="1">
              <a:spcAft>
                <a:spcPct val="20000"/>
              </a:spcAft>
              <a:defRPr/>
            </a:pPr>
            <a:r>
              <a:rPr lang="nb-NO" sz="4000" dirty="0">
                <a:solidFill>
                  <a:srgbClr val="34332B"/>
                </a:solidFill>
                <a:latin typeface="Calibri" panose="020F0502020204030204" pitchFamily="34" charset="0"/>
                <a:cs typeface="Calibri" panose="020F0502020204030204" pitchFamily="34" charset="0"/>
              </a:rPr>
              <a:t>Major </a:t>
            </a:r>
            <a:r>
              <a:rPr lang="nb-NO" sz="4000" dirty="0" err="1">
                <a:solidFill>
                  <a:srgbClr val="34332B"/>
                </a:solidFill>
                <a:latin typeface="Calibri" panose="020F0502020204030204" pitchFamily="34" charset="0"/>
                <a:cs typeface="Calibri" panose="020F0502020204030204" pitchFamily="34" charset="0"/>
              </a:rPr>
              <a:t>findings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include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that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supplementation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had</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best </a:t>
            </a:r>
            <a:r>
              <a:rPr lang="nb-NO" sz="4000" dirty="0" err="1">
                <a:solidFill>
                  <a:srgbClr val="34332B"/>
                </a:solidFill>
                <a:latin typeface="Calibri" panose="020F0502020204030204" pitchFamily="34" charset="0"/>
                <a:cs typeface="Calibri" panose="020F0502020204030204" pitchFamily="34" charset="0"/>
              </a:rPr>
              <a:t>effect</a:t>
            </a:r>
            <a:r>
              <a:rPr lang="nb-NO" sz="4000" dirty="0">
                <a:solidFill>
                  <a:srgbClr val="34332B"/>
                </a:solidFill>
                <a:latin typeface="Calibri" panose="020F0502020204030204" pitchFamily="34" charset="0"/>
                <a:cs typeface="Calibri" panose="020F0502020204030204" pitchFamily="34" charset="0"/>
              </a:rPr>
              <a:t> in </a:t>
            </a:r>
            <a:r>
              <a:rPr lang="nb-NO" sz="4000" dirty="0" err="1">
                <a:solidFill>
                  <a:srgbClr val="34332B"/>
                </a:solidFill>
                <a:latin typeface="Calibri" panose="020F0502020204030204" pitchFamily="34" charset="0"/>
                <a:cs typeface="Calibri" panose="020F0502020204030204" pitchFamily="34" charset="0"/>
              </a:rPr>
              <a:t>athletes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with</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lowest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status, and </a:t>
            </a:r>
            <a:r>
              <a:rPr lang="nb-NO" sz="4000" dirty="0" err="1">
                <a:solidFill>
                  <a:srgbClr val="34332B"/>
                </a:solidFill>
                <a:latin typeface="Calibri" panose="020F0502020204030204" pitchFamily="34" charset="0"/>
                <a:cs typeface="Calibri" panose="020F0502020204030204" pitchFamily="34" charset="0"/>
              </a:rPr>
              <a:t>effects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physical</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performance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were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mostly</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achieved</a:t>
            </a:r>
            <a:r>
              <a:rPr lang="nb-NO" sz="4000" dirty="0">
                <a:solidFill>
                  <a:srgbClr val="34332B"/>
                </a:solidFill>
                <a:latin typeface="Calibri" panose="020F0502020204030204" pitchFamily="34" charset="0"/>
                <a:cs typeface="Calibri" panose="020F0502020204030204" pitchFamily="34" charset="0"/>
              </a:rPr>
              <a:t> in </a:t>
            </a:r>
            <a:r>
              <a:rPr lang="nb-NO" sz="4000" dirty="0" err="1">
                <a:solidFill>
                  <a:srgbClr val="34332B"/>
                </a:solidFill>
                <a:latin typeface="Calibri" panose="020F0502020204030204" pitchFamily="34" charset="0"/>
                <a:cs typeface="Calibri" panose="020F0502020204030204" pitchFamily="34" charset="0"/>
              </a:rPr>
              <a:t>those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who</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were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originally</a:t>
            </a:r>
            <a:r>
              <a:rPr lang="nb-NO" sz="4000" dirty="0">
                <a:solidFill>
                  <a:srgbClr val="34332B"/>
                </a:solidFill>
                <a:latin typeface="Calibri" panose="020F0502020204030204" pitchFamily="34" charset="0"/>
                <a:cs typeface="Calibri" panose="020F0502020204030204" pitchFamily="34" charset="0"/>
              </a:rPr>
              <a:t> in a deficit. Iron </a:t>
            </a:r>
            <a:r>
              <a:rPr lang="nb-NO" sz="4000" dirty="0" err="1">
                <a:solidFill>
                  <a:srgbClr val="34332B"/>
                </a:solidFill>
                <a:latin typeface="Calibri" panose="020F0502020204030204" pitchFamily="34" charset="0"/>
                <a:cs typeface="Calibri" panose="020F0502020204030204" pitchFamily="34" charset="0"/>
              </a:rPr>
              <a:t>supplementation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could</a:t>
            </a:r>
            <a:r>
              <a:rPr lang="nb-NO" sz="4000" dirty="0">
                <a:solidFill>
                  <a:srgbClr val="34332B"/>
                </a:solidFill>
                <a:latin typeface="Calibri" panose="020F0502020204030204" pitchFamily="34" charset="0"/>
                <a:cs typeface="Calibri" panose="020F0502020204030204" pitchFamily="34" charset="0"/>
              </a:rPr>
              <a:t> be </a:t>
            </a:r>
            <a:r>
              <a:rPr lang="nb-NO" sz="4000" dirty="0" err="1">
                <a:solidFill>
                  <a:srgbClr val="34332B"/>
                </a:solidFill>
                <a:latin typeface="Calibri" panose="020F0502020204030204" pitchFamily="34" charset="0"/>
                <a:cs typeface="Calibri" panose="020F0502020204030204" pitchFamily="34" charset="0"/>
              </a:rPr>
              <a:t>beneficial</a:t>
            </a:r>
            <a:r>
              <a:rPr lang="nb-NO" sz="4000" dirty="0">
                <a:solidFill>
                  <a:srgbClr val="34332B"/>
                </a:solidFill>
                <a:latin typeface="Calibri" panose="020F0502020204030204" pitchFamily="34" charset="0"/>
                <a:cs typeface="Calibri" panose="020F0502020204030204" pitchFamily="34" charset="0"/>
              </a:rPr>
              <a:t> for optimal </a:t>
            </a:r>
            <a:r>
              <a:rPr lang="nb-NO" sz="4000" dirty="0" err="1">
                <a:solidFill>
                  <a:srgbClr val="34332B"/>
                </a:solidFill>
                <a:latin typeface="Calibri" panose="020F0502020204030204" pitchFamily="34" charset="0"/>
                <a:cs typeface="Calibri" panose="020F0502020204030204" pitchFamily="34" charset="0"/>
              </a:rPr>
              <a:t>erythropoietic</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response</a:t>
            </a:r>
            <a:r>
              <a:rPr lang="nb-NO" sz="4000" dirty="0">
                <a:solidFill>
                  <a:srgbClr val="34332B"/>
                </a:solidFill>
                <a:latin typeface="Calibri" panose="020F0502020204030204" pitchFamily="34" charset="0"/>
                <a:cs typeface="Calibri" panose="020F0502020204030204" pitchFamily="34" charset="0"/>
              </a:rPr>
              <a:t> during </a:t>
            </a:r>
            <a:r>
              <a:rPr lang="nb-NO" sz="4000" dirty="0" err="1">
                <a:solidFill>
                  <a:srgbClr val="34332B"/>
                </a:solidFill>
                <a:latin typeface="Calibri" panose="020F0502020204030204" pitchFamily="34" charset="0"/>
                <a:cs typeface="Calibri" panose="020F0502020204030204" pitchFamily="34" charset="0"/>
              </a:rPr>
              <a:t>altitude</a:t>
            </a:r>
            <a:r>
              <a:rPr lang="nb-NO" sz="4000" dirty="0">
                <a:solidFill>
                  <a:srgbClr val="34332B"/>
                </a:solidFill>
                <a:latin typeface="Calibri" panose="020F0502020204030204" pitchFamily="34" charset="0"/>
                <a:cs typeface="Calibri" panose="020F0502020204030204" pitchFamily="34" charset="0"/>
              </a:rPr>
              <a:t> training, </a:t>
            </a:r>
            <a:r>
              <a:rPr lang="nb-NO" sz="4000" dirty="0" err="1">
                <a:solidFill>
                  <a:srgbClr val="34332B"/>
                </a:solidFill>
                <a:latin typeface="Calibri" panose="020F0502020204030204" pitchFamily="34" charset="0"/>
                <a:cs typeface="Calibri" panose="020F0502020204030204" pitchFamily="34" charset="0"/>
              </a:rPr>
              <a:t>even</a:t>
            </a:r>
            <a:r>
              <a:rPr lang="nb-NO" sz="4000" dirty="0">
                <a:solidFill>
                  <a:srgbClr val="34332B"/>
                </a:solidFill>
                <a:latin typeface="Calibri" panose="020F0502020204030204" pitchFamily="34" charset="0"/>
                <a:cs typeface="Calibri" panose="020F0502020204030204" pitchFamily="34" charset="0"/>
              </a:rPr>
              <a:t> in </a:t>
            </a:r>
            <a:r>
              <a:rPr lang="nb-NO" sz="4000" dirty="0" err="1">
                <a:solidFill>
                  <a:srgbClr val="34332B"/>
                </a:solidFill>
                <a:latin typeface="Calibri" panose="020F0502020204030204" pitchFamily="34" charset="0"/>
                <a:cs typeface="Calibri" panose="020F0502020204030204" pitchFamily="34" charset="0"/>
              </a:rPr>
              <a:t>athletes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with</a:t>
            </a:r>
            <a:r>
              <a:rPr lang="nb-NO" sz="4000" dirty="0">
                <a:solidFill>
                  <a:srgbClr val="34332B"/>
                </a:solidFill>
                <a:latin typeface="Calibri" panose="020F0502020204030204" pitchFamily="34" charset="0"/>
                <a:cs typeface="Calibri" panose="020F0502020204030204" pitchFamily="34" charset="0"/>
              </a:rPr>
              <a:t> normal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stores at baseline, </a:t>
            </a:r>
            <a:r>
              <a:rPr lang="nb-NO" sz="4000" dirty="0" err="1">
                <a:solidFill>
                  <a:srgbClr val="34332B"/>
                </a:solidFill>
                <a:latin typeface="Calibri" panose="020F0502020204030204" pitchFamily="34" charset="0"/>
                <a:cs typeface="Calibri" panose="020F0502020204030204" pitchFamily="34" charset="0"/>
              </a:rPr>
              <a:t>but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should</a:t>
            </a:r>
            <a:r>
              <a:rPr lang="nb-NO" sz="4000" dirty="0">
                <a:solidFill>
                  <a:srgbClr val="34332B"/>
                </a:solidFill>
                <a:latin typeface="Calibri" panose="020F0502020204030204" pitchFamily="34" charset="0"/>
                <a:cs typeface="Calibri" panose="020F0502020204030204" pitchFamily="34" charset="0"/>
              </a:rPr>
              <a:t> be </a:t>
            </a:r>
            <a:r>
              <a:rPr lang="nb-NO" sz="4000" dirty="0" err="1">
                <a:solidFill>
                  <a:srgbClr val="34332B"/>
                </a:solidFill>
                <a:latin typeface="Calibri" panose="020F0502020204030204" pitchFamily="34" charset="0"/>
                <a:cs typeface="Calibri" panose="020F0502020204030204" pitchFamily="34" charset="0"/>
              </a:rPr>
              <a:t>performed</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with</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caution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Alteration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hepcidin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response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affect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use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existing</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stores for </a:t>
            </a:r>
            <a:r>
              <a:rPr lang="nb-NO" sz="4000" dirty="0" err="1">
                <a:solidFill>
                  <a:srgbClr val="34332B"/>
                </a:solidFill>
                <a:latin typeface="Calibri" panose="020F0502020204030204" pitchFamily="34" charset="0"/>
                <a:cs typeface="Calibri" panose="020F0502020204030204" pitchFamily="34" charset="0"/>
              </a:rPr>
              <a:t>erythropoiesis</a:t>
            </a:r>
            <a:r>
              <a:rPr lang="nb-NO" sz="4000" dirty="0">
                <a:solidFill>
                  <a:srgbClr val="34332B"/>
                </a:solidFill>
                <a:latin typeface="Calibri" panose="020F0502020204030204" pitchFamily="34" charset="0"/>
                <a:cs typeface="Calibri" panose="020F0502020204030204" pitchFamily="34" charset="0"/>
              </a:rPr>
              <a:t>. </a:t>
            </a:r>
          </a:p>
          <a:p>
            <a:pPr defTabSz="914400" eaLnBrk="1" hangingPunct="1">
              <a:spcAft>
                <a:spcPct val="20000"/>
              </a:spcAft>
              <a:defRPr/>
            </a:pPr>
            <a:r>
              <a:rPr lang="nb-NO" sz="4000" dirty="0">
                <a:solidFill>
                  <a:srgbClr val="34332B"/>
                </a:solidFill>
                <a:latin typeface="Calibri" panose="020F0502020204030204" pitchFamily="34" charset="0"/>
                <a:cs typeface="Calibri" panose="020F0502020204030204" pitchFamily="34" charset="0"/>
              </a:rPr>
              <a:t>Energy </a:t>
            </a:r>
            <a:r>
              <a:rPr lang="nb-NO" sz="4000" dirty="0" err="1">
                <a:solidFill>
                  <a:srgbClr val="34332B"/>
                </a:solidFill>
                <a:latin typeface="Calibri" panose="020F0502020204030204" pitchFamily="34" charset="0"/>
                <a:cs typeface="Calibri" panose="020F0502020204030204" pitchFamily="34" charset="0"/>
              </a:rPr>
              <a:t>intake</a:t>
            </a:r>
            <a:r>
              <a:rPr lang="nb-NO" sz="4000" dirty="0">
                <a:solidFill>
                  <a:srgbClr val="34332B"/>
                </a:solidFill>
                <a:latin typeface="Calibri" panose="020F0502020204030204" pitchFamily="34" charset="0"/>
                <a:cs typeface="Calibri" panose="020F0502020204030204" pitchFamily="34" charset="0"/>
              </a:rPr>
              <a:t>, and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amount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carbohydrates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available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may</a:t>
            </a:r>
            <a:r>
              <a:rPr lang="nb-NO" sz="4000" dirty="0">
                <a:solidFill>
                  <a:srgbClr val="34332B"/>
                </a:solidFill>
                <a:latin typeface="Calibri" panose="020F0502020204030204" pitchFamily="34" charset="0"/>
                <a:cs typeface="Calibri" panose="020F0502020204030204" pitchFamily="34" charset="0"/>
              </a:rPr>
              <a:t> have an </a:t>
            </a:r>
            <a:r>
              <a:rPr lang="nb-NO" sz="4000" dirty="0" err="1">
                <a:solidFill>
                  <a:srgbClr val="34332B"/>
                </a:solidFill>
                <a:latin typeface="Calibri" panose="020F0502020204030204" pitchFamily="34" charset="0"/>
                <a:cs typeface="Calibri" panose="020F0502020204030204" pitchFamily="34" charset="0"/>
              </a:rPr>
              <a:t>impact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post-</a:t>
            </a:r>
            <a:r>
              <a:rPr lang="nb-NO" sz="4000" dirty="0" err="1">
                <a:solidFill>
                  <a:srgbClr val="34332B"/>
                </a:solidFill>
                <a:latin typeface="Calibri" panose="020F0502020204030204" pitchFamily="34" charset="0"/>
                <a:cs typeface="Calibri" panose="020F0502020204030204" pitchFamily="34" charset="0"/>
              </a:rPr>
              <a:t>exercise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hepcidin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response</a:t>
            </a:r>
            <a:r>
              <a:rPr lang="nb-NO" sz="4000" dirty="0">
                <a:solidFill>
                  <a:srgbClr val="34332B"/>
                </a:solidFill>
                <a:latin typeface="Calibri" panose="020F0502020204030204" pitchFamily="34" charset="0"/>
                <a:cs typeface="Calibri" panose="020F0502020204030204" pitchFamily="34" charset="0"/>
              </a:rPr>
              <a:t>. Optimal vitamin D and B12 </a:t>
            </a:r>
            <a:r>
              <a:rPr lang="nb-NO" sz="4000" dirty="0" err="1">
                <a:solidFill>
                  <a:srgbClr val="34332B"/>
                </a:solidFill>
                <a:latin typeface="Calibri" panose="020F0502020204030204" pitchFamily="34" charset="0"/>
                <a:cs typeface="Calibri" panose="020F0502020204030204" pitchFamily="34" charset="0"/>
              </a:rPr>
              <a:t>levels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possibly</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contribute</a:t>
            </a:r>
            <a:r>
              <a:rPr lang="nb-NO" sz="4000" dirty="0">
                <a:solidFill>
                  <a:srgbClr val="34332B"/>
                </a:solidFill>
                <a:latin typeface="Calibri" panose="020F0502020204030204" pitchFamily="34" charset="0"/>
                <a:cs typeface="Calibri" panose="020F0502020204030204" pitchFamily="34" charset="0"/>
              </a:rPr>
              <a:t> to </a:t>
            </a:r>
            <a:r>
              <a:rPr lang="nb-NO" sz="4000" dirty="0" err="1">
                <a:solidFill>
                  <a:srgbClr val="34332B"/>
                </a:solidFill>
                <a:latin typeface="Calibri" panose="020F0502020204030204" pitchFamily="34" charset="0"/>
                <a:cs typeface="Calibri" panose="020F0502020204030204" pitchFamily="34" charset="0"/>
              </a:rPr>
              <a:t>improved</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status and, </a:t>
            </a:r>
            <a:r>
              <a:rPr lang="nb-NO" sz="4000" dirty="0" err="1">
                <a:solidFill>
                  <a:srgbClr val="34332B"/>
                </a:solidFill>
                <a:latin typeface="Calibri" panose="020F0502020204030204" pitchFamily="34" charset="0"/>
                <a:cs typeface="Calibri" panose="020F0502020204030204" pitchFamily="34" charset="0"/>
              </a:rPr>
              <a:t>hence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avoidance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anemia</a:t>
            </a:r>
            <a:r>
              <a:rPr lang="nb-NO" sz="4000" dirty="0">
                <a:solidFill>
                  <a:srgbClr val="34332B"/>
                </a:solidFill>
                <a:latin typeface="Calibri" panose="020F0502020204030204" pitchFamily="34" charset="0"/>
                <a:cs typeface="Calibri" panose="020F0502020204030204" pitchFamily="34" charset="0"/>
              </a:rPr>
              <a:t>. </a:t>
            </a:r>
          </a:p>
          <a:p>
            <a:pPr marL="0" marR="0" lvl="0" indent="0" algn="l" defTabSz="914400" rtl="0" eaLnBrk="1" fontAlgn="base" latinLnBrk="0" hangingPunct="1">
              <a:lnSpc>
                <a:spcPct val="100000"/>
              </a:lnSpc>
              <a:spcBef>
                <a:spcPct val="0"/>
              </a:spcBef>
              <a:spcAft>
                <a:spcPct val="20000"/>
              </a:spcAft>
              <a:buClrTx/>
              <a:buSzTx/>
              <a:buFontTx/>
              <a:buNone/>
              <a:tabLst/>
              <a:defRPr/>
            </a:pPr>
            <a:endParaRPr kumimoji="0" lang="en-GB"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52" name="Text box 2" descr="Text field "/>
          <p:cNvSpPr txBox="1">
            <a:spLocks noChangeArrowheads="1"/>
          </p:cNvSpPr>
          <p:nvPr/>
        </p:nvSpPr>
        <p:spPr bwMode="auto">
          <a:xfrm>
            <a:off x="14980189" y="6321914"/>
            <a:ext cx="12553411" cy="871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800" b="1" dirty="0">
                <a:solidFill>
                  <a:schemeClr val="tx1">
                    <a:lumMod val="85000"/>
                    <a:lumOff val="15000"/>
                  </a:schemeClr>
                </a:solidFill>
                <a:latin typeface="Calibri" panose="020F0502020204030204" pitchFamily="34" charset="0"/>
                <a:cs typeface="Calibri" panose="020F0502020204030204" pitchFamily="34" charset="0"/>
              </a:rPr>
              <a:t>Background</a:t>
            </a:r>
          </a:p>
          <a:p>
            <a:pPr eaLnBrk="1" hangingPunct="1">
              <a:spcBef>
                <a:spcPct val="50000"/>
              </a:spcBef>
            </a:pP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The effects of iron deficiency anemia in sports are well studied. The effects of iron supplementation and optimization of iron status, in athletes without iron deficiency anemia, are less investigated. </a:t>
            </a:r>
          </a:p>
          <a:p>
            <a:pPr eaLnBrk="1" hangingPunct="1">
              <a:spcBef>
                <a:spcPct val="50000"/>
              </a:spcBef>
            </a:pPr>
            <a:r>
              <a:rPr lang="en-US" altLang="nb-NO" sz="4800" b="1" dirty="0">
                <a:solidFill>
                  <a:schemeClr val="tx1">
                    <a:lumMod val="85000"/>
                    <a:lumOff val="15000"/>
                  </a:schemeClr>
                </a:solidFill>
                <a:latin typeface="Calibri" panose="020F0502020204030204" pitchFamily="34" charset="0"/>
                <a:cs typeface="Calibri" panose="020F0502020204030204" pitchFamily="34" charset="0"/>
              </a:rPr>
              <a:t>Method</a:t>
            </a:r>
          </a:p>
          <a:p>
            <a:pPr eaLnBrk="1" hangingPunct="1">
              <a:spcBef>
                <a:spcPct val="50000"/>
              </a:spcBef>
            </a:pPr>
            <a:r>
              <a:rPr lang="nb-NO" sz="4000" dirty="0">
                <a:solidFill>
                  <a:srgbClr val="34332B"/>
                </a:solidFill>
                <a:latin typeface="Calibri" panose="020F0502020204030204" pitchFamily="34" charset="0"/>
                <a:cs typeface="Calibri" panose="020F0502020204030204" pitchFamily="34" charset="0"/>
              </a:rPr>
              <a:t>A </a:t>
            </a:r>
            <a:r>
              <a:rPr lang="nb-NO" sz="4000" dirty="0" err="1">
                <a:solidFill>
                  <a:srgbClr val="34332B"/>
                </a:solidFill>
                <a:latin typeface="Calibri" panose="020F0502020204030204" pitchFamily="34" charset="0"/>
                <a:cs typeface="Calibri" panose="020F0502020204030204" pitchFamily="34" charset="0"/>
              </a:rPr>
              <a:t>systematic</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search</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PubMed</a:t>
            </a:r>
            <a:r>
              <a:rPr lang="nb-NO" sz="4000" dirty="0">
                <a:solidFill>
                  <a:srgbClr val="34332B"/>
                </a:solidFill>
                <a:latin typeface="Calibri" panose="020F0502020204030204" pitchFamily="34" charset="0"/>
                <a:cs typeface="Calibri" panose="020F0502020204030204" pitchFamily="34" charset="0"/>
              </a:rPr>
              <a:t> database </a:t>
            </a:r>
            <a:r>
              <a:rPr lang="nb-NO" sz="4000" dirty="0" err="1">
                <a:solidFill>
                  <a:srgbClr val="34332B"/>
                </a:solidFill>
                <a:latin typeface="Calibri" panose="020F0502020204030204" pitchFamily="34" charset="0"/>
                <a:cs typeface="Calibri" panose="020F0502020204030204" pitchFamily="34" charset="0"/>
              </a:rPr>
              <a:t>was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performed</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with</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use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or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deficiency</a:t>
            </a:r>
            <a:r>
              <a:rPr lang="nb-NO" sz="4000" dirty="0">
                <a:solidFill>
                  <a:srgbClr val="34332B"/>
                </a:solidFill>
                <a:latin typeface="Calibri" panose="020F0502020204030204" pitchFamily="34" charset="0"/>
                <a:cs typeface="Calibri" panose="020F0502020204030204" pitchFamily="34" charset="0"/>
              </a:rPr>
              <a:t>» or «hemoglobin» AND «</a:t>
            </a:r>
            <a:r>
              <a:rPr lang="nb-NO" sz="4000" dirty="0" err="1">
                <a:solidFill>
                  <a:srgbClr val="34332B"/>
                </a:solidFill>
                <a:latin typeface="Calibri" panose="020F0502020204030204" pitchFamily="34" charset="0"/>
                <a:cs typeface="Calibri" panose="020F0502020204030204" pitchFamily="34" charset="0"/>
              </a:rPr>
              <a:t>athletes</a:t>
            </a:r>
            <a:r>
              <a:rPr lang="nb-NO" sz="4000" dirty="0">
                <a:solidFill>
                  <a:srgbClr val="34332B"/>
                </a:solidFill>
                <a:latin typeface="Calibri" panose="020F0502020204030204" pitchFamily="34" charset="0"/>
                <a:cs typeface="Calibri" panose="020F0502020204030204" pitchFamily="34" charset="0"/>
              </a:rPr>
              <a:t>» AND «</a:t>
            </a:r>
            <a:r>
              <a:rPr lang="nb-NO" sz="4000" dirty="0" err="1">
                <a:solidFill>
                  <a:srgbClr val="34332B"/>
                </a:solidFill>
                <a:latin typeface="Calibri" panose="020F0502020204030204" pitchFamily="34" charset="0"/>
                <a:cs typeface="Calibri" panose="020F0502020204030204" pitchFamily="34" charset="0"/>
              </a:rPr>
              <a:t>athletic</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performance</a:t>
            </a:r>
            <a:r>
              <a:rPr lang="nb-NO" sz="4000" dirty="0">
                <a:solidFill>
                  <a:srgbClr val="34332B"/>
                </a:solidFill>
                <a:latin typeface="Calibri" panose="020F0502020204030204" pitchFamily="34" charset="0"/>
                <a:cs typeface="Calibri" panose="020F0502020204030204" pitchFamily="34" charset="0"/>
              </a:rPr>
              <a:t>» as a </a:t>
            </a:r>
            <a:r>
              <a:rPr lang="nb-NO" sz="4000" dirty="0" err="1">
                <a:solidFill>
                  <a:srgbClr val="34332B"/>
                </a:solidFill>
                <a:latin typeface="Calibri" panose="020F0502020204030204" pitchFamily="34" charset="0"/>
                <a:cs typeface="Calibri" panose="020F0502020204030204" pitchFamily="34" charset="0"/>
              </a:rPr>
              <a:t>strategy</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search</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After</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search</a:t>
            </a:r>
            <a:r>
              <a:rPr lang="nb-NO" sz="4000" dirty="0">
                <a:solidFill>
                  <a:srgbClr val="34332B"/>
                </a:solidFill>
                <a:latin typeface="Calibri" panose="020F0502020204030204" pitchFamily="34" charset="0"/>
                <a:cs typeface="Calibri" panose="020F0502020204030204" pitchFamily="34" charset="0"/>
              </a:rPr>
              <a:t>, 11 </a:t>
            </a:r>
            <a:r>
              <a:rPr lang="nb-NO" sz="4000" dirty="0" err="1">
                <a:solidFill>
                  <a:srgbClr val="34332B"/>
                </a:solidFill>
                <a:latin typeface="Calibri" panose="020F0502020204030204" pitchFamily="34" charset="0"/>
                <a:cs typeface="Calibri" panose="020F0502020204030204" pitchFamily="34" charset="0"/>
              </a:rPr>
              <a:t>articles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were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included</a:t>
            </a:r>
            <a:r>
              <a:rPr lang="nb-NO" sz="4000" dirty="0">
                <a:solidFill>
                  <a:srgbClr val="34332B"/>
                </a:solidFill>
                <a:latin typeface="Calibri" panose="020F0502020204030204" pitchFamily="34" charset="0"/>
                <a:cs typeface="Calibri" panose="020F0502020204030204" pitchFamily="34" charset="0"/>
              </a:rPr>
              <a:t> in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review</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after</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application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inclusion</a:t>
            </a:r>
            <a:r>
              <a:rPr lang="nb-NO" sz="4000" dirty="0">
                <a:solidFill>
                  <a:srgbClr val="34332B"/>
                </a:solidFill>
                <a:latin typeface="Calibri" panose="020F0502020204030204" pitchFamily="34" charset="0"/>
                <a:cs typeface="Calibri" panose="020F0502020204030204" pitchFamily="34" charset="0"/>
              </a:rPr>
              <a:t> and </a:t>
            </a:r>
            <a:r>
              <a:rPr lang="nb-NO" sz="4000" dirty="0" err="1">
                <a:solidFill>
                  <a:srgbClr val="34332B"/>
                </a:solidFill>
                <a:latin typeface="Calibri" panose="020F0502020204030204" pitchFamily="34" charset="0"/>
                <a:cs typeface="Calibri" panose="020F0502020204030204" pitchFamily="34" charset="0"/>
              </a:rPr>
              <a:t>exclusion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criteria</a:t>
            </a:r>
            <a:r>
              <a:rPr lang="nb-NO" sz="4000" dirty="0">
                <a:solidFill>
                  <a:srgbClr val="34332B"/>
                </a:solidFill>
                <a:latin typeface="Calibri" panose="020F0502020204030204" pitchFamily="34" charset="0"/>
                <a:cs typeface="Calibri" panose="020F0502020204030204" pitchFamily="34" charset="0"/>
              </a:rPr>
              <a:t>.</a:t>
            </a:r>
            <a:endParaRPr lang="en-US" altLang="nb-NO" sz="4000" dirty="0">
              <a:solidFill>
                <a:srgbClr val="34332B"/>
              </a:solidFill>
              <a:latin typeface="Calibri" panose="020F0502020204030204" pitchFamily="34" charset="0"/>
              <a:cs typeface="Calibri" panose="020F0502020204030204" pitchFamily="34" charset="0"/>
            </a:endParaRPr>
          </a:p>
        </p:txBody>
      </p:sp>
      <p:sp>
        <p:nvSpPr>
          <p:cNvPr id="2061" name="Text Box 4" descr="Text field "/>
          <p:cNvSpPr txBox="1">
            <a:spLocks noChangeArrowheads="1"/>
          </p:cNvSpPr>
          <p:nvPr/>
        </p:nvSpPr>
        <p:spPr bwMode="auto">
          <a:xfrm>
            <a:off x="29054743" y="6154287"/>
            <a:ext cx="12771330" cy="22195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2000"/>
              </a:spcBef>
              <a:spcAft>
                <a:spcPts val="1000"/>
              </a:spcAft>
              <a:buClrTx/>
              <a:buSzTx/>
              <a:buFontTx/>
              <a:buNone/>
              <a:tabLst/>
              <a:defRPr/>
            </a:pPr>
            <a:r>
              <a:rPr kumimoji="0" lang="en-US" altLang="nb-NO" sz="4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Results</a:t>
            </a:r>
            <a:br>
              <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br>
            <a:r>
              <a:rPr kumimoji="0" lang="en-US" altLang="nb-NO" sz="4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rPr>
              <a:t>Amon</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g the included studies, performance enhancing factors regarding iron status were mainly extracted, including both female and male athletes, predominantly  endurance athletes. </a:t>
            </a:r>
          </a:p>
          <a:p>
            <a:pPr marL="0" marR="0" lvl="0" indent="0" algn="l" defTabSz="914400" rtl="0" eaLnBrk="1" fontAlgn="base" latinLnBrk="0" hangingPunct="1">
              <a:lnSpc>
                <a:spcPct val="100000"/>
              </a:lnSpc>
              <a:spcBef>
                <a:spcPts val="2000"/>
              </a:spcBef>
              <a:spcAft>
                <a:spcPts val="1000"/>
              </a:spcAft>
              <a:buClrTx/>
              <a:buSzTx/>
              <a:buFontTx/>
              <a:buNone/>
              <a:tabLst/>
              <a:defRPr/>
            </a:pPr>
            <a:r>
              <a:rPr lang="en-US" altLang="nb-NO" sz="4000" dirty="0">
                <a:solidFill>
                  <a:srgbClr val="000000">
                    <a:lumMod val="85000"/>
                    <a:lumOff val="15000"/>
                  </a:srgbClr>
                </a:solidFill>
                <a:latin typeface="Calibri" panose="020F0502020204030204" pitchFamily="34" charset="0"/>
                <a:cs typeface="Calibri" panose="020F0502020204030204" pitchFamily="34" charset="0"/>
              </a:rPr>
              <a:t>The objectives for the studies varied between the effect of iron supplementation, hepcidin response under different circumstances, including the the influence of nutrition. Others looked at other vitamins that can affect iron status in a positive or negative way. </a:t>
            </a:r>
            <a:endParaRPr kumimoji="0" lang="en-US" altLang="nb-NO" sz="40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2000"/>
              </a:spcBef>
              <a:spcAft>
                <a:spcPts val="1000"/>
              </a:spcAft>
              <a:buClrTx/>
              <a:buSzTx/>
              <a:buFontTx/>
              <a:buNone/>
              <a:tabLst/>
              <a:defRPr/>
            </a:pPr>
            <a:endParaRPr lang="en-US" altLang="nb-NO" sz="3600"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2000"/>
              </a:spcBef>
              <a:spcAft>
                <a:spcPts val="1000"/>
              </a:spcAft>
              <a:buClrTx/>
              <a:buSzTx/>
              <a:buFontTx/>
              <a:buNone/>
              <a:tabLst/>
              <a:defRPr/>
            </a:pPr>
            <a:endPar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2000"/>
              </a:spcBef>
              <a:spcAft>
                <a:spcPts val="1000"/>
              </a:spcAft>
              <a:buClrTx/>
              <a:buSzTx/>
              <a:buFontTx/>
              <a:buNone/>
              <a:tabLst/>
              <a:defRPr/>
            </a:pPr>
            <a:endParaRPr lang="en-US" altLang="nb-NO" sz="4400" b="1"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2000"/>
              </a:spcBef>
              <a:spcAft>
                <a:spcPts val="1000"/>
              </a:spcAft>
              <a:buClrTx/>
              <a:buSzTx/>
              <a:buFontTx/>
              <a:buNone/>
              <a:tabLst/>
              <a:defRPr/>
            </a:pPr>
            <a:endPar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2000"/>
              </a:spcBef>
              <a:spcAft>
                <a:spcPts val="1000"/>
              </a:spcAft>
              <a:buClrTx/>
              <a:buSzTx/>
              <a:buFontTx/>
              <a:buNone/>
              <a:tabLst/>
              <a:defRPr/>
            </a:pPr>
            <a:endParaRPr lang="en-US" altLang="nb-NO" sz="4400" b="1"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2000"/>
              </a:spcBef>
              <a:spcAft>
                <a:spcPts val="1000"/>
              </a:spcAft>
              <a:buClrTx/>
              <a:buSzTx/>
              <a:buFontTx/>
              <a:buNone/>
              <a:tabLst/>
              <a:defRPr/>
            </a:pPr>
            <a:r>
              <a:rPr kumimoji="0" lang="en-US" altLang="nb-NO" sz="4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Conclusion</a:t>
            </a:r>
          </a:p>
          <a:p>
            <a:pPr lvl="0" defTabSz="914400" eaLnBrk="1" hangingPunct="1">
              <a:spcBef>
                <a:spcPts val="0"/>
              </a:spcBef>
              <a:spcAft>
                <a:spcPts val="1000"/>
              </a:spcAft>
              <a:defRPr/>
            </a:pPr>
            <a:r>
              <a:rPr lang="en-US" altLang="nb-NO" sz="4000" dirty="0">
                <a:solidFill>
                  <a:srgbClr val="34332B"/>
                </a:solidFill>
                <a:latin typeface="Calibri" panose="020F0502020204030204" pitchFamily="34" charset="0"/>
                <a:cs typeface="Calibri" panose="020F0502020204030204" pitchFamily="34" charset="0"/>
              </a:rPr>
              <a:t>Effects of iron deficiency without anemia and suboptimal iron status in athletes remain largely unknown, and the protocol for optimizing athletes iron status is not set. </a:t>
            </a:r>
          </a:p>
          <a:p>
            <a:pPr lvl="0" defTabSz="914400" eaLnBrk="1" hangingPunct="1">
              <a:spcBef>
                <a:spcPts val="0"/>
              </a:spcBef>
              <a:spcAft>
                <a:spcPts val="1000"/>
              </a:spcAft>
              <a:defRPr/>
            </a:pPr>
            <a:r>
              <a:rPr lang="en-US" altLang="nb-NO" sz="4000" dirty="0">
                <a:solidFill>
                  <a:srgbClr val="34332B"/>
                </a:solidFill>
                <a:latin typeface="Calibri" panose="020F0502020204030204" pitchFamily="34" charset="0"/>
                <a:cs typeface="Calibri" panose="020F0502020204030204" pitchFamily="34" charset="0"/>
              </a:rPr>
              <a:t>Iron supplementation hast the most pronounced impact on physical performance in athletes with lower ferritin levels. </a:t>
            </a:r>
          </a:p>
          <a:p>
            <a:pPr lvl="0" defTabSz="914400" eaLnBrk="1" hangingPunct="1">
              <a:spcBef>
                <a:spcPts val="0"/>
              </a:spcBef>
              <a:spcAft>
                <a:spcPts val="1000"/>
              </a:spcAft>
              <a:defRPr/>
            </a:pPr>
            <a:r>
              <a:rPr lang="nb-NO" sz="4000" dirty="0">
                <a:solidFill>
                  <a:srgbClr val="34332B"/>
                </a:solidFill>
                <a:latin typeface="Calibri" panose="020F0502020204030204" pitchFamily="34" charset="0"/>
                <a:cs typeface="Calibri" panose="020F0502020204030204" pitchFamily="34" charset="0"/>
              </a:rPr>
              <a:t>Iron </a:t>
            </a:r>
            <a:r>
              <a:rPr lang="nb-NO" sz="4000" dirty="0" err="1">
                <a:solidFill>
                  <a:srgbClr val="34332B"/>
                </a:solidFill>
                <a:latin typeface="Calibri" panose="020F0502020204030204" pitchFamily="34" charset="0"/>
                <a:cs typeface="Calibri" panose="020F0502020204030204" pitchFamily="34" charset="0"/>
              </a:rPr>
              <a:t>supplementation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seems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necessary</a:t>
            </a:r>
            <a:r>
              <a:rPr lang="nb-NO" sz="4000" dirty="0">
                <a:solidFill>
                  <a:srgbClr val="34332B"/>
                </a:solidFill>
                <a:latin typeface="Calibri" panose="020F0502020204030204" pitchFamily="34" charset="0"/>
                <a:cs typeface="Calibri" panose="020F0502020204030204" pitchFamily="34" charset="0"/>
              </a:rPr>
              <a:t> for optimal </a:t>
            </a:r>
            <a:r>
              <a:rPr lang="nb-NO" sz="4000" dirty="0" err="1">
                <a:solidFill>
                  <a:srgbClr val="34332B"/>
                </a:solidFill>
                <a:latin typeface="Calibri" panose="020F0502020204030204" pitchFamily="34" charset="0"/>
                <a:cs typeface="Calibri" panose="020F0502020204030204" pitchFamily="34" charset="0"/>
              </a:rPr>
              <a:t>erythropoietic</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response</a:t>
            </a:r>
            <a:r>
              <a:rPr lang="nb-NO" sz="4000" dirty="0">
                <a:solidFill>
                  <a:srgbClr val="34332B"/>
                </a:solidFill>
                <a:latin typeface="Calibri" panose="020F0502020204030204" pitchFamily="34" charset="0"/>
                <a:cs typeface="Calibri" panose="020F0502020204030204" pitchFamily="34" charset="0"/>
              </a:rPr>
              <a:t> during </a:t>
            </a:r>
            <a:r>
              <a:rPr lang="nb-NO" sz="4000" dirty="0" err="1">
                <a:solidFill>
                  <a:srgbClr val="34332B"/>
                </a:solidFill>
                <a:latin typeface="Calibri" panose="020F0502020204030204" pitchFamily="34" charset="0"/>
                <a:cs typeface="Calibri" panose="020F0502020204030204" pitchFamily="34" charset="0"/>
              </a:rPr>
              <a:t>altitude</a:t>
            </a:r>
            <a:r>
              <a:rPr lang="nb-NO" sz="4000" dirty="0">
                <a:solidFill>
                  <a:srgbClr val="34332B"/>
                </a:solidFill>
                <a:latin typeface="Calibri" panose="020F0502020204030204" pitchFamily="34" charset="0"/>
                <a:cs typeface="Calibri" panose="020F0502020204030204" pitchFamily="34" charset="0"/>
              </a:rPr>
              <a:t> training.  </a:t>
            </a:r>
            <a:r>
              <a:rPr lang="nb-NO" sz="4000" dirty="0" err="1">
                <a:solidFill>
                  <a:srgbClr val="34332B"/>
                </a:solidFill>
                <a:latin typeface="Calibri" panose="020F0502020204030204" pitchFamily="34" charset="0"/>
                <a:cs typeface="Calibri" panose="020F0502020204030204" pitchFamily="34" charset="0"/>
              </a:rPr>
              <a:t>Supplementation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should</a:t>
            </a:r>
            <a:r>
              <a:rPr lang="nb-NO" sz="4000" dirty="0">
                <a:solidFill>
                  <a:srgbClr val="34332B"/>
                </a:solidFill>
                <a:latin typeface="Calibri" panose="020F0502020204030204" pitchFamily="34" charset="0"/>
                <a:cs typeface="Calibri" panose="020F0502020204030204" pitchFamily="34" charset="0"/>
              </a:rPr>
              <a:t> be </a:t>
            </a:r>
            <a:r>
              <a:rPr lang="nb-NO" sz="4000" dirty="0" err="1">
                <a:solidFill>
                  <a:srgbClr val="34332B"/>
                </a:solidFill>
                <a:latin typeface="Calibri" panose="020F0502020204030204" pitchFamily="34" charset="0"/>
                <a:cs typeface="Calibri" panose="020F0502020204030204" pitchFamily="34" charset="0"/>
              </a:rPr>
              <a:t>undertaken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with</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caution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because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possible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increased</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hepcidin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response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Hepcidin</a:t>
            </a:r>
            <a:r>
              <a:rPr lang="nb-NO" sz="4000" dirty="0">
                <a:solidFill>
                  <a:srgbClr val="34332B"/>
                </a:solidFill>
                <a:latin typeface="Calibri" panose="020F0502020204030204" pitchFamily="34" charset="0"/>
                <a:cs typeface="Calibri" panose="020F0502020204030204" pitchFamily="34" charset="0"/>
              </a:rPr>
              <a:t> is a </a:t>
            </a:r>
            <a:r>
              <a:rPr lang="nb-NO" sz="4000" dirty="0" err="1">
                <a:solidFill>
                  <a:srgbClr val="34332B"/>
                </a:solidFill>
                <a:latin typeface="Calibri" panose="020F0502020204030204" pitchFamily="34" charset="0"/>
                <a:cs typeface="Calibri" panose="020F0502020204030204" pitchFamily="34" charset="0"/>
              </a:rPr>
              <a:t>contributing</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factor</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that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affect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use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of</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existing</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the</a:t>
            </a:r>
            <a:r>
              <a:rPr lang="nb-NO" sz="4000" dirty="0">
                <a:solidFill>
                  <a:srgbClr val="34332B"/>
                </a:solidFill>
                <a:latin typeface="Calibri" panose="020F0502020204030204" pitchFamily="34" charset="0"/>
                <a:cs typeface="Calibri" panose="020F0502020204030204" pitchFamily="34" charset="0"/>
              </a:rPr>
              <a:t> body, and </a:t>
            </a:r>
            <a:r>
              <a:rPr lang="nb-NO" sz="4000" dirty="0" err="1">
                <a:solidFill>
                  <a:srgbClr val="34332B"/>
                </a:solidFill>
                <a:latin typeface="Calibri" panose="020F0502020204030204" pitchFamily="34" charset="0"/>
                <a:cs typeface="Calibri" panose="020F0502020204030204" pitchFamily="34" charset="0"/>
              </a:rPr>
              <a:t>can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vary</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depending</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on</a:t>
            </a:r>
            <a:r>
              <a:rPr lang="nb-NO" sz="4000" dirty="0">
                <a:solidFill>
                  <a:srgbClr val="34332B"/>
                </a:solidFill>
                <a:latin typeface="Calibri" panose="020F0502020204030204" pitchFamily="34" charset="0"/>
                <a:cs typeface="Calibri" panose="020F0502020204030204" pitchFamily="34" charset="0"/>
              </a:rPr>
              <a:t> different </a:t>
            </a:r>
            <a:r>
              <a:rPr lang="nb-NO" sz="4000" dirty="0" err="1">
                <a:solidFill>
                  <a:srgbClr val="34332B"/>
                </a:solidFill>
                <a:latin typeface="Calibri" panose="020F0502020204030204" pitchFamily="34" charset="0"/>
                <a:cs typeface="Calibri" panose="020F0502020204030204" pitchFamily="34" charset="0"/>
              </a:rPr>
              <a:t>factors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such</a:t>
            </a:r>
            <a:r>
              <a:rPr lang="nb-NO" sz="4000" dirty="0">
                <a:solidFill>
                  <a:srgbClr val="34332B"/>
                </a:solidFill>
                <a:latin typeface="Calibri" panose="020F0502020204030204" pitchFamily="34" charset="0"/>
                <a:cs typeface="Calibri" panose="020F0502020204030204" pitchFamily="34" charset="0"/>
              </a:rPr>
              <a:t> as </a:t>
            </a:r>
            <a:r>
              <a:rPr lang="nb-NO" sz="4000" dirty="0" err="1">
                <a:solidFill>
                  <a:srgbClr val="34332B"/>
                </a:solidFill>
                <a:latin typeface="Calibri" panose="020F0502020204030204" pitchFamily="34" charset="0"/>
                <a:cs typeface="Calibri" panose="020F0502020204030204" pitchFamily="34" charset="0"/>
              </a:rPr>
              <a:t>hypoxia</a:t>
            </a:r>
            <a:r>
              <a:rPr lang="nb-NO" sz="4000" dirty="0">
                <a:solidFill>
                  <a:srgbClr val="34332B"/>
                </a:solidFill>
                <a:latin typeface="Calibri" panose="020F0502020204030204" pitchFamily="34" charset="0"/>
                <a:cs typeface="Calibri" panose="020F0502020204030204" pitchFamily="34" charset="0"/>
              </a:rPr>
              <a:t>, timing and </a:t>
            </a:r>
            <a:r>
              <a:rPr lang="nb-NO" sz="4000" dirty="0" err="1">
                <a:solidFill>
                  <a:srgbClr val="34332B"/>
                </a:solidFill>
                <a:latin typeface="Calibri" panose="020F0502020204030204" pitchFamily="34" charset="0"/>
                <a:cs typeface="Calibri" panose="020F0502020204030204" pitchFamily="34" charset="0"/>
              </a:rPr>
              <a:t>nutrition</a:t>
            </a:r>
            <a:r>
              <a:rPr lang="nb-NO" sz="4000" dirty="0">
                <a:solidFill>
                  <a:srgbClr val="34332B"/>
                </a:solidFill>
                <a:latin typeface="Calibri" panose="020F0502020204030204" pitchFamily="34" charset="0"/>
                <a:cs typeface="Calibri" panose="020F0502020204030204" pitchFamily="34" charset="0"/>
              </a:rPr>
              <a:t> status</a:t>
            </a:r>
            <a:r>
              <a:rPr lang="nb-NO" sz="4000">
                <a:solidFill>
                  <a:srgbClr val="34332B"/>
                </a:solidFill>
                <a:latin typeface="Calibri" panose="020F0502020204030204" pitchFamily="34" charset="0"/>
                <a:cs typeface="Calibri" panose="020F0502020204030204" pitchFamily="34" charset="0"/>
              </a:rPr>
              <a:t>. Vitamin </a:t>
            </a:r>
            <a:r>
              <a:rPr lang="nb-NO" sz="4000" dirty="0">
                <a:solidFill>
                  <a:srgbClr val="34332B"/>
                </a:solidFill>
                <a:latin typeface="Calibri" panose="020F0502020204030204" pitchFamily="34" charset="0"/>
                <a:cs typeface="Calibri" panose="020F0502020204030204" pitchFamily="34" charset="0"/>
              </a:rPr>
              <a:t>D and B12 </a:t>
            </a:r>
            <a:r>
              <a:rPr lang="nb-NO" sz="4000" dirty="0" err="1">
                <a:solidFill>
                  <a:srgbClr val="34332B"/>
                </a:solidFill>
                <a:latin typeface="Calibri" panose="020F0502020204030204" pitchFamily="34" charset="0"/>
                <a:cs typeface="Calibri" panose="020F0502020204030204" pitchFamily="34" charset="0"/>
              </a:rPr>
              <a:t>levels</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can</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affect</a:t>
            </a:r>
            <a:r>
              <a:rPr lang="nb-NO" sz="4000" dirty="0">
                <a:solidFill>
                  <a:srgbClr val="34332B"/>
                </a:solidFill>
                <a:latin typeface="Calibri" panose="020F0502020204030204" pitchFamily="34" charset="0"/>
                <a:cs typeface="Calibri" panose="020F0502020204030204" pitchFamily="34" charset="0"/>
              </a:rPr>
              <a:t> </a:t>
            </a:r>
            <a:r>
              <a:rPr lang="nb-NO" sz="4000" dirty="0" err="1">
                <a:solidFill>
                  <a:srgbClr val="34332B"/>
                </a:solidFill>
                <a:latin typeface="Calibri" panose="020F0502020204030204" pitchFamily="34" charset="0"/>
                <a:cs typeface="Calibri" panose="020F0502020204030204" pitchFamily="34" charset="0"/>
              </a:rPr>
              <a:t>iron</a:t>
            </a:r>
            <a:r>
              <a:rPr lang="nb-NO" sz="4000" dirty="0">
                <a:solidFill>
                  <a:srgbClr val="34332B"/>
                </a:solidFill>
                <a:latin typeface="Calibri" panose="020F0502020204030204" pitchFamily="34" charset="0"/>
                <a:cs typeface="Calibri" panose="020F0502020204030204" pitchFamily="34" charset="0"/>
              </a:rPr>
              <a:t> status. </a:t>
            </a:r>
            <a:endParaRPr lang="en-US" altLang="nb-NO" sz="4000" dirty="0">
              <a:solidFill>
                <a:srgbClr val="34332B"/>
              </a:solidFill>
              <a:latin typeface="Calibri" panose="020F0502020204030204" pitchFamily="34" charset="0"/>
              <a:cs typeface="Calibri" panose="020F0502020204030204" pitchFamily="34" charset="0"/>
            </a:endParaRPr>
          </a:p>
          <a:p>
            <a:pPr lvl="0" defTabSz="914400" eaLnBrk="1" hangingPunct="1">
              <a:spcBef>
                <a:spcPts val="0"/>
              </a:spcBef>
              <a:spcAft>
                <a:spcPts val="1000"/>
              </a:spcAft>
              <a:defRPr/>
            </a:pPr>
            <a:endParaRPr lang="en-US" altLang="nb-NO" sz="4000" dirty="0">
              <a:solidFill>
                <a:srgbClr val="000000">
                  <a:lumMod val="85000"/>
                  <a:lumOff val="15000"/>
                </a:srgbClr>
              </a:solidFill>
              <a:latin typeface="Calibri" panose="020F0502020204030204" pitchFamily="34" charset="0"/>
              <a:cs typeface="Calibri" panose="020F0502020204030204" pitchFamily="34" charset="0"/>
            </a:endParaRPr>
          </a:p>
        </p:txBody>
      </p:sp>
      <p:sp>
        <p:nvSpPr>
          <p:cNvPr id="2065" name="References" descr="Field for references"/>
          <p:cNvSpPr txBox="1">
            <a:spLocks noChangeArrowheads="1"/>
          </p:cNvSpPr>
          <p:nvPr/>
        </p:nvSpPr>
        <p:spPr bwMode="auto">
          <a:xfrm>
            <a:off x="12421254" y="28042967"/>
            <a:ext cx="1214304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lvl="0" eaLnBrk="1" hangingPunct="1">
              <a:defRPr/>
            </a:pPr>
            <a:r>
              <a:rPr kumimoji="0" lang="nb-NO" altLang="nb-NO" sz="2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REFERENCES</a:t>
            </a:r>
            <a:br>
              <a:rPr kumimoji="0" lang="nb-NO" altLang="nb-NO" sz="2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br>
            <a:r>
              <a:rPr lang="nb-NO" sz="2000" dirty="0" err="1">
                <a:solidFill>
                  <a:srgbClr val="34332B"/>
                </a:solidFill>
                <a:latin typeface="Calibri" panose="020F0502020204030204" pitchFamily="34" charset="0"/>
                <a:cs typeface="Calibri" panose="020F0502020204030204" pitchFamily="34" charset="0"/>
              </a:rPr>
              <a:t>Clenin</a:t>
            </a:r>
            <a:r>
              <a:rPr lang="nb-NO" sz="2000" dirty="0">
                <a:solidFill>
                  <a:srgbClr val="34332B"/>
                </a:solidFill>
                <a:latin typeface="Calibri" panose="020F0502020204030204" pitchFamily="34" charset="0"/>
                <a:cs typeface="Calibri" panose="020F0502020204030204" pitchFamily="34" charset="0"/>
              </a:rPr>
              <a:t>, G.; </a:t>
            </a:r>
            <a:r>
              <a:rPr lang="nb-NO" sz="2000" dirty="0" err="1">
                <a:solidFill>
                  <a:srgbClr val="34332B"/>
                </a:solidFill>
                <a:latin typeface="Calibri" panose="020F0502020204030204" pitchFamily="34" charset="0"/>
                <a:cs typeface="Calibri" panose="020F0502020204030204" pitchFamily="34" charset="0"/>
              </a:rPr>
              <a:t>Cordes</a:t>
            </a:r>
            <a:r>
              <a:rPr lang="nb-NO" sz="2000" dirty="0">
                <a:solidFill>
                  <a:srgbClr val="34332B"/>
                </a:solidFill>
                <a:latin typeface="Calibri" panose="020F0502020204030204" pitchFamily="34" charset="0"/>
                <a:cs typeface="Calibri" panose="020F0502020204030204" pitchFamily="34" charset="0"/>
              </a:rPr>
              <a:t>, M.; Huber, A.; Schumacher, Y.O.; </a:t>
            </a:r>
            <a:r>
              <a:rPr lang="nb-NO" sz="2000" dirty="0" err="1">
                <a:solidFill>
                  <a:srgbClr val="34332B"/>
                </a:solidFill>
                <a:latin typeface="Calibri" panose="020F0502020204030204" pitchFamily="34" charset="0"/>
                <a:cs typeface="Calibri" panose="020F0502020204030204" pitchFamily="34" charset="0"/>
              </a:rPr>
              <a:t>Noack</a:t>
            </a:r>
            <a:r>
              <a:rPr lang="nb-NO" sz="2000" dirty="0">
                <a:solidFill>
                  <a:srgbClr val="34332B"/>
                </a:solidFill>
                <a:latin typeface="Calibri" panose="020F0502020204030204" pitchFamily="34" charset="0"/>
                <a:cs typeface="Calibri" panose="020F0502020204030204" pitchFamily="34" charset="0"/>
              </a:rPr>
              <a:t>, P.; Scales, J.; </a:t>
            </a:r>
            <a:r>
              <a:rPr lang="nb-NO" sz="2000" dirty="0" err="1">
                <a:solidFill>
                  <a:srgbClr val="34332B"/>
                </a:solidFill>
                <a:latin typeface="Calibri" panose="020F0502020204030204" pitchFamily="34" charset="0"/>
                <a:cs typeface="Calibri" panose="020F0502020204030204" pitchFamily="34" charset="0"/>
              </a:rPr>
              <a:t>Kriemler</a:t>
            </a:r>
            <a:r>
              <a:rPr lang="nb-NO" sz="2000" dirty="0">
                <a:solidFill>
                  <a:srgbClr val="34332B"/>
                </a:solidFill>
                <a:latin typeface="Calibri" panose="020F0502020204030204" pitchFamily="34" charset="0"/>
                <a:cs typeface="Calibri" panose="020F0502020204030204" pitchFamily="34" charset="0"/>
              </a:rPr>
              <a:t>, S. Iron </a:t>
            </a:r>
            <a:r>
              <a:rPr lang="nb-NO" sz="2000" dirty="0" err="1">
                <a:solidFill>
                  <a:srgbClr val="34332B"/>
                </a:solidFill>
                <a:latin typeface="Calibri" panose="020F0502020204030204" pitchFamily="34" charset="0"/>
                <a:cs typeface="Calibri" panose="020F0502020204030204" pitchFamily="34" charset="0"/>
              </a:rPr>
              <a:t>deficiency</a:t>
            </a:r>
            <a:r>
              <a:rPr lang="nb-NO" sz="2000" dirty="0">
                <a:solidFill>
                  <a:srgbClr val="34332B"/>
                </a:solidFill>
                <a:latin typeface="Calibri" panose="020F0502020204030204" pitchFamily="34" charset="0"/>
                <a:cs typeface="Calibri" panose="020F0502020204030204" pitchFamily="34" charset="0"/>
              </a:rPr>
              <a:t> in sports—Definition, </a:t>
            </a:r>
            <a:r>
              <a:rPr lang="nb-NO" sz="2000" dirty="0" err="1">
                <a:solidFill>
                  <a:srgbClr val="34332B"/>
                </a:solidFill>
                <a:latin typeface="Calibri" panose="020F0502020204030204" pitchFamily="34" charset="0"/>
                <a:cs typeface="Calibri" panose="020F0502020204030204" pitchFamily="34" charset="0"/>
              </a:rPr>
              <a:t>influence</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on</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performance</a:t>
            </a:r>
            <a:r>
              <a:rPr lang="nb-NO" sz="2000" dirty="0">
                <a:solidFill>
                  <a:srgbClr val="34332B"/>
                </a:solidFill>
                <a:latin typeface="Calibri" panose="020F0502020204030204" pitchFamily="34" charset="0"/>
                <a:cs typeface="Calibri" panose="020F0502020204030204" pitchFamily="34" charset="0"/>
              </a:rPr>
              <a:t> and </a:t>
            </a:r>
            <a:r>
              <a:rPr lang="nb-NO" sz="2000" dirty="0" err="1">
                <a:solidFill>
                  <a:srgbClr val="34332B"/>
                </a:solidFill>
                <a:latin typeface="Calibri" panose="020F0502020204030204" pitchFamily="34" charset="0"/>
                <a:cs typeface="Calibri" panose="020F0502020204030204" pitchFamily="34" charset="0"/>
              </a:rPr>
              <a:t>therapy</a:t>
            </a:r>
            <a:r>
              <a:rPr lang="nb-NO" sz="2000" dirty="0">
                <a:solidFill>
                  <a:srgbClr val="34332B"/>
                </a:solidFill>
                <a:latin typeface="Calibri" panose="020F0502020204030204" pitchFamily="34" charset="0"/>
                <a:cs typeface="Calibri" panose="020F0502020204030204" pitchFamily="34" charset="0"/>
              </a:rPr>
              <a:t>. </a:t>
            </a:r>
            <a:r>
              <a:rPr lang="nb-NO" sz="2000" i="1" dirty="0">
                <a:solidFill>
                  <a:srgbClr val="34332B"/>
                </a:solidFill>
                <a:latin typeface="Calibri" panose="020F0502020204030204" pitchFamily="34" charset="0"/>
                <a:cs typeface="Calibri" panose="020F0502020204030204" pitchFamily="34" charset="0"/>
              </a:rPr>
              <a:t>Swiss Med. </a:t>
            </a:r>
            <a:r>
              <a:rPr lang="nb-NO" sz="2000" i="1" dirty="0" err="1">
                <a:solidFill>
                  <a:srgbClr val="34332B"/>
                </a:solidFill>
                <a:latin typeface="Calibri" panose="020F0502020204030204" pitchFamily="34" charset="0"/>
                <a:cs typeface="Calibri" panose="020F0502020204030204" pitchFamily="34" charset="0"/>
              </a:rPr>
              <a:t>Wkly</a:t>
            </a:r>
            <a:r>
              <a:rPr lang="nb-NO" sz="2000" i="1" dirty="0">
                <a:solidFill>
                  <a:srgbClr val="34332B"/>
                </a:solidFill>
                <a:latin typeface="Calibri" panose="020F0502020204030204" pitchFamily="34" charset="0"/>
                <a:cs typeface="Calibri" panose="020F0502020204030204" pitchFamily="34" charset="0"/>
              </a:rPr>
              <a:t>.</a:t>
            </a:r>
            <a:r>
              <a:rPr lang="nb-NO" sz="2000" dirty="0">
                <a:solidFill>
                  <a:srgbClr val="34332B"/>
                </a:solidFill>
                <a:latin typeface="Calibri" panose="020F0502020204030204" pitchFamily="34" charset="0"/>
                <a:cs typeface="Calibri" panose="020F0502020204030204" pitchFamily="34" charset="0"/>
              </a:rPr>
              <a:t> 2015, </a:t>
            </a:r>
            <a:r>
              <a:rPr lang="nb-NO" sz="2000" i="1" dirty="0">
                <a:solidFill>
                  <a:srgbClr val="34332B"/>
                </a:solidFill>
                <a:latin typeface="Calibri" panose="020F0502020204030204" pitchFamily="34" charset="0"/>
                <a:cs typeface="Calibri" panose="020F0502020204030204" pitchFamily="34" charset="0"/>
              </a:rPr>
              <a:t>145</a:t>
            </a:r>
            <a:r>
              <a:rPr lang="nb-NO" sz="2000" dirty="0">
                <a:solidFill>
                  <a:srgbClr val="34332B"/>
                </a:solidFill>
                <a:latin typeface="Calibri" panose="020F0502020204030204" pitchFamily="34" charset="0"/>
                <a:cs typeface="Calibri" panose="020F0502020204030204" pitchFamily="34" charset="0"/>
              </a:rPr>
              <a:t>, w14196.</a:t>
            </a:r>
            <a:br>
              <a:rPr lang="nb-NO" sz="2000" dirty="0">
                <a:solidFill>
                  <a:srgbClr val="34332B"/>
                </a:solidFill>
                <a:latin typeface="Calibri" panose="020F0502020204030204" pitchFamily="34" charset="0"/>
                <a:cs typeface="Calibri" panose="020F0502020204030204" pitchFamily="34" charset="0"/>
              </a:rPr>
            </a:br>
            <a:r>
              <a:rPr lang="nb-NO" sz="2000" dirty="0">
                <a:solidFill>
                  <a:srgbClr val="34332B"/>
                </a:solidFill>
                <a:latin typeface="Calibri" panose="020F0502020204030204" pitchFamily="34" charset="0"/>
                <a:cs typeface="Calibri" panose="020F0502020204030204" pitchFamily="34" charset="0"/>
              </a:rPr>
              <a:t>Dominguez, R.; Sanchez-Oliver, A.J.; Mata-</a:t>
            </a:r>
            <a:r>
              <a:rPr lang="nb-NO" sz="2000" dirty="0" err="1">
                <a:solidFill>
                  <a:srgbClr val="34332B"/>
                </a:solidFill>
                <a:latin typeface="Calibri" panose="020F0502020204030204" pitchFamily="34" charset="0"/>
                <a:cs typeface="Calibri" panose="020F0502020204030204" pitchFamily="34" charset="0"/>
              </a:rPr>
              <a:t>Ordonez</a:t>
            </a:r>
            <a:r>
              <a:rPr lang="nb-NO" sz="2000" dirty="0">
                <a:solidFill>
                  <a:srgbClr val="34332B"/>
                </a:solidFill>
                <a:latin typeface="Calibri" panose="020F0502020204030204" pitchFamily="34" charset="0"/>
                <a:cs typeface="Calibri" panose="020F0502020204030204" pitchFamily="34" charset="0"/>
              </a:rPr>
              <a:t>, F.; </a:t>
            </a:r>
            <a:r>
              <a:rPr lang="nb-NO" sz="2000" dirty="0" err="1">
                <a:solidFill>
                  <a:srgbClr val="34332B"/>
                </a:solidFill>
                <a:latin typeface="Calibri" panose="020F0502020204030204" pitchFamily="34" charset="0"/>
                <a:cs typeface="Calibri" panose="020F0502020204030204" pitchFamily="34" charset="0"/>
              </a:rPr>
              <a:t>Feria-Madueno</a:t>
            </a:r>
            <a:r>
              <a:rPr lang="nb-NO" sz="2000" dirty="0">
                <a:solidFill>
                  <a:srgbClr val="34332B"/>
                </a:solidFill>
                <a:latin typeface="Calibri" panose="020F0502020204030204" pitchFamily="34" charset="0"/>
                <a:cs typeface="Calibri" panose="020F0502020204030204" pitchFamily="34" charset="0"/>
              </a:rPr>
              <a:t>, A.; Grimaldi-</a:t>
            </a:r>
            <a:r>
              <a:rPr lang="nb-NO" sz="2000" dirty="0" err="1">
                <a:solidFill>
                  <a:srgbClr val="34332B"/>
                </a:solidFill>
                <a:latin typeface="Calibri" panose="020F0502020204030204" pitchFamily="34" charset="0"/>
                <a:cs typeface="Calibri" panose="020F0502020204030204" pitchFamily="34" charset="0"/>
              </a:rPr>
              <a:t>Puyana</a:t>
            </a:r>
            <a:r>
              <a:rPr lang="nb-NO" sz="2000" dirty="0">
                <a:solidFill>
                  <a:srgbClr val="34332B"/>
                </a:solidFill>
                <a:latin typeface="Calibri" panose="020F0502020204030204" pitchFamily="34" charset="0"/>
                <a:cs typeface="Calibri" panose="020F0502020204030204" pitchFamily="34" charset="0"/>
              </a:rPr>
              <a:t>, M.; Lopez-</a:t>
            </a:r>
            <a:r>
              <a:rPr lang="nb-NO" sz="2000" dirty="0" err="1">
                <a:solidFill>
                  <a:srgbClr val="34332B"/>
                </a:solidFill>
                <a:latin typeface="Calibri" panose="020F0502020204030204" pitchFamily="34" charset="0"/>
                <a:cs typeface="Calibri" panose="020F0502020204030204" pitchFamily="34" charset="0"/>
              </a:rPr>
              <a:t>Samanes</a:t>
            </a:r>
            <a:r>
              <a:rPr lang="nb-NO" sz="2000" dirty="0">
                <a:solidFill>
                  <a:srgbClr val="34332B"/>
                </a:solidFill>
                <a:latin typeface="Calibri" panose="020F0502020204030204" pitchFamily="34" charset="0"/>
                <a:cs typeface="Calibri" panose="020F0502020204030204" pitchFamily="34" charset="0"/>
              </a:rPr>
              <a:t>, A.; Perez-Lopez, A. </a:t>
            </a:r>
            <a:r>
              <a:rPr lang="nb-NO" sz="2000" dirty="0" err="1">
                <a:solidFill>
                  <a:srgbClr val="34332B"/>
                </a:solidFill>
                <a:latin typeface="Calibri" panose="020F0502020204030204" pitchFamily="34" charset="0"/>
                <a:cs typeface="Calibri" panose="020F0502020204030204" pitchFamily="34" charset="0"/>
              </a:rPr>
              <a:t>Effects</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of</a:t>
            </a:r>
            <a:r>
              <a:rPr lang="nb-NO" sz="2000" dirty="0">
                <a:solidFill>
                  <a:srgbClr val="34332B"/>
                </a:solidFill>
                <a:latin typeface="Calibri" panose="020F0502020204030204" pitchFamily="34" charset="0"/>
                <a:cs typeface="Calibri" panose="020F0502020204030204" pitchFamily="34" charset="0"/>
              </a:rPr>
              <a:t> an </a:t>
            </a:r>
            <a:r>
              <a:rPr lang="nb-NO" sz="2000" dirty="0" err="1">
                <a:solidFill>
                  <a:srgbClr val="34332B"/>
                </a:solidFill>
                <a:latin typeface="Calibri" panose="020F0502020204030204" pitchFamily="34" charset="0"/>
                <a:cs typeface="Calibri" panose="020F0502020204030204" pitchFamily="34" charset="0"/>
              </a:rPr>
              <a:t>Acute</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Exercise</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Bout</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on</a:t>
            </a:r>
            <a:r>
              <a:rPr lang="nb-NO" sz="2000" dirty="0">
                <a:solidFill>
                  <a:srgbClr val="34332B"/>
                </a:solidFill>
                <a:latin typeface="Calibri" panose="020F0502020204030204" pitchFamily="34" charset="0"/>
                <a:cs typeface="Calibri" panose="020F0502020204030204" pitchFamily="34" charset="0"/>
              </a:rPr>
              <a:t> Serum </a:t>
            </a:r>
            <a:r>
              <a:rPr lang="nb-NO" sz="2000" dirty="0" err="1">
                <a:solidFill>
                  <a:srgbClr val="34332B"/>
                </a:solidFill>
                <a:latin typeface="Calibri" panose="020F0502020204030204" pitchFamily="34" charset="0"/>
                <a:cs typeface="Calibri" panose="020F0502020204030204" pitchFamily="34" charset="0"/>
              </a:rPr>
              <a:t>Hepcidin</a:t>
            </a:r>
            <a:r>
              <a:rPr lang="nb-NO" sz="2000" dirty="0">
                <a:solidFill>
                  <a:srgbClr val="34332B"/>
                </a:solidFill>
                <a:latin typeface="Calibri" panose="020F0502020204030204" pitchFamily="34" charset="0"/>
                <a:cs typeface="Calibri" panose="020F0502020204030204" pitchFamily="34" charset="0"/>
              </a:rPr>
              <a:t> Levels. </a:t>
            </a:r>
            <a:r>
              <a:rPr lang="nb-NO" sz="2000" i="1" dirty="0" err="1">
                <a:solidFill>
                  <a:srgbClr val="34332B"/>
                </a:solidFill>
                <a:latin typeface="Calibri" panose="020F0502020204030204" pitchFamily="34" charset="0"/>
                <a:cs typeface="Calibri" panose="020F0502020204030204" pitchFamily="34" charset="0"/>
              </a:rPr>
              <a:t>Nutrients</a:t>
            </a:r>
            <a:r>
              <a:rPr lang="nb-NO" sz="2000" dirty="0">
                <a:solidFill>
                  <a:srgbClr val="34332B"/>
                </a:solidFill>
                <a:latin typeface="Calibri" panose="020F0502020204030204" pitchFamily="34" charset="0"/>
                <a:cs typeface="Calibri" panose="020F0502020204030204" pitchFamily="34" charset="0"/>
              </a:rPr>
              <a:t> 2018, </a:t>
            </a:r>
            <a:r>
              <a:rPr lang="nb-NO" sz="2000" i="1" dirty="0">
                <a:solidFill>
                  <a:srgbClr val="34332B"/>
                </a:solidFill>
                <a:latin typeface="Calibri" panose="020F0502020204030204" pitchFamily="34" charset="0"/>
                <a:cs typeface="Calibri" panose="020F0502020204030204" pitchFamily="34" charset="0"/>
              </a:rPr>
              <a:t>10</a:t>
            </a:r>
            <a:r>
              <a:rPr lang="nb-NO" sz="2000" dirty="0">
                <a:solidFill>
                  <a:srgbClr val="34332B"/>
                </a:solidFill>
                <a:latin typeface="Calibri" panose="020F0502020204030204" pitchFamily="34" charset="0"/>
                <a:cs typeface="Calibri" panose="020F0502020204030204" pitchFamily="34" charset="0"/>
              </a:rPr>
              <a:t>, 209.</a:t>
            </a:r>
            <a:endParaRPr kumimoji="0" lang="nb-NO" altLang="nb-NO" sz="2800" i="0" u="none" strike="noStrike" kern="1200" cap="none" spc="0" normalizeH="0" baseline="0" noProof="0" dirty="0">
              <a:ln>
                <a:noFill/>
              </a:ln>
              <a:solidFill>
                <a:srgbClr val="34332B"/>
              </a:solidFill>
              <a:effectLst/>
              <a:uLnTx/>
              <a:uFillTx/>
              <a:latin typeface="Calibri" panose="020F0502020204030204" pitchFamily="34" charset="0"/>
              <a:cs typeface="Calibri" panose="020F0502020204030204" pitchFamily="34" charset="0"/>
            </a:endParaRPr>
          </a:p>
        </p:txBody>
      </p:sp>
      <p:sp>
        <p:nvSpPr>
          <p:cNvPr id="2066" name="Acknowledgements" descr="Field for acknowledgements"/>
          <p:cNvSpPr txBox="1">
            <a:spLocks noChangeArrowheads="1"/>
          </p:cNvSpPr>
          <p:nvPr/>
        </p:nvSpPr>
        <p:spPr bwMode="auto">
          <a:xfrm>
            <a:off x="24564300" y="28196855"/>
            <a:ext cx="1010983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lvl="0" eaLnBrk="1" hangingPunct="1">
              <a:defRPr/>
            </a:pPr>
            <a:r>
              <a:rPr kumimoji="0" lang="nb-NO" altLang="nb-NO" sz="2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ACKNOWLEDGEMENTS</a:t>
            </a:r>
            <a:br>
              <a:rPr lang="nb-NO" sz="2800" dirty="0"/>
            </a:br>
            <a:r>
              <a:rPr lang="nb-NO" sz="2000" dirty="0">
                <a:solidFill>
                  <a:srgbClr val="34332B"/>
                </a:solidFill>
                <a:latin typeface="Calibri" panose="020F0502020204030204" pitchFamily="34" charset="0"/>
                <a:cs typeface="Calibri" panose="020F0502020204030204" pitchFamily="34" charset="0"/>
              </a:rPr>
              <a:t>I </a:t>
            </a:r>
            <a:r>
              <a:rPr lang="nb-NO" sz="2000" dirty="0" err="1">
                <a:solidFill>
                  <a:srgbClr val="34332B"/>
                </a:solidFill>
                <a:latin typeface="Calibri" panose="020F0502020204030204" pitchFamily="34" charset="0"/>
                <a:cs typeface="Calibri" panose="020F0502020204030204" pitchFamily="34" charset="0"/>
              </a:rPr>
              <a:t>want</a:t>
            </a:r>
            <a:r>
              <a:rPr lang="nb-NO" sz="2000" dirty="0">
                <a:solidFill>
                  <a:srgbClr val="34332B"/>
                </a:solidFill>
                <a:latin typeface="Calibri" panose="020F0502020204030204" pitchFamily="34" charset="0"/>
                <a:cs typeface="Calibri" panose="020F0502020204030204" pitchFamily="34" charset="0"/>
              </a:rPr>
              <a:t> to </a:t>
            </a:r>
            <a:r>
              <a:rPr lang="nb-NO" sz="2000" dirty="0" err="1">
                <a:solidFill>
                  <a:srgbClr val="34332B"/>
                </a:solidFill>
                <a:latin typeface="Calibri" panose="020F0502020204030204" pitchFamily="34" charset="0"/>
                <a:cs typeface="Calibri" panose="020F0502020204030204" pitchFamily="34" charset="0"/>
              </a:rPr>
              <a:t>thank</a:t>
            </a:r>
            <a:r>
              <a:rPr lang="nb-NO" sz="2000" dirty="0">
                <a:solidFill>
                  <a:srgbClr val="34332B"/>
                </a:solidFill>
                <a:latin typeface="Calibri" panose="020F0502020204030204" pitchFamily="34" charset="0"/>
                <a:cs typeface="Calibri" panose="020F0502020204030204" pitchFamily="34" charset="0"/>
              </a:rPr>
              <a:t> my supervisor Håkon Reikvam for </a:t>
            </a:r>
            <a:r>
              <a:rPr lang="nb-NO" sz="2000" dirty="0" err="1">
                <a:solidFill>
                  <a:srgbClr val="34332B"/>
                </a:solidFill>
                <a:latin typeface="Calibri" panose="020F0502020204030204" pitchFamily="34" charset="0"/>
                <a:cs typeface="Calibri" panose="020F0502020204030204" pitchFamily="34" charset="0"/>
              </a:rPr>
              <a:t>close</a:t>
            </a:r>
            <a:r>
              <a:rPr lang="nb-NO" sz="2000" dirty="0">
                <a:solidFill>
                  <a:srgbClr val="34332B"/>
                </a:solidFill>
                <a:latin typeface="Calibri" panose="020F0502020204030204" pitchFamily="34" charset="0"/>
                <a:cs typeface="Calibri" panose="020F0502020204030204" pitchFamily="34" charset="0"/>
              </a:rPr>
              <a:t> and </a:t>
            </a:r>
            <a:r>
              <a:rPr lang="nb-NO" sz="2000" dirty="0" err="1">
                <a:solidFill>
                  <a:srgbClr val="34332B"/>
                </a:solidFill>
                <a:latin typeface="Calibri" panose="020F0502020204030204" pitchFamily="34" charset="0"/>
                <a:cs typeface="Calibri" panose="020F0502020204030204" pitchFamily="34" charset="0"/>
              </a:rPr>
              <a:t>good</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follow</a:t>
            </a:r>
            <a:r>
              <a:rPr lang="nb-NO" sz="2000" dirty="0">
                <a:solidFill>
                  <a:srgbClr val="34332B"/>
                </a:solidFill>
                <a:latin typeface="Calibri" panose="020F0502020204030204" pitchFamily="34" charset="0"/>
                <a:cs typeface="Calibri" panose="020F0502020204030204" pitchFamily="34" charset="0"/>
              </a:rPr>
              <a:t>-up, as </a:t>
            </a:r>
            <a:r>
              <a:rPr lang="nb-NO" sz="2000" dirty="0" err="1">
                <a:solidFill>
                  <a:srgbClr val="34332B"/>
                </a:solidFill>
                <a:latin typeface="Calibri" panose="020F0502020204030204" pitchFamily="34" charset="0"/>
                <a:cs typeface="Calibri" panose="020F0502020204030204" pitchFamily="34" charset="0"/>
              </a:rPr>
              <a:t>well</a:t>
            </a:r>
            <a:r>
              <a:rPr lang="nb-NO" sz="2000" dirty="0">
                <a:solidFill>
                  <a:srgbClr val="34332B"/>
                </a:solidFill>
                <a:latin typeface="Calibri" panose="020F0502020204030204" pitchFamily="34" charset="0"/>
                <a:cs typeface="Calibri" panose="020F0502020204030204" pitchFamily="34" charset="0"/>
              </a:rPr>
              <a:t> as </a:t>
            </a:r>
            <a:r>
              <a:rPr lang="nb-NO" sz="2000" dirty="0" err="1">
                <a:solidFill>
                  <a:srgbClr val="34332B"/>
                </a:solidFill>
                <a:latin typeface="Calibri" panose="020F0502020204030204" pitchFamily="34" charset="0"/>
                <a:cs typeface="Calibri" panose="020F0502020204030204" pitchFamily="34" charset="0"/>
              </a:rPr>
              <a:t>the</a:t>
            </a:r>
            <a:r>
              <a:rPr lang="nb-NO" sz="2000" dirty="0">
                <a:solidFill>
                  <a:srgbClr val="34332B"/>
                </a:solidFill>
                <a:latin typeface="Calibri" panose="020F0502020204030204" pitchFamily="34" charset="0"/>
                <a:cs typeface="Calibri" panose="020F0502020204030204" pitchFamily="34" charset="0"/>
              </a:rPr>
              <a:t> push to </a:t>
            </a:r>
            <a:r>
              <a:rPr lang="nb-NO" sz="2000" dirty="0" err="1">
                <a:solidFill>
                  <a:srgbClr val="34332B"/>
                </a:solidFill>
                <a:latin typeface="Calibri" panose="020F0502020204030204" pitchFamily="34" charset="0"/>
                <a:cs typeface="Calibri" panose="020F0502020204030204" pitchFamily="34" charset="0"/>
              </a:rPr>
              <a:t>get</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the</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article</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published</a:t>
            </a:r>
            <a:r>
              <a:rPr lang="nb-NO" sz="2000" dirty="0">
                <a:solidFill>
                  <a:srgbClr val="34332B"/>
                </a:solidFill>
                <a:latin typeface="Calibri" panose="020F0502020204030204" pitchFamily="34" charset="0"/>
                <a:cs typeface="Calibri" panose="020F0502020204030204" pitchFamily="34" charset="0"/>
              </a:rPr>
              <a:t> in </a:t>
            </a:r>
            <a:r>
              <a:rPr lang="nb-NO" sz="2000" dirty="0" err="1">
                <a:solidFill>
                  <a:srgbClr val="34332B"/>
                </a:solidFill>
                <a:latin typeface="Calibri" panose="020F0502020204030204" pitchFamily="34" charset="0"/>
                <a:cs typeface="Calibri" panose="020F0502020204030204" pitchFamily="34" charset="0"/>
              </a:rPr>
              <a:t>the</a:t>
            </a:r>
            <a:r>
              <a:rPr lang="nb-NO" sz="2000" dirty="0">
                <a:solidFill>
                  <a:srgbClr val="34332B"/>
                </a:solidFill>
                <a:latin typeface="Calibri" panose="020F0502020204030204" pitchFamily="34" charset="0"/>
                <a:cs typeface="Calibri" panose="020F0502020204030204" pitchFamily="34" charset="0"/>
              </a:rPr>
              <a:t> journal «Life». </a:t>
            </a:r>
            <a:br>
              <a:rPr lang="nb-NO" sz="2000" dirty="0">
                <a:solidFill>
                  <a:srgbClr val="34332B"/>
                </a:solidFill>
                <a:latin typeface="Calibri" panose="020F0502020204030204" pitchFamily="34" charset="0"/>
                <a:cs typeface="Calibri" panose="020F0502020204030204" pitchFamily="34" charset="0"/>
              </a:rPr>
            </a:br>
            <a:r>
              <a:rPr lang="nb-NO" sz="2000" dirty="0" err="1">
                <a:solidFill>
                  <a:srgbClr val="34332B"/>
                </a:solidFill>
                <a:latin typeface="Calibri" panose="020F0502020204030204" pitchFamily="34" charset="0"/>
                <a:cs typeface="Calibri" panose="020F0502020204030204" pitchFamily="34" charset="0"/>
              </a:rPr>
              <a:t>Together</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the</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work</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became</a:t>
            </a:r>
            <a:r>
              <a:rPr lang="nb-NO" sz="2000" dirty="0">
                <a:solidFill>
                  <a:srgbClr val="34332B"/>
                </a:solidFill>
                <a:latin typeface="Calibri" panose="020F0502020204030204" pitchFamily="34" charset="0"/>
                <a:cs typeface="Calibri" panose="020F0502020204030204" pitchFamily="34" charset="0"/>
              </a:rPr>
              <a:t> more </a:t>
            </a:r>
            <a:r>
              <a:rPr lang="nb-NO" sz="2000" dirty="0" err="1">
                <a:solidFill>
                  <a:srgbClr val="34332B"/>
                </a:solidFill>
                <a:latin typeface="Calibri" panose="020F0502020204030204" pitchFamily="34" charset="0"/>
                <a:cs typeface="Calibri" panose="020F0502020204030204" pitchFamily="34" charset="0"/>
              </a:rPr>
              <a:t>fun</a:t>
            </a:r>
            <a:r>
              <a:rPr lang="nb-NO" sz="2000" dirty="0">
                <a:solidFill>
                  <a:srgbClr val="34332B"/>
                </a:solidFill>
                <a:latin typeface="Calibri" panose="020F0502020204030204" pitchFamily="34" charset="0"/>
                <a:cs typeface="Calibri" panose="020F0502020204030204" pitchFamily="34" charset="0"/>
              </a:rPr>
              <a:t> and  </a:t>
            </a:r>
            <a:r>
              <a:rPr lang="nb-NO" sz="2000" dirty="0" err="1">
                <a:solidFill>
                  <a:srgbClr val="34332B"/>
                </a:solidFill>
                <a:latin typeface="Calibri" panose="020F0502020204030204" pitchFamily="34" charset="0"/>
                <a:cs typeface="Calibri" panose="020F0502020204030204" pitchFamily="34" charset="0"/>
              </a:rPr>
              <a:t>inspiring</a:t>
            </a:r>
            <a:r>
              <a:rPr lang="nb-NO" sz="2000" dirty="0">
                <a:solidFill>
                  <a:srgbClr val="34332B"/>
                </a:solidFill>
                <a:latin typeface="Calibri" panose="020F0502020204030204" pitchFamily="34" charset="0"/>
                <a:cs typeface="Calibri" panose="020F0502020204030204" pitchFamily="34" charset="0"/>
              </a:rPr>
              <a:t> for </a:t>
            </a:r>
            <a:r>
              <a:rPr lang="nb-NO" sz="2000" dirty="0" err="1">
                <a:solidFill>
                  <a:srgbClr val="34332B"/>
                </a:solidFill>
                <a:latin typeface="Calibri" panose="020F0502020204030204" pitchFamily="34" charset="0"/>
                <a:cs typeface="Calibri" panose="020F0502020204030204" pitchFamily="34" charset="0"/>
              </a:rPr>
              <a:t>further</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scientific</a:t>
            </a:r>
            <a:r>
              <a:rPr lang="nb-NO" sz="2000" dirty="0">
                <a:solidFill>
                  <a:srgbClr val="34332B"/>
                </a:solidFill>
                <a:latin typeface="Calibri" panose="020F0502020204030204" pitchFamily="34" charset="0"/>
                <a:cs typeface="Calibri" panose="020F0502020204030204" pitchFamily="34" charset="0"/>
              </a:rPr>
              <a:t> </a:t>
            </a:r>
            <a:r>
              <a:rPr lang="nb-NO" sz="2000" dirty="0" err="1">
                <a:solidFill>
                  <a:srgbClr val="34332B"/>
                </a:solidFill>
                <a:latin typeface="Calibri" panose="020F0502020204030204" pitchFamily="34" charset="0"/>
                <a:cs typeface="Calibri" panose="020F0502020204030204" pitchFamily="34" charset="0"/>
              </a:rPr>
              <a:t>work</a:t>
            </a:r>
            <a:r>
              <a:rPr lang="nb-NO" sz="2000" dirty="0">
                <a:solidFill>
                  <a:srgbClr val="34332B"/>
                </a:solidFill>
                <a:latin typeface="Calibri" panose="020F0502020204030204" pitchFamily="34" charset="0"/>
                <a:cs typeface="Calibri" panose="020F0502020204030204" pitchFamily="34" charset="0"/>
              </a:rPr>
              <a:t>.</a:t>
            </a:r>
            <a:endParaRPr kumimoji="0" lang="nb-NO" altLang="nb-NO" sz="2800" b="1" i="0" u="none" strike="noStrike" kern="1200" cap="none" spc="0" normalizeH="0" baseline="0" noProof="0" dirty="0">
              <a:ln>
                <a:noFill/>
              </a:ln>
              <a:solidFill>
                <a:srgbClr val="34332B"/>
              </a:solidFill>
              <a:effectLst/>
              <a:uLnTx/>
              <a:uFillTx/>
              <a:latin typeface="Calibri" panose="020F0502020204030204" pitchFamily="34" charset="0"/>
              <a:cs typeface="Calibri" panose="020F0502020204030204" pitchFamily="34" charset="0"/>
            </a:endParaRPr>
          </a:p>
        </p:txBody>
      </p:sp>
      <p:pic>
        <p:nvPicPr>
          <p:cNvPr id="3" name="Bilde 2">
            <a:extLst>
              <a:ext uri="{FF2B5EF4-FFF2-40B4-BE49-F238E27FC236}">
                <a16:creationId xmlns:a16="http://schemas.microsoft.com/office/drawing/2014/main" id="{FB2A1CEB-6094-8E4E-9F5B-32605CE417E0}"/>
              </a:ext>
            </a:extLst>
          </p:cNvPr>
          <p:cNvPicPr>
            <a:picLocks noChangeAspect="1"/>
          </p:cNvPicPr>
          <p:nvPr/>
        </p:nvPicPr>
        <p:blipFill>
          <a:blip r:embed="rId3"/>
          <a:stretch>
            <a:fillRect/>
          </a:stretch>
        </p:blipFill>
        <p:spPr>
          <a:xfrm>
            <a:off x="14980189" y="15975449"/>
            <a:ext cx="9584111" cy="10213153"/>
          </a:xfrm>
          <a:prstGeom prst="rect">
            <a:avLst/>
          </a:prstGeom>
          <a:solidFill>
            <a:srgbClr val="FFAA79"/>
          </a:solidFill>
          <a:ln>
            <a:noFill/>
          </a:ln>
        </p:spPr>
      </p:pic>
      <p:pic>
        <p:nvPicPr>
          <p:cNvPr id="4" name="Bilde 3">
            <a:extLst>
              <a:ext uri="{FF2B5EF4-FFF2-40B4-BE49-F238E27FC236}">
                <a16:creationId xmlns:a16="http://schemas.microsoft.com/office/drawing/2014/main" id="{5BC41E5C-D4DC-C042-AA77-181B44B70509}"/>
              </a:ext>
            </a:extLst>
          </p:cNvPr>
          <p:cNvPicPr>
            <a:picLocks noChangeAspect="1"/>
          </p:cNvPicPr>
          <p:nvPr/>
        </p:nvPicPr>
        <p:blipFill>
          <a:blip r:embed="rId4"/>
          <a:stretch>
            <a:fillRect/>
          </a:stretch>
        </p:blipFill>
        <p:spPr>
          <a:xfrm>
            <a:off x="29054743" y="13219419"/>
            <a:ext cx="8875924" cy="4960729"/>
          </a:xfrm>
          <a:prstGeom prst="rect">
            <a:avLst/>
          </a:prstGeom>
        </p:spPr>
      </p:pic>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5708</TotalTime>
  <Words>742</Words>
  <Application>Microsoft Macintosh PowerPoint</Application>
  <PresentationFormat>Egendefinert</PresentationFormat>
  <Paragraphs>29</Paragraphs>
  <Slides>1</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vt:i4>
      </vt:variant>
    </vt:vector>
  </HeadingPairs>
  <TitlesOfParts>
    <vt:vector size="4" baseType="lpstr">
      <vt:lpstr>Arial</vt:lpstr>
      <vt:lpstr>Calibri</vt:lpstr>
      <vt:lpstr>Standard utforming</vt:lpstr>
      <vt:lpstr>PowerPoint-presentasjon</vt:lpstr>
    </vt:vector>
  </TitlesOfParts>
  <Company>IT-avd, UiB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Andrea Josefine Solberg</cp:lastModifiedBy>
  <cp:revision>177</cp:revision>
  <cp:lastPrinted>2016-05-27T08:05:21Z</cp:lastPrinted>
  <dcterms:created xsi:type="dcterms:W3CDTF">2006-11-02T13:18:58Z</dcterms:created>
  <dcterms:modified xsi:type="dcterms:W3CDTF">2023-11-22T18:30:45Z</dcterms:modified>
</cp:coreProperties>
</file>