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3"/>
  </p:notesMasterIdLst>
  <p:sldIdLst>
    <p:sldId id="270" r:id="rId2"/>
  </p:sldIdLst>
  <p:sldSz cx="21599525" cy="30240288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8" userDrawn="1">
          <p15:clr>
            <a:srgbClr val="A4A3A4"/>
          </p15:clr>
        </p15:guide>
        <p15:guide id="2" orient="horz" pos="17214" userDrawn="1">
          <p15:clr>
            <a:srgbClr val="A4A3A4"/>
          </p15:clr>
        </p15:guide>
        <p15:guide id="3" pos="376" userDrawn="1">
          <p15:clr>
            <a:srgbClr val="A4A3A4"/>
          </p15:clr>
        </p15:guide>
        <p15:guide id="4" pos="10072" userDrawn="1">
          <p15:clr>
            <a:srgbClr val="A4A3A4"/>
          </p15:clr>
        </p15:guide>
        <p15:guide id="5" pos="13301" userDrawn="1">
          <p15:clr>
            <a:srgbClr val="A4A3A4"/>
          </p15:clr>
        </p15:guide>
        <p15:guide id="6" pos="6819" userDrawn="1">
          <p15:clr>
            <a:srgbClr val="A4A3A4"/>
          </p15:clr>
        </p15:guide>
        <p15:guide id="7" pos="35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FF5050"/>
    <a:srgbClr val="E8574E"/>
    <a:srgbClr val="009DE0"/>
    <a:srgbClr val="009900"/>
    <a:srgbClr val="706B6B"/>
    <a:srgbClr val="000000"/>
    <a:srgbClr val="005473"/>
    <a:srgbClr val="F2ED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CB0C9F-9515-4488-80D4-6C0E65E62E44}" v="505" dt="2023-11-23T22:29:22.4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22" autoAdjust="0"/>
    <p:restoredTop sz="94286" autoAdjust="0"/>
  </p:normalViewPr>
  <p:slideViewPr>
    <p:cSldViewPr snapToGrid="0">
      <p:cViewPr>
        <p:scale>
          <a:sx n="33" d="100"/>
          <a:sy n="33" d="100"/>
        </p:scale>
        <p:origin x="472" y="16"/>
      </p:cViewPr>
      <p:guideLst>
        <p:guide orient="horz" pos="2198"/>
        <p:guide orient="horz" pos="17214"/>
        <p:guide pos="376"/>
        <p:guide pos="10072"/>
        <p:guide pos="13301"/>
        <p:guide pos="6819"/>
        <p:guide pos="3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ymo Skogvold" userId="d111eb7b-d2ea-42e2-b5cb-c191a468f485" providerId="ADAL" clId="{EFCB0C9F-9515-4488-80D4-6C0E65E62E44}"/>
    <pc:docChg chg="undo custSel delSld modSld">
      <pc:chgData name="Thomas Nymo Skogvold" userId="d111eb7b-d2ea-42e2-b5cb-c191a468f485" providerId="ADAL" clId="{EFCB0C9F-9515-4488-80D4-6C0E65E62E44}" dt="2023-11-23T22:36:14.312" v="1757" actId="478"/>
      <pc:docMkLst>
        <pc:docMk/>
      </pc:docMkLst>
      <pc:sldChg chg="del">
        <pc:chgData name="Thomas Nymo Skogvold" userId="d111eb7b-d2ea-42e2-b5cb-c191a468f485" providerId="ADAL" clId="{EFCB0C9F-9515-4488-80D4-6C0E65E62E44}" dt="2023-11-23T21:32:19.455" v="0" actId="47"/>
        <pc:sldMkLst>
          <pc:docMk/>
          <pc:sldMk cId="3269971794" sldId="269"/>
        </pc:sldMkLst>
      </pc:sldChg>
      <pc:sldChg chg="addSp delSp modSp mod">
        <pc:chgData name="Thomas Nymo Skogvold" userId="d111eb7b-d2ea-42e2-b5cb-c191a468f485" providerId="ADAL" clId="{EFCB0C9F-9515-4488-80D4-6C0E65E62E44}" dt="2023-11-23T22:36:14.312" v="1757" actId="478"/>
        <pc:sldMkLst>
          <pc:docMk/>
          <pc:sldMk cId="2248329713" sldId="270"/>
        </pc:sldMkLst>
        <pc:spChg chg="mod">
          <ac:chgData name="Thomas Nymo Skogvold" userId="d111eb7b-d2ea-42e2-b5cb-c191a468f485" providerId="ADAL" clId="{EFCB0C9F-9515-4488-80D4-6C0E65E62E44}" dt="2023-11-23T22:20:02.925" v="1170" actId="1035"/>
          <ac:spMkLst>
            <pc:docMk/>
            <pc:sldMk cId="2248329713" sldId="270"/>
            <ac:spMk id="2" creationId="{E158BEDE-3139-5AA1-33B5-775582295E71}"/>
          </ac:spMkLst>
        </pc:spChg>
        <pc:spChg chg="mod">
          <ac:chgData name="Thomas Nymo Skogvold" userId="d111eb7b-d2ea-42e2-b5cb-c191a468f485" providerId="ADAL" clId="{EFCB0C9F-9515-4488-80D4-6C0E65E62E44}" dt="2023-11-23T22:19:49.352" v="1151" actId="1035"/>
          <ac:spMkLst>
            <pc:docMk/>
            <pc:sldMk cId="2248329713" sldId="270"/>
            <ac:spMk id="3" creationId="{DEF0FACF-C7DE-90E5-0E21-D11F1982601C}"/>
          </ac:spMkLst>
        </pc:spChg>
        <pc:spChg chg="mod">
          <ac:chgData name="Thomas Nymo Skogvold" userId="d111eb7b-d2ea-42e2-b5cb-c191a468f485" providerId="ADAL" clId="{EFCB0C9F-9515-4488-80D4-6C0E65E62E44}" dt="2023-11-23T22:28:30.118" v="1436" actId="1076"/>
          <ac:spMkLst>
            <pc:docMk/>
            <pc:sldMk cId="2248329713" sldId="270"/>
            <ac:spMk id="4" creationId="{C1E2A434-E0A7-9A3D-46D3-70093FFDD41C}"/>
          </ac:spMkLst>
        </pc:spChg>
        <pc:spChg chg="mod">
          <ac:chgData name="Thomas Nymo Skogvold" userId="d111eb7b-d2ea-42e2-b5cb-c191a468f485" providerId="ADAL" clId="{EFCB0C9F-9515-4488-80D4-6C0E65E62E44}" dt="2023-11-23T22:21:00.317" v="1199" actId="1035"/>
          <ac:spMkLst>
            <pc:docMk/>
            <pc:sldMk cId="2248329713" sldId="270"/>
            <ac:spMk id="5" creationId="{911F9292-C919-2C60-8371-3DE26E493106}"/>
          </ac:spMkLst>
        </pc:spChg>
        <pc:spChg chg="mod">
          <ac:chgData name="Thomas Nymo Skogvold" userId="d111eb7b-d2ea-42e2-b5cb-c191a468f485" providerId="ADAL" clId="{EFCB0C9F-9515-4488-80D4-6C0E65E62E44}" dt="2023-11-23T22:21:05.910" v="1209" actId="1035"/>
          <ac:spMkLst>
            <pc:docMk/>
            <pc:sldMk cId="2248329713" sldId="270"/>
            <ac:spMk id="6" creationId="{FBAC68AA-F2D3-D42C-C6B8-DCD0A60E035D}"/>
          </ac:spMkLst>
        </pc:spChg>
        <pc:spChg chg="add del mod">
          <ac:chgData name="Thomas Nymo Skogvold" userId="d111eb7b-d2ea-42e2-b5cb-c191a468f485" providerId="ADAL" clId="{EFCB0C9F-9515-4488-80D4-6C0E65E62E44}" dt="2023-11-23T22:36:08.664" v="1755" actId="478"/>
          <ac:spMkLst>
            <pc:docMk/>
            <pc:sldMk cId="2248329713" sldId="270"/>
            <ac:spMk id="12" creationId="{1AB7EEC9-042F-30DC-A642-5DEBA2E5663F}"/>
          </ac:spMkLst>
        </pc:spChg>
        <pc:spChg chg="mod">
          <ac:chgData name="Thomas Nymo Skogvold" userId="d111eb7b-d2ea-42e2-b5cb-c191a468f485" providerId="ADAL" clId="{EFCB0C9F-9515-4488-80D4-6C0E65E62E44}" dt="2023-11-23T22:22:49.394" v="1226" actId="1035"/>
          <ac:spMkLst>
            <pc:docMk/>
            <pc:sldMk cId="2248329713" sldId="270"/>
            <ac:spMk id="14" creationId="{FED1C925-ACAC-07AF-C692-1FCD9A695060}"/>
          </ac:spMkLst>
        </pc:spChg>
        <pc:spChg chg="mod">
          <ac:chgData name="Thomas Nymo Skogvold" userId="d111eb7b-d2ea-42e2-b5cb-c191a468f485" providerId="ADAL" clId="{EFCB0C9F-9515-4488-80D4-6C0E65E62E44}" dt="2023-11-23T22:20:21.604" v="1189" actId="1076"/>
          <ac:spMkLst>
            <pc:docMk/>
            <pc:sldMk cId="2248329713" sldId="270"/>
            <ac:spMk id="15" creationId="{56CECD7C-D272-701B-7972-2719F119574E}"/>
          </ac:spMkLst>
        </pc:spChg>
        <pc:spChg chg="mod">
          <ac:chgData name="Thomas Nymo Skogvold" userId="d111eb7b-d2ea-42e2-b5cb-c191a468f485" providerId="ADAL" clId="{EFCB0C9F-9515-4488-80D4-6C0E65E62E44}" dt="2023-11-23T22:19:26.385" v="1123" actId="1035"/>
          <ac:spMkLst>
            <pc:docMk/>
            <pc:sldMk cId="2248329713" sldId="270"/>
            <ac:spMk id="20" creationId="{78316545-FD41-DBF2-1ECA-A56CC64ABAEA}"/>
          </ac:spMkLst>
        </pc:spChg>
        <pc:spChg chg="mod">
          <ac:chgData name="Thomas Nymo Skogvold" userId="d111eb7b-d2ea-42e2-b5cb-c191a468f485" providerId="ADAL" clId="{EFCB0C9F-9515-4488-80D4-6C0E65E62E44}" dt="2023-11-23T22:29:22.483" v="1702" actId="1038"/>
          <ac:spMkLst>
            <pc:docMk/>
            <pc:sldMk cId="2248329713" sldId="270"/>
            <ac:spMk id="21" creationId="{D1FA4737-7A84-BF21-DC24-DFD2647C812D}"/>
          </ac:spMkLst>
        </pc:spChg>
        <pc:spChg chg="mod">
          <ac:chgData name="Thomas Nymo Skogvold" userId="d111eb7b-d2ea-42e2-b5cb-c191a468f485" providerId="ADAL" clId="{EFCB0C9F-9515-4488-80D4-6C0E65E62E44}" dt="2023-11-23T22:19:26.385" v="1123" actId="1035"/>
          <ac:spMkLst>
            <pc:docMk/>
            <pc:sldMk cId="2248329713" sldId="270"/>
            <ac:spMk id="22" creationId="{7B554E01-5006-B9B8-97EA-75119D4F00CD}"/>
          </ac:spMkLst>
        </pc:spChg>
        <pc:spChg chg="del mod">
          <ac:chgData name="Thomas Nymo Skogvold" userId="d111eb7b-d2ea-42e2-b5cb-c191a468f485" providerId="ADAL" clId="{EFCB0C9F-9515-4488-80D4-6C0E65E62E44}" dt="2023-11-23T22:36:12.029" v="1756" actId="478"/>
          <ac:spMkLst>
            <pc:docMk/>
            <pc:sldMk cId="2248329713" sldId="270"/>
            <ac:spMk id="23" creationId="{4194B00C-E799-4091-39FA-DC33AB0E0121}"/>
          </ac:spMkLst>
        </pc:spChg>
        <pc:spChg chg="mod">
          <ac:chgData name="Thomas Nymo Skogvold" userId="d111eb7b-d2ea-42e2-b5cb-c191a468f485" providerId="ADAL" clId="{EFCB0C9F-9515-4488-80D4-6C0E65E62E44}" dt="2023-11-23T22:19:26.385" v="1123" actId="1035"/>
          <ac:spMkLst>
            <pc:docMk/>
            <pc:sldMk cId="2248329713" sldId="270"/>
            <ac:spMk id="24" creationId="{22B3CD91-62A4-FF4C-2928-6D54B771B0C8}"/>
          </ac:spMkLst>
        </pc:spChg>
        <pc:spChg chg="mod">
          <ac:chgData name="Thomas Nymo Skogvold" userId="d111eb7b-d2ea-42e2-b5cb-c191a468f485" providerId="ADAL" clId="{EFCB0C9F-9515-4488-80D4-6C0E65E62E44}" dt="2023-11-23T22:21:14.352" v="1220" actId="1036"/>
          <ac:spMkLst>
            <pc:docMk/>
            <pc:sldMk cId="2248329713" sldId="270"/>
            <ac:spMk id="25" creationId="{0F2F44EF-6474-7853-D64C-08DF93980FEB}"/>
          </ac:spMkLst>
        </pc:spChg>
        <pc:spChg chg="mod">
          <ac:chgData name="Thomas Nymo Skogvold" userId="d111eb7b-d2ea-42e2-b5cb-c191a468f485" providerId="ADAL" clId="{EFCB0C9F-9515-4488-80D4-6C0E65E62E44}" dt="2023-11-23T22:19:26.385" v="1123" actId="1035"/>
          <ac:spMkLst>
            <pc:docMk/>
            <pc:sldMk cId="2248329713" sldId="270"/>
            <ac:spMk id="27" creationId="{9CC75611-8313-52EA-5238-071D1A7B72FF}"/>
          </ac:spMkLst>
        </pc:spChg>
        <pc:spChg chg="mod">
          <ac:chgData name="Thomas Nymo Skogvold" userId="d111eb7b-d2ea-42e2-b5cb-c191a468f485" providerId="ADAL" clId="{EFCB0C9F-9515-4488-80D4-6C0E65E62E44}" dt="2023-11-23T22:28:08.122" v="1430" actId="1076"/>
          <ac:spMkLst>
            <pc:docMk/>
            <pc:sldMk cId="2248329713" sldId="270"/>
            <ac:spMk id="28" creationId="{E88F8BF0-A294-8CFB-5CC2-478613B4727B}"/>
          </ac:spMkLst>
        </pc:spChg>
        <pc:spChg chg="mod">
          <ac:chgData name="Thomas Nymo Skogvold" userId="d111eb7b-d2ea-42e2-b5cb-c191a468f485" providerId="ADAL" clId="{EFCB0C9F-9515-4488-80D4-6C0E65E62E44}" dt="2023-11-23T22:23:12.119" v="1228" actId="113"/>
          <ac:spMkLst>
            <pc:docMk/>
            <pc:sldMk cId="2248329713" sldId="270"/>
            <ac:spMk id="30" creationId="{8E4C7F19-4F4D-AFAA-D05F-BD05421F85F8}"/>
          </ac:spMkLst>
        </pc:spChg>
        <pc:spChg chg="mod">
          <ac:chgData name="Thomas Nymo Skogvold" userId="d111eb7b-d2ea-42e2-b5cb-c191a468f485" providerId="ADAL" clId="{EFCB0C9F-9515-4488-80D4-6C0E65E62E44}" dt="2023-11-23T22:29:38.452" v="1704" actId="1076"/>
          <ac:spMkLst>
            <pc:docMk/>
            <pc:sldMk cId="2248329713" sldId="270"/>
            <ac:spMk id="32" creationId="{C3719869-5B9A-100E-22A4-0C23B2D3AB98}"/>
          </ac:spMkLst>
        </pc:spChg>
        <pc:spChg chg="mod">
          <ac:chgData name="Thomas Nymo Skogvold" userId="d111eb7b-d2ea-42e2-b5cb-c191a468f485" providerId="ADAL" clId="{EFCB0C9F-9515-4488-80D4-6C0E65E62E44}" dt="2023-11-23T22:29:22.483" v="1702" actId="1038"/>
          <ac:spMkLst>
            <pc:docMk/>
            <pc:sldMk cId="2248329713" sldId="270"/>
            <ac:spMk id="33" creationId="{2C276C3E-B327-3553-53E3-74FED98B8416}"/>
          </ac:spMkLst>
        </pc:spChg>
        <pc:spChg chg="mod">
          <ac:chgData name="Thomas Nymo Skogvold" userId="d111eb7b-d2ea-42e2-b5cb-c191a468f485" providerId="ADAL" clId="{EFCB0C9F-9515-4488-80D4-6C0E65E62E44}" dt="2023-11-23T22:25:12.474" v="1235" actId="1036"/>
          <ac:spMkLst>
            <pc:docMk/>
            <pc:sldMk cId="2248329713" sldId="270"/>
            <ac:spMk id="39" creationId="{B68A4229-4A88-1A3B-D9B1-A97F7EAD07C4}"/>
          </ac:spMkLst>
        </pc:spChg>
        <pc:spChg chg="mod">
          <ac:chgData name="Thomas Nymo Skogvold" userId="d111eb7b-d2ea-42e2-b5cb-c191a468f485" providerId="ADAL" clId="{EFCB0C9F-9515-4488-80D4-6C0E65E62E44}" dt="2023-11-23T22:19:43.813" v="1143" actId="1035"/>
          <ac:spMkLst>
            <pc:docMk/>
            <pc:sldMk cId="2248329713" sldId="270"/>
            <ac:spMk id="41" creationId="{7BE121B0-DB5A-949E-3AF1-096EB8EBAD05}"/>
          </ac:spMkLst>
        </pc:spChg>
        <pc:spChg chg="mod">
          <ac:chgData name="Thomas Nymo Skogvold" userId="d111eb7b-d2ea-42e2-b5cb-c191a468f485" providerId="ADAL" clId="{EFCB0C9F-9515-4488-80D4-6C0E65E62E44}" dt="2023-11-23T22:32:55.835" v="1752" actId="20577"/>
          <ac:spMkLst>
            <pc:docMk/>
            <pc:sldMk cId="2248329713" sldId="270"/>
            <ac:spMk id="49" creationId="{FF69101F-2296-F5B3-C68A-D73D50B925E9}"/>
          </ac:spMkLst>
        </pc:spChg>
        <pc:spChg chg="mod">
          <ac:chgData name="Thomas Nymo Skogvold" userId="d111eb7b-d2ea-42e2-b5cb-c191a468f485" providerId="ADAL" clId="{EFCB0C9F-9515-4488-80D4-6C0E65E62E44}" dt="2023-11-23T22:19:39.273" v="1133" actId="1035"/>
          <ac:spMkLst>
            <pc:docMk/>
            <pc:sldMk cId="2248329713" sldId="270"/>
            <ac:spMk id="50" creationId="{1D458507-9282-56F8-FADD-76CE65BB8F8E}"/>
          </ac:spMkLst>
        </pc:spChg>
        <pc:spChg chg="del mod">
          <ac:chgData name="Thomas Nymo Skogvold" userId="d111eb7b-d2ea-42e2-b5cb-c191a468f485" providerId="ADAL" clId="{EFCB0C9F-9515-4488-80D4-6C0E65E62E44}" dt="2023-11-23T22:36:14.312" v="1757" actId="478"/>
          <ac:spMkLst>
            <pc:docMk/>
            <pc:sldMk cId="2248329713" sldId="270"/>
            <ac:spMk id="64" creationId="{A605C9F6-17FF-2D5B-39D8-429A4AE1D48F}"/>
          </ac:spMkLst>
        </pc:spChg>
        <pc:spChg chg="mod">
          <ac:chgData name="Thomas Nymo Skogvold" userId="d111eb7b-d2ea-42e2-b5cb-c191a468f485" providerId="ADAL" clId="{EFCB0C9F-9515-4488-80D4-6C0E65E62E44}" dt="2023-11-23T22:19:26.385" v="1123" actId="1035"/>
          <ac:spMkLst>
            <pc:docMk/>
            <pc:sldMk cId="2248329713" sldId="270"/>
            <ac:spMk id="65" creationId="{B761C864-1D5E-6DA8-5B5C-D2512E34D157}"/>
          </ac:spMkLst>
        </pc:spChg>
        <pc:spChg chg="mod">
          <ac:chgData name="Thomas Nymo Skogvold" userId="d111eb7b-d2ea-42e2-b5cb-c191a468f485" providerId="ADAL" clId="{EFCB0C9F-9515-4488-80D4-6C0E65E62E44}" dt="2023-11-23T22:19:39.273" v="1133" actId="1035"/>
          <ac:spMkLst>
            <pc:docMk/>
            <pc:sldMk cId="2248329713" sldId="270"/>
            <ac:spMk id="76" creationId="{55EA76B4-7D87-5235-7ACB-EAAD490DCCF8}"/>
          </ac:spMkLst>
        </pc:spChg>
        <pc:spChg chg="mod">
          <ac:chgData name="Thomas Nymo Skogvold" userId="d111eb7b-d2ea-42e2-b5cb-c191a468f485" providerId="ADAL" clId="{EFCB0C9F-9515-4488-80D4-6C0E65E62E44}" dt="2023-11-23T22:34:23.182" v="1753" actId="108"/>
          <ac:spMkLst>
            <pc:docMk/>
            <pc:sldMk cId="2248329713" sldId="270"/>
            <ac:spMk id="77" creationId="{BE5C3E06-00DF-6A30-57B5-027C62229A04}"/>
          </ac:spMkLst>
        </pc:spChg>
        <pc:spChg chg="mod">
          <ac:chgData name="Thomas Nymo Skogvold" userId="d111eb7b-d2ea-42e2-b5cb-c191a468f485" providerId="ADAL" clId="{EFCB0C9F-9515-4488-80D4-6C0E65E62E44}" dt="2023-11-23T22:19:02.681" v="1102" actId="1035"/>
          <ac:spMkLst>
            <pc:docMk/>
            <pc:sldMk cId="2248329713" sldId="270"/>
            <ac:spMk id="78" creationId="{8182D244-7A53-2DA4-E686-BCDA18FE4482}"/>
          </ac:spMkLst>
        </pc:spChg>
        <pc:grpChg chg="mod">
          <ac:chgData name="Thomas Nymo Skogvold" userId="d111eb7b-d2ea-42e2-b5cb-c191a468f485" providerId="ADAL" clId="{EFCB0C9F-9515-4488-80D4-6C0E65E62E44}" dt="2023-11-23T22:29:22.483" v="1702" actId="1038"/>
          <ac:grpSpMkLst>
            <pc:docMk/>
            <pc:sldMk cId="2248329713" sldId="270"/>
            <ac:grpSpMk id="19" creationId="{1B911319-A779-9B82-2786-56B800889EAA}"/>
          </ac:grpSpMkLst>
        </pc:grpChg>
        <pc:graphicFrameChg chg="mod">
          <ac:chgData name="Thomas Nymo Skogvold" userId="d111eb7b-d2ea-42e2-b5cb-c191a468f485" providerId="ADAL" clId="{EFCB0C9F-9515-4488-80D4-6C0E65E62E44}" dt="2023-11-23T22:21:05.910" v="1209" actId="1035"/>
          <ac:graphicFrameMkLst>
            <pc:docMk/>
            <pc:sldMk cId="2248329713" sldId="270"/>
            <ac:graphicFrameMk id="8" creationId="{2725547A-EB0E-A2D1-63E8-90AC234BB52B}"/>
          </ac:graphicFrameMkLst>
        </pc:graphicFrameChg>
        <pc:graphicFrameChg chg="mod">
          <ac:chgData name="Thomas Nymo Skogvold" userId="d111eb7b-d2ea-42e2-b5cb-c191a468f485" providerId="ADAL" clId="{EFCB0C9F-9515-4488-80D4-6C0E65E62E44}" dt="2023-11-23T22:21:00.317" v="1199" actId="1035"/>
          <ac:graphicFrameMkLst>
            <pc:docMk/>
            <pc:sldMk cId="2248329713" sldId="270"/>
            <ac:graphicFrameMk id="10" creationId="{BFCFA24C-4DD6-67F3-BAAB-5D7AC86D5D28}"/>
          </ac:graphicFrameMkLst>
        </pc:graphicFrameChg>
        <pc:graphicFrameChg chg="mod">
          <ac:chgData name="Thomas Nymo Skogvold" userId="d111eb7b-d2ea-42e2-b5cb-c191a468f485" providerId="ADAL" clId="{EFCB0C9F-9515-4488-80D4-6C0E65E62E44}" dt="2023-11-23T22:19:16.359" v="1113" actId="1035"/>
          <ac:graphicFrameMkLst>
            <pc:docMk/>
            <pc:sldMk cId="2248329713" sldId="270"/>
            <ac:graphicFrameMk id="40" creationId="{1D7B6F7B-8D36-4D49-EBF6-5C97BD07936B}"/>
          </ac:graphicFrameMkLst>
        </pc:graphicFrameChg>
        <pc:picChg chg="mod">
          <ac:chgData name="Thomas Nymo Skogvold" userId="d111eb7b-d2ea-42e2-b5cb-c191a468f485" providerId="ADAL" clId="{EFCB0C9F-9515-4488-80D4-6C0E65E62E44}" dt="2023-11-23T22:19:26.385" v="1123" actId="1035"/>
          <ac:picMkLst>
            <pc:docMk/>
            <pc:sldMk cId="2248329713" sldId="270"/>
            <ac:picMk id="7" creationId="{67F66EBD-DCCD-EFC1-03BF-F2D7B33DDDF6}"/>
          </ac:picMkLst>
        </pc:picChg>
        <pc:picChg chg="add del mod">
          <ac:chgData name="Thomas Nymo Skogvold" userId="d111eb7b-d2ea-42e2-b5cb-c191a468f485" providerId="ADAL" clId="{EFCB0C9F-9515-4488-80D4-6C0E65E62E44}" dt="2023-11-23T22:22:54.441" v="1227" actId="478"/>
          <ac:picMkLst>
            <pc:docMk/>
            <pc:sldMk cId="2248329713" sldId="270"/>
            <ac:picMk id="16" creationId="{BDE484CE-8413-D14D-7DE5-7E593EA4ED84}"/>
          </ac:picMkLst>
        </pc:picChg>
        <pc:picChg chg="mod">
          <ac:chgData name="Thomas Nymo Skogvold" userId="d111eb7b-d2ea-42e2-b5cb-c191a468f485" providerId="ADAL" clId="{EFCB0C9F-9515-4488-80D4-6C0E65E62E44}" dt="2023-11-23T22:29:22.483" v="1702" actId="1038"/>
          <ac:picMkLst>
            <pc:docMk/>
            <pc:sldMk cId="2248329713" sldId="270"/>
            <ac:picMk id="26" creationId="{3611B22D-E3F8-C35E-038A-51B366098A36}"/>
          </ac:picMkLst>
        </pc:picChg>
        <pc:picChg chg="mod">
          <ac:chgData name="Thomas Nymo Skogvold" userId="d111eb7b-d2ea-42e2-b5cb-c191a468f485" providerId="ADAL" clId="{EFCB0C9F-9515-4488-80D4-6C0E65E62E44}" dt="2023-11-23T22:29:47.729" v="1746" actId="1037"/>
          <ac:picMkLst>
            <pc:docMk/>
            <pc:sldMk cId="2248329713" sldId="270"/>
            <ac:picMk id="35" creationId="{7BFE7544-2BD5-63E2-8656-04D5BEF361C9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oslo-s.uib.no\fuf006\Settings\Desktop\Hovedoppgave%20diabetes%20prevalens%20oppdatering%2018%20sept%20(version%201).xlsb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89210950837867"/>
          <c:y val="3.6153087194228606E-2"/>
          <c:w val="0.83007507923144985"/>
          <c:h val="0.64269910626014937"/>
        </c:manualLayout>
      </c:layout>
      <c:lineChart>
        <c:grouping val="standard"/>
        <c:varyColors val="0"/>
        <c:ser>
          <c:idx val="0"/>
          <c:order val="0"/>
          <c:tx>
            <c:strRef>
              <c:f>'Table1-T7'!$A$137</c:f>
              <c:strCache>
                <c:ptCount val="1"/>
                <c:pt idx="0">
                  <c:v>Diabetes type 1</c:v>
                </c:pt>
              </c:strCache>
            </c:strRef>
          </c:tx>
          <c:spPr>
            <a:ln w="10160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bg1">
                  <a:lumMod val="65000"/>
                </a:schemeClr>
              </a:solidFill>
              <a:ln w="50800">
                <a:solidFill>
                  <a:schemeClr val="bg1">
                    <a:lumMod val="65000"/>
                  </a:schemeClr>
                </a:solidFill>
              </a:ln>
              <a:effectLst/>
            </c:spPr>
          </c:marker>
          <c:cat>
            <c:strRef>
              <c:f>'Table1-T7'!$B$136:$H$136</c:f>
              <c:strCache>
                <c:ptCount val="7"/>
                <c:pt idx="0">
                  <c:v>1999-2002</c:v>
                </c:pt>
                <c:pt idx="1">
                  <c:v>2003-2005</c:v>
                </c:pt>
                <c:pt idx="2">
                  <c:v>2006-2008</c:v>
                </c:pt>
                <c:pt idx="3">
                  <c:v>2009-2011</c:v>
                </c:pt>
                <c:pt idx="4">
                  <c:v>2012-2014</c:v>
                </c:pt>
                <c:pt idx="5">
                  <c:v>2015-2017</c:v>
                </c:pt>
                <c:pt idx="6">
                  <c:v>2018-2020</c:v>
                </c:pt>
              </c:strCache>
            </c:strRef>
          </c:cat>
          <c:val>
            <c:numRef>
              <c:f>'Table1-T7'!$B$137:$H$137</c:f>
              <c:numCache>
                <c:formatCode>General</c:formatCode>
                <c:ptCount val="7"/>
                <c:pt idx="0">
                  <c:v>4.221504842314378E-3</c:v>
                </c:pt>
                <c:pt idx="1">
                  <c:v>4.8211831818654226E-3</c:v>
                </c:pt>
                <c:pt idx="2">
                  <c:v>4.6917669737272126E-3</c:v>
                </c:pt>
                <c:pt idx="3">
                  <c:v>4.7652447676006186E-3</c:v>
                </c:pt>
                <c:pt idx="4">
                  <c:v>4.5074121275316265E-3</c:v>
                </c:pt>
                <c:pt idx="5">
                  <c:v>4.3728150067317588E-3</c:v>
                </c:pt>
                <c:pt idx="6">
                  <c:v>4.4891876273609292E-3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4812-4856-9852-F05C6B9F5641}"/>
            </c:ext>
          </c:extLst>
        </c:ser>
        <c:ser>
          <c:idx val="1"/>
          <c:order val="1"/>
          <c:tx>
            <c:strRef>
              <c:f>'Table1-T7'!$A$138</c:f>
              <c:strCache>
                <c:ptCount val="1"/>
                <c:pt idx="0">
                  <c:v>Diabetes type 2</c:v>
                </c:pt>
              </c:strCache>
            </c:strRef>
          </c:tx>
          <c:spPr>
            <a:ln w="1016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tx1"/>
              </a:solidFill>
              <a:ln w="50800">
                <a:solidFill>
                  <a:schemeClr val="tx1"/>
                </a:solidFill>
              </a:ln>
              <a:effectLst/>
            </c:spPr>
          </c:marker>
          <c:cat>
            <c:strRef>
              <c:f>'Table1-T7'!$B$136:$H$136</c:f>
              <c:strCache>
                <c:ptCount val="7"/>
                <c:pt idx="0">
                  <c:v>1999-2002</c:v>
                </c:pt>
                <c:pt idx="1">
                  <c:v>2003-2005</c:v>
                </c:pt>
                <c:pt idx="2">
                  <c:v>2006-2008</c:v>
                </c:pt>
                <c:pt idx="3">
                  <c:v>2009-2011</c:v>
                </c:pt>
                <c:pt idx="4">
                  <c:v>2012-2014</c:v>
                </c:pt>
                <c:pt idx="5">
                  <c:v>2015-2017</c:v>
                </c:pt>
                <c:pt idx="6">
                  <c:v>2018-2020</c:v>
                </c:pt>
              </c:strCache>
            </c:strRef>
          </c:cat>
          <c:val>
            <c:numRef>
              <c:f>'Table1-T7'!$B$138:$H$138</c:f>
              <c:numCache>
                <c:formatCode>General</c:formatCode>
                <c:ptCount val="7"/>
                <c:pt idx="0">
                  <c:v>1.4043139840558985E-3</c:v>
                </c:pt>
                <c:pt idx="1">
                  <c:v>2.2864533413397693E-3</c:v>
                </c:pt>
                <c:pt idx="2">
                  <c:v>2.3652709536971898E-3</c:v>
                </c:pt>
                <c:pt idx="3">
                  <c:v>2.5753738575459524E-3</c:v>
                </c:pt>
                <c:pt idx="4">
                  <c:v>2.4605946253110226E-3</c:v>
                </c:pt>
                <c:pt idx="5">
                  <c:v>2.019527758607035E-3</c:v>
                </c:pt>
                <c:pt idx="6">
                  <c:v>2.0925210620760973E-3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4812-4856-9852-F05C6B9F5641}"/>
            </c:ext>
          </c:extLst>
        </c:ser>
        <c:ser>
          <c:idx val="2"/>
          <c:order val="2"/>
          <c:tx>
            <c:strRef>
              <c:f>'Table1-T7'!$A$139</c:f>
              <c:strCache>
                <c:ptCount val="1"/>
                <c:pt idx="0">
                  <c:v>Gestational diabetes</c:v>
                </c:pt>
              </c:strCache>
            </c:strRef>
          </c:tx>
          <c:spPr>
            <a:ln w="92075" cap="rnd">
              <a:solidFill>
                <a:srgbClr val="FF5050"/>
              </a:solidFill>
              <a:prstDash val="solid"/>
              <a:round/>
            </a:ln>
            <a:effectLst/>
          </c:spPr>
          <c:marker>
            <c:symbol val="circle"/>
            <c:size val="9"/>
            <c:spPr>
              <a:solidFill>
                <a:srgbClr val="E8574E"/>
              </a:solidFill>
              <a:ln w="50800">
                <a:solidFill>
                  <a:srgbClr val="FF5050"/>
                </a:solidFill>
              </a:ln>
              <a:effectLst/>
            </c:spPr>
          </c:marker>
          <c:cat>
            <c:strRef>
              <c:f>'Table1-T7'!$B$136:$H$136</c:f>
              <c:strCache>
                <c:ptCount val="7"/>
                <c:pt idx="0">
                  <c:v>1999-2002</c:v>
                </c:pt>
                <c:pt idx="1">
                  <c:v>2003-2005</c:v>
                </c:pt>
                <c:pt idx="2">
                  <c:v>2006-2008</c:v>
                </c:pt>
                <c:pt idx="3">
                  <c:v>2009-2011</c:v>
                </c:pt>
                <c:pt idx="4">
                  <c:v>2012-2014</c:v>
                </c:pt>
                <c:pt idx="5">
                  <c:v>2015-2017</c:v>
                </c:pt>
                <c:pt idx="6">
                  <c:v>2018-2020</c:v>
                </c:pt>
              </c:strCache>
            </c:strRef>
          </c:cat>
          <c:val>
            <c:numRef>
              <c:f>'Table1-T7'!$B$139:$H$139</c:f>
              <c:numCache>
                <c:formatCode>General</c:formatCode>
                <c:ptCount val="7"/>
                <c:pt idx="0">
                  <c:v>7.8778589349477231E-3</c:v>
                </c:pt>
                <c:pt idx="1">
                  <c:v>8.3721145074309739E-3</c:v>
                </c:pt>
                <c:pt idx="2">
                  <c:v>1.2119936409108786E-2</c:v>
                </c:pt>
                <c:pt idx="3">
                  <c:v>1.76206972249142E-2</c:v>
                </c:pt>
                <c:pt idx="4">
                  <c:v>3.0487098429302039E-2</c:v>
                </c:pt>
                <c:pt idx="5">
                  <c:v>4.9254980936110512E-2</c:v>
                </c:pt>
                <c:pt idx="6">
                  <c:v>5.298214665896165E-2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4812-4856-9852-F05C6B9F56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4593103"/>
        <c:axId val="174368799"/>
      </c:lineChart>
      <c:catAx>
        <c:axId val="73459310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nb-NO" sz="2400" b="1"/>
                  <a:t>Time period (year)</a:t>
                </a:r>
              </a:p>
            </c:rich>
          </c:tx>
          <c:layout>
            <c:manualLayout>
              <c:xMode val="edge"/>
              <c:yMode val="edge"/>
              <c:x val="0.47494559451638413"/>
              <c:y val="0.861082718043633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nb-N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b-NO"/>
          </a:p>
        </c:txPr>
        <c:crossAx val="174368799"/>
        <c:crosses val="autoZero"/>
        <c:auto val="1"/>
        <c:lblAlgn val="ctr"/>
        <c:lblOffset val="100"/>
        <c:noMultiLvlLbl val="0"/>
      </c:catAx>
      <c:valAx>
        <c:axId val="1743687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2400" b="1" i="0" u="none" strike="noStrike" kern="1200" baseline="0" noProof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2400" b="1" noProof="0" dirty="0"/>
                  <a:t>Prevalence</a:t>
                </a:r>
              </a:p>
            </c:rich>
          </c:tx>
          <c:layout>
            <c:manualLayout>
              <c:xMode val="edge"/>
              <c:yMode val="edge"/>
              <c:x val="4.2671351238039695E-2"/>
              <c:y val="0.2824623510876450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n-US" sz="2400" b="1" i="0" u="none" strike="noStrike" kern="1200" baseline="0" noProof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nb-NO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b-NO"/>
          </a:p>
        </c:txPr>
        <c:crossAx val="7345931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1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70100" y="744538"/>
            <a:ext cx="26574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B7CF512A-63FC-49ED-9153-3988A1459E1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23289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51" kern="1200">
        <a:solidFill>
          <a:schemeClr val="tx1"/>
        </a:solidFill>
        <a:latin typeface="Arial" charset="0"/>
        <a:ea typeface="+mn-ea"/>
        <a:cs typeface="+mn-cs"/>
      </a:defRPr>
    </a:lvl1pPr>
    <a:lvl2pPr marL="324246" algn="l" rtl="0" eaLnBrk="0" fontAlgn="base" hangingPunct="0">
      <a:spcBef>
        <a:spcPct val="30000"/>
      </a:spcBef>
      <a:spcAft>
        <a:spcPct val="0"/>
      </a:spcAft>
      <a:defRPr sz="851" kern="1200">
        <a:solidFill>
          <a:schemeClr val="tx1"/>
        </a:solidFill>
        <a:latin typeface="Arial" charset="0"/>
        <a:ea typeface="+mn-ea"/>
        <a:cs typeface="+mn-cs"/>
      </a:defRPr>
    </a:lvl2pPr>
    <a:lvl3pPr marL="648492" algn="l" rtl="0" eaLnBrk="0" fontAlgn="base" hangingPunct="0">
      <a:spcBef>
        <a:spcPct val="30000"/>
      </a:spcBef>
      <a:spcAft>
        <a:spcPct val="0"/>
      </a:spcAft>
      <a:defRPr sz="851" kern="1200">
        <a:solidFill>
          <a:schemeClr val="tx1"/>
        </a:solidFill>
        <a:latin typeface="Arial" charset="0"/>
        <a:ea typeface="+mn-ea"/>
        <a:cs typeface="+mn-cs"/>
      </a:defRPr>
    </a:lvl3pPr>
    <a:lvl4pPr marL="972739" algn="l" rtl="0" eaLnBrk="0" fontAlgn="base" hangingPunct="0">
      <a:spcBef>
        <a:spcPct val="30000"/>
      </a:spcBef>
      <a:spcAft>
        <a:spcPct val="0"/>
      </a:spcAft>
      <a:defRPr sz="851" kern="1200">
        <a:solidFill>
          <a:schemeClr val="tx1"/>
        </a:solidFill>
        <a:latin typeface="Arial" charset="0"/>
        <a:ea typeface="+mn-ea"/>
        <a:cs typeface="+mn-cs"/>
      </a:defRPr>
    </a:lvl4pPr>
    <a:lvl5pPr marL="1296985" algn="l" rtl="0" eaLnBrk="0" fontAlgn="base" hangingPunct="0">
      <a:spcBef>
        <a:spcPct val="30000"/>
      </a:spcBef>
      <a:spcAft>
        <a:spcPct val="0"/>
      </a:spcAft>
      <a:defRPr sz="851" kern="1200">
        <a:solidFill>
          <a:schemeClr val="tx1"/>
        </a:solidFill>
        <a:latin typeface="Arial" charset="0"/>
        <a:ea typeface="+mn-ea"/>
        <a:cs typeface="+mn-cs"/>
      </a:defRPr>
    </a:lvl5pPr>
    <a:lvl6pPr marL="1621231" algn="l" defTabSz="648492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945477" algn="l" defTabSz="648492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2269724" algn="l" defTabSz="648492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2593970" algn="l" defTabSz="648492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4949049"/>
            <a:ext cx="18359596" cy="10528100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5883154"/>
            <a:ext cx="16199644" cy="7301067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4892-DB4A-4402-B41A-5ACB077FBB69}" type="datetimeFigureOut">
              <a:rPr lang="nb-NO" smtClean="0"/>
              <a:t>23.11.2023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A33E-6053-4633-B9CD-15C6766B71B8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91956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4892-DB4A-4402-B41A-5ACB077FBB69}" type="datetimeFigureOut">
              <a:rPr lang="nb-NO" smtClean="0"/>
              <a:t>23.11.2023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A33E-6053-4633-B9CD-15C6766B71B8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7775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610015"/>
            <a:ext cx="4657398" cy="256272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610015"/>
            <a:ext cx="13702199" cy="256272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4892-DB4A-4402-B41A-5ACB077FBB69}" type="datetimeFigureOut">
              <a:rPr lang="nb-NO" smtClean="0"/>
              <a:t>23.11.2023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A33E-6053-4633-B9CD-15C6766B71B8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5948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4892-DB4A-4402-B41A-5ACB077FBB69}" type="datetimeFigureOut">
              <a:rPr lang="nb-NO" smtClean="0"/>
              <a:t>23.11.2023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A33E-6053-4633-B9CD-15C6766B71B8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5146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7539080"/>
            <a:ext cx="18629590" cy="12579118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0237201"/>
            <a:ext cx="18629590" cy="6615061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4892-DB4A-4402-B41A-5ACB077FBB69}" type="datetimeFigureOut">
              <a:rPr lang="nb-NO" smtClean="0"/>
              <a:t>23.11.2023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A33E-6053-4633-B9CD-15C6766B71B8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269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050077"/>
            <a:ext cx="9179798" cy="19187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050077"/>
            <a:ext cx="9179798" cy="19187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4892-DB4A-4402-B41A-5ACB077FBB69}" type="datetimeFigureOut">
              <a:rPr lang="nb-NO" smtClean="0"/>
              <a:t>23.11.2023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A33E-6053-4633-B9CD-15C6766B71B8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29204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610022"/>
            <a:ext cx="18629590" cy="58450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413073"/>
            <a:ext cx="9137610" cy="363303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046105"/>
            <a:ext cx="9137610" cy="162471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413073"/>
            <a:ext cx="9182611" cy="363303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046105"/>
            <a:ext cx="9182611" cy="162471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4892-DB4A-4402-B41A-5ACB077FBB69}" type="datetimeFigureOut">
              <a:rPr lang="nb-NO" smtClean="0"/>
              <a:t>23.11.2023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A33E-6053-4633-B9CD-15C6766B71B8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0630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4892-DB4A-4402-B41A-5ACB077FBB69}" type="datetimeFigureOut">
              <a:rPr lang="nb-NO" smtClean="0"/>
              <a:t>23.11.2023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A33E-6053-4633-B9CD-15C6766B71B8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24170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4892-DB4A-4402-B41A-5ACB077FBB69}" type="datetimeFigureOut">
              <a:rPr lang="nb-NO" smtClean="0"/>
              <a:t>23.11.2023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A33E-6053-4633-B9CD-15C6766B71B8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99872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016019"/>
            <a:ext cx="6966409" cy="7056067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354048"/>
            <a:ext cx="10934760" cy="21490205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072087"/>
            <a:ext cx="6966409" cy="16807162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4892-DB4A-4402-B41A-5ACB077FBB69}" type="datetimeFigureOut">
              <a:rPr lang="nb-NO" smtClean="0"/>
              <a:t>23.11.2023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A33E-6053-4633-B9CD-15C6766B71B8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10243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016019"/>
            <a:ext cx="6966409" cy="7056067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354048"/>
            <a:ext cx="10934760" cy="21490205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072087"/>
            <a:ext cx="6966409" cy="16807162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4892-DB4A-4402-B41A-5ACB077FBB69}" type="datetimeFigureOut">
              <a:rPr lang="nb-NO" smtClean="0"/>
              <a:t>23.11.2023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A33E-6053-4633-B9CD-15C6766B71B8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1386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610022"/>
            <a:ext cx="18629590" cy="5845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050077"/>
            <a:ext cx="18629590" cy="1918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28028274"/>
            <a:ext cx="4859893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04892-DB4A-4402-B41A-5ACB077FBB69}" type="datetimeFigureOut">
              <a:rPr lang="nb-NO" smtClean="0"/>
              <a:t>23.11.2023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28028274"/>
            <a:ext cx="7289840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28028274"/>
            <a:ext cx="4859893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4A33E-6053-4633-B9CD-15C6766B71B8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98532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chart" Target="../charts/chart1.xm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C3719869-5B9A-100E-22A4-0C23B2D3AB98}"/>
              </a:ext>
            </a:extLst>
          </p:cNvPr>
          <p:cNvSpPr/>
          <p:nvPr/>
        </p:nvSpPr>
        <p:spPr bwMode="auto">
          <a:xfrm>
            <a:off x="0" y="3934"/>
            <a:ext cx="21599525" cy="43200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</p:spPr>
        <p:txBody>
          <a:bodyPr vert="horz" wrap="square" lIns="64594" tIns="32297" rIns="64594" bIns="32297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5906467"/>
            <a:endParaRPr lang="nb-NO" sz="22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3F12479-AF85-15F7-19C4-D67264E98A6B}"/>
              </a:ext>
            </a:extLst>
          </p:cNvPr>
          <p:cNvSpPr/>
          <p:nvPr/>
        </p:nvSpPr>
        <p:spPr bwMode="auto">
          <a:xfrm>
            <a:off x="0" y="28584068"/>
            <a:ext cx="21599525" cy="16200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</p:spPr>
        <p:txBody>
          <a:bodyPr vert="horz" wrap="square" lIns="64594" tIns="32297" rIns="64594" bIns="32297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5906467"/>
            <a:endParaRPr lang="nb-NO" sz="22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B554E01-5006-B9B8-97EA-75119D4F00CD}"/>
              </a:ext>
            </a:extLst>
          </p:cNvPr>
          <p:cNvSpPr/>
          <p:nvPr/>
        </p:nvSpPr>
        <p:spPr bwMode="auto">
          <a:xfrm>
            <a:off x="951370" y="9501092"/>
            <a:ext cx="3142128" cy="1749661"/>
          </a:xfrm>
          <a:prstGeom prst="roundRect">
            <a:avLst>
              <a:gd name="adj" fmla="val 2378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4594" tIns="32297" rIns="64594" bIns="32297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indent="-285750">
              <a:spcAft>
                <a:spcPct val="20000"/>
              </a:spcAft>
              <a:buFont typeface="Wingdings" panose="05000000000000000000" pitchFamily="2" charset="2"/>
              <a:buChar char="§"/>
            </a:pPr>
            <a:r>
              <a:rPr lang="en-US" altLang="nb-NO" sz="1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Preeclampsia</a:t>
            </a:r>
          </a:p>
          <a:p>
            <a:pPr marL="285750" indent="-285750" eaLnBrk="1" hangingPunct="1">
              <a:spcAft>
                <a:spcPct val="20000"/>
              </a:spcAft>
              <a:buFont typeface="Wingdings" panose="05000000000000000000" pitchFamily="2" charset="2"/>
              <a:buChar char="§"/>
            </a:pPr>
            <a:r>
              <a:rPr lang="en-US" altLang="nb-NO" sz="1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 fetuses</a:t>
            </a:r>
          </a:p>
          <a:p>
            <a:pPr marL="285750" indent="-285750" eaLnBrk="1" hangingPunct="1">
              <a:spcAft>
                <a:spcPct val="20000"/>
              </a:spcAft>
              <a:buFont typeface="Wingdings" panose="05000000000000000000" pitchFamily="2" charset="2"/>
              <a:buChar char="§"/>
            </a:pPr>
            <a:r>
              <a:rPr lang="en-US" altLang="nb-NO" sz="1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Delivery complications</a:t>
            </a:r>
          </a:p>
          <a:p>
            <a:pPr marL="285750" indent="-285750" eaLnBrk="1" hangingPunct="1">
              <a:spcAft>
                <a:spcPct val="20000"/>
              </a:spcAft>
              <a:buFont typeface="Wingdings" panose="05000000000000000000" pitchFamily="2" charset="2"/>
              <a:buChar char="§"/>
            </a:pPr>
            <a:r>
              <a:rPr lang="en-US" altLang="nb-NO" sz="1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Stillbirth </a:t>
            </a:r>
          </a:p>
          <a:p>
            <a:pPr marL="285750" indent="-285750" eaLnBrk="1" hangingPunct="1">
              <a:spcAft>
                <a:spcPct val="20000"/>
              </a:spcAft>
              <a:buFont typeface="Wingdings" panose="05000000000000000000" pitchFamily="2" charset="2"/>
              <a:buChar char="§"/>
            </a:pPr>
            <a:r>
              <a:rPr lang="en-US" altLang="nb-NO" sz="1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Neonatal hypoglycemia</a:t>
            </a:r>
          </a:p>
          <a:p>
            <a:pPr marL="285750" indent="-285750" eaLnBrk="1" hangingPunct="1">
              <a:spcAft>
                <a:spcPct val="20000"/>
              </a:spcAft>
              <a:buFont typeface="Wingdings" panose="05000000000000000000" pitchFamily="2" charset="2"/>
              <a:buChar char="§"/>
            </a:pPr>
            <a:endParaRPr lang="en-US" altLang="nb-NO" sz="1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2B3CD91-62A4-FF4C-2928-6D54B771B0C8}"/>
              </a:ext>
            </a:extLst>
          </p:cNvPr>
          <p:cNvSpPr txBox="1"/>
          <p:nvPr/>
        </p:nvSpPr>
        <p:spPr>
          <a:xfrm>
            <a:off x="733628" y="8005615"/>
            <a:ext cx="8002149" cy="720388"/>
          </a:xfrm>
          <a:prstGeom prst="rect">
            <a:avLst/>
          </a:prstGeom>
          <a:solidFill>
            <a:srgbClr val="FF5050"/>
          </a:solidFill>
        </p:spPr>
        <p:txBody>
          <a:bodyPr wrap="square">
            <a:spAutoFit/>
          </a:bodyPr>
          <a:lstStyle/>
          <a:p>
            <a:pPr eaLnBrk="1" hangingPunct="1">
              <a:spcAft>
                <a:spcPct val="20000"/>
              </a:spcAft>
            </a:pPr>
            <a:r>
              <a:rPr lang="en-US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should we worry?</a:t>
            </a:r>
          </a:p>
        </p:txBody>
      </p:sp>
      <p:sp>
        <p:nvSpPr>
          <p:cNvPr id="27" name="Field for name and email" descr="Field for name and email">
            <a:extLst>
              <a:ext uri="{FF2B5EF4-FFF2-40B4-BE49-F238E27FC236}">
                <a16:creationId xmlns:a16="http://schemas.microsoft.com/office/drawing/2014/main" id="{9CC75611-8313-52EA-5238-071D1A7B7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701" y="8996917"/>
            <a:ext cx="34028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Immediate risks</a:t>
            </a:r>
            <a:endParaRPr lang="nb-NO" altLang="nb-NO" sz="20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E4C7F19-4F4D-AFAA-D05F-BD05421F85F8}"/>
              </a:ext>
            </a:extLst>
          </p:cNvPr>
          <p:cNvSpPr txBox="1"/>
          <p:nvPr/>
        </p:nvSpPr>
        <p:spPr>
          <a:xfrm>
            <a:off x="681449" y="22586160"/>
            <a:ext cx="8054328" cy="2554545"/>
          </a:xfrm>
          <a:prstGeom prst="rect">
            <a:avLst/>
          </a:prstGeom>
          <a:noFill/>
        </p:spPr>
        <p:txBody>
          <a:bodyPr wrap="square" numCol="1">
            <a:spAutoFit/>
          </a:bodyPr>
          <a:lstStyle/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nb-NO" sz="2000" dirty="0">
                <a:latin typeface="Arial" panose="020B0604020202020204" pitchFamily="34" charset="0"/>
                <a:cs typeface="Arial" panose="020B0604020202020204" pitchFamily="34" charset="0"/>
              </a:rPr>
              <a:t>Observed </a:t>
            </a:r>
            <a:r>
              <a:rPr lang="en-US" altLang="nb-NO" sz="2000" b="1" dirty="0">
                <a:latin typeface="Arial" panose="020B0604020202020204" pitchFamily="34" charset="0"/>
                <a:cs typeface="Arial" panose="020B0604020202020204" pitchFamily="34" charset="0"/>
              </a:rPr>
              <a:t>time trends cannot explain </a:t>
            </a:r>
            <a:r>
              <a:rPr lang="en-US" altLang="nb-NO" sz="2000" dirty="0">
                <a:latin typeface="Arial" panose="020B0604020202020204" pitchFamily="34" charset="0"/>
                <a:cs typeface="Arial" panose="020B0604020202020204" pitchFamily="34" charset="0"/>
              </a:rPr>
              <a:t>the surge in prevalence of gestational diabetes.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nb-NO" sz="2000" b="1" dirty="0">
                <a:latin typeface="Arial" panose="020B0604020202020204" pitchFamily="34" charset="0"/>
                <a:cs typeface="Arial" panose="020B0604020202020204" pitchFamily="34" charset="0"/>
              </a:rPr>
              <a:t>Age and ethnicity</a:t>
            </a:r>
            <a:r>
              <a:rPr lang="en-US" altLang="nb-NO" sz="2000" dirty="0">
                <a:latin typeface="Arial" panose="020B0604020202020204" pitchFamily="34" charset="0"/>
                <a:cs typeface="Arial" panose="020B0604020202020204" pitchFamily="34" charset="0"/>
              </a:rPr>
              <a:t> are important factors. Education &amp; parity less important. 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nb-NO" sz="2000" b="1" dirty="0">
                <a:latin typeface="Arial" panose="020B0604020202020204" pitchFamily="34" charset="0"/>
                <a:cs typeface="Arial" panose="020B0604020202020204" pitchFamily="34" charset="0"/>
              </a:rPr>
              <a:t>BMI</a:t>
            </a:r>
            <a:r>
              <a:rPr lang="en-US" altLang="nb-NO" sz="2000" dirty="0">
                <a:latin typeface="Arial" panose="020B0604020202020204" pitchFamily="34" charset="0"/>
                <a:cs typeface="Arial" panose="020B0604020202020204" pitchFamily="34" charset="0"/>
              </a:rPr>
              <a:t> data not available before 2007 (passed 50% reported in 2012). Not able to estimate the BMI effect.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nb-NO" sz="2000" dirty="0">
                <a:latin typeface="Arial" panose="020B0604020202020204" pitchFamily="34" charset="0"/>
                <a:cs typeface="Arial" panose="020B0604020202020204" pitchFamily="34" charset="0"/>
              </a:rPr>
              <a:t>The 2014 </a:t>
            </a:r>
            <a:r>
              <a:rPr lang="en-US" altLang="nb-NO" sz="2000" b="1" dirty="0">
                <a:latin typeface="Arial" panose="020B0604020202020204" pitchFamily="34" charset="0"/>
                <a:cs typeface="Arial" panose="020B0604020202020204" pitchFamily="34" charset="0"/>
              </a:rPr>
              <a:t>guidelines</a:t>
            </a:r>
            <a:r>
              <a:rPr lang="en-US" altLang="nb-NO" sz="2000" dirty="0">
                <a:latin typeface="Arial" panose="020B0604020202020204" pitchFamily="34" charset="0"/>
                <a:cs typeface="Arial" panose="020B0604020202020204" pitchFamily="34" charset="0"/>
              </a:rPr>
              <a:t> expanded screening for gestational diabetes (and introduced a minor modification of diagnostic criteria).</a:t>
            </a:r>
          </a:p>
        </p:txBody>
      </p:sp>
      <p:pic>
        <p:nvPicPr>
          <p:cNvPr id="43" name="Picture 42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F5C54B32-9925-059C-393C-D6D44A81A4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93" y="28500144"/>
            <a:ext cx="7600489" cy="1762050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F52F7301-EB4A-219B-A53F-43045E52E772}"/>
              </a:ext>
            </a:extLst>
          </p:cNvPr>
          <p:cNvSpPr txBox="1"/>
          <p:nvPr/>
        </p:nvSpPr>
        <p:spPr>
          <a:xfrm>
            <a:off x="12610280" y="28781004"/>
            <a:ext cx="3895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K" sz="3600" b="1" dirty="0">
                <a:latin typeface="Arial" panose="020B0604020202020204" pitchFamily="34" charset="0"/>
                <a:cs typeface="Arial" panose="020B0604020202020204" pitchFamily="34" charset="0"/>
              </a:rPr>
              <a:t>HealthierWomen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en-DK" sz="3600" b="1" dirty="0">
                <a:latin typeface="Arial" panose="020B0604020202020204" pitchFamily="34" charset="0"/>
                <a:cs typeface="Arial" panose="020B0604020202020204" pitchFamily="34" charset="0"/>
              </a:rPr>
              <a:t>roject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5EA76B4-7D87-5235-7ACB-EAAD490DCCF8}"/>
              </a:ext>
            </a:extLst>
          </p:cNvPr>
          <p:cNvSpPr txBox="1"/>
          <p:nvPr/>
        </p:nvSpPr>
        <p:spPr>
          <a:xfrm>
            <a:off x="733628" y="13259287"/>
            <a:ext cx="8002149" cy="720388"/>
          </a:xfrm>
          <a:prstGeom prst="rect">
            <a:avLst/>
          </a:prstGeom>
          <a:solidFill>
            <a:srgbClr val="FF5050"/>
          </a:solidFill>
        </p:spPr>
        <p:txBody>
          <a:bodyPr wrap="square">
            <a:spAutoFit/>
          </a:bodyPr>
          <a:lstStyle/>
          <a:p>
            <a:pPr eaLnBrk="1" hangingPunct="1">
              <a:spcAft>
                <a:spcPct val="20000"/>
              </a:spcAft>
            </a:pPr>
            <a:r>
              <a:rPr lang="en-US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E5C3E06-00DF-6A30-57B5-027C62229A04}"/>
              </a:ext>
            </a:extLst>
          </p:cNvPr>
          <p:cNvSpPr txBox="1"/>
          <p:nvPr/>
        </p:nvSpPr>
        <p:spPr>
          <a:xfrm>
            <a:off x="754703" y="5876220"/>
            <a:ext cx="798107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ct val="20000"/>
              </a:spcAft>
              <a:buFont typeface="Wingdings" panose="05000000000000000000" pitchFamily="2" charset="2"/>
              <a:buChar char="§"/>
            </a:pPr>
            <a:r>
              <a:rPr lang="en-US" altLang="nb-NO" sz="2000" dirty="0">
                <a:latin typeface="Arial" panose="020B0604020202020204" pitchFamily="34" charset="0"/>
                <a:cs typeface="Arial" panose="020B0604020202020204" pitchFamily="34" charset="0"/>
              </a:rPr>
              <a:t>Stable Prevalence of Type 1 and 2 Diabetes from 1999 to 2020</a:t>
            </a:r>
          </a:p>
          <a:p>
            <a:pPr marL="342900" indent="-342900">
              <a:spcAft>
                <a:spcPct val="20000"/>
              </a:spcAft>
              <a:buFont typeface="Wingdings" panose="05000000000000000000" pitchFamily="2" charset="2"/>
              <a:buChar char="§"/>
            </a:pPr>
            <a:r>
              <a:rPr lang="en-US" altLang="nb-NO" sz="2000" dirty="0">
                <a:latin typeface="Arial" panose="020B0604020202020204" pitchFamily="34" charset="0"/>
                <a:cs typeface="Arial" panose="020B0604020202020204" pitchFamily="34" charset="0"/>
              </a:rPr>
              <a:t>Sixfold Increase in Gestational Diabetes Cases Over 22 Year</a:t>
            </a:r>
          </a:p>
          <a:p>
            <a:pPr marL="342900" indent="-342900">
              <a:spcAft>
                <a:spcPct val="20000"/>
              </a:spcAft>
              <a:buFont typeface="Wingdings" panose="05000000000000000000" pitchFamily="2" charset="2"/>
              <a:buChar char="§"/>
            </a:pPr>
            <a:r>
              <a:rPr lang="en-US" altLang="nb-NO" sz="2000" dirty="0">
                <a:latin typeface="Arial" panose="020B0604020202020204" pitchFamily="34" charset="0"/>
                <a:cs typeface="Arial" panose="020B0604020202020204" pitchFamily="34" charset="0"/>
              </a:rPr>
              <a:t>Is this explained by time trends in the population or increased screening of women and improved reporting?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182D244-7A53-2DA4-E686-BCDA18FE4482}"/>
              </a:ext>
            </a:extLst>
          </p:cNvPr>
          <p:cNvSpPr txBox="1"/>
          <p:nvPr/>
        </p:nvSpPr>
        <p:spPr>
          <a:xfrm>
            <a:off x="733628" y="4838671"/>
            <a:ext cx="8002149" cy="720388"/>
          </a:xfrm>
          <a:prstGeom prst="rect">
            <a:avLst/>
          </a:prstGeom>
          <a:solidFill>
            <a:srgbClr val="FF5050"/>
          </a:solidFill>
        </p:spPr>
        <p:txBody>
          <a:bodyPr wrap="square">
            <a:spAutoFit/>
          </a:bodyPr>
          <a:lstStyle/>
          <a:p>
            <a:pPr eaLnBrk="1" hangingPunct="1">
              <a:spcAft>
                <a:spcPct val="20000"/>
              </a:spcAft>
            </a:pPr>
            <a:r>
              <a:rPr lang="en-US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F0FACF-C7DE-90E5-0E21-D11F1982601C}"/>
              </a:ext>
            </a:extLst>
          </p:cNvPr>
          <p:cNvSpPr txBox="1"/>
          <p:nvPr/>
        </p:nvSpPr>
        <p:spPr>
          <a:xfrm>
            <a:off x="733628" y="21620057"/>
            <a:ext cx="8002150" cy="707886"/>
          </a:xfrm>
          <a:prstGeom prst="rect">
            <a:avLst/>
          </a:prstGeom>
          <a:solidFill>
            <a:srgbClr val="FF5050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>
              <a:spcAft>
                <a:spcPct val="20000"/>
              </a:spcAft>
              <a:defRPr sz="4400" b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nb-NO" sz="4000" dirty="0"/>
              <a:t>Main findings</a:t>
            </a:r>
          </a:p>
        </p:txBody>
      </p:sp>
      <p:pic>
        <p:nvPicPr>
          <p:cNvPr id="17" name="Picture 16" descr="A picture containing diagram&#10;&#10;Description automatically generated">
            <a:extLst>
              <a:ext uri="{FF2B5EF4-FFF2-40B4-BE49-F238E27FC236}">
                <a16:creationId xmlns:a16="http://schemas.microsoft.com/office/drawing/2014/main" id="{9584BDB8-8CB4-CF32-9558-D1927CB53F2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1" t="24397" r="7040" b="24235"/>
          <a:stretch/>
        </p:blipFill>
        <p:spPr>
          <a:xfrm>
            <a:off x="9463273" y="28810992"/>
            <a:ext cx="2894120" cy="1223465"/>
          </a:xfrm>
          <a:prstGeom prst="rect">
            <a:avLst/>
          </a:prstGeom>
        </p:spPr>
      </p:pic>
      <p:graphicFrame>
        <p:nvGraphicFramePr>
          <p:cNvPr id="40" name="Chart 39">
            <a:extLst>
              <a:ext uri="{FF2B5EF4-FFF2-40B4-BE49-F238E27FC236}">
                <a16:creationId xmlns:a16="http://schemas.microsoft.com/office/drawing/2014/main" id="{1D7B6F7B-8D36-4D49-EBF6-5C97BD0793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638719"/>
              </p:ext>
            </p:extLst>
          </p:nvPr>
        </p:nvGraphicFramePr>
        <p:xfrm>
          <a:off x="8735777" y="6333214"/>
          <a:ext cx="12863747" cy="9035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7BE121B0-DB5A-949E-3AF1-096EB8EBAD05}"/>
              </a:ext>
            </a:extLst>
          </p:cNvPr>
          <p:cNvSpPr txBox="1"/>
          <p:nvPr/>
        </p:nvSpPr>
        <p:spPr>
          <a:xfrm>
            <a:off x="733629" y="18203361"/>
            <a:ext cx="8002150" cy="707886"/>
          </a:xfrm>
          <a:prstGeom prst="rect">
            <a:avLst/>
          </a:prstGeom>
          <a:solidFill>
            <a:srgbClr val="FF5050"/>
          </a:solidFill>
        </p:spPr>
        <p:txBody>
          <a:bodyPr wrap="square">
            <a:spAutoFit/>
          </a:bodyPr>
          <a:lstStyle/>
          <a:p>
            <a:pPr eaLnBrk="1" hangingPunct="1">
              <a:spcAft>
                <a:spcPct val="20000"/>
              </a:spcAft>
            </a:pPr>
            <a:r>
              <a:rPr lang="en-US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suspects</a:t>
            </a:r>
          </a:p>
        </p:txBody>
      </p:sp>
      <p:sp>
        <p:nvSpPr>
          <p:cNvPr id="49" name="Subtitle" descr="Subtitle field">
            <a:extLst>
              <a:ext uri="{FF2B5EF4-FFF2-40B4-BE49-F238E27FC236}">
                <a16:creationId xmlns:a16="http://schemas.microsoft.com/office/drawing/2014/main" id="{FF69101F-2296-F5B3-C68A-D73D50B92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420" y="489051"/>
            <a:ext cx="2065771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nb-NO" sz="8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Diabetes in pregnancy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D458507-9282-56F8-FADD-76CE65BB8F8E}"/>
              </a:ext>
            </a:extLst>
          </p:cNvPr>
          <p:cNvSpPr txBox="1"/>
          <p:nvPr/>
        </p:nvSpPr>
        <p:spPr>
          <a:xfrm>
            <a:off x="709284" y="14263968"/>
            <a:ext cx="8002149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Design. 		</a:t>
            </a:r>
            <a:r>
              <a:rPr lang="en-US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Population-based cohort study</a:t>
            </a:r>
          </a:p>
          <a:p>
            <a:pPr>
              <a:spcAft>
                <a:spcPts val="0"/>
              </a:spcAft>
            </a:pPr>
            <a:r>
              <a:rPr lang="en-US" alt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Population. 	</a:t>
            </a:r>
            <a:r>
              <a:rPr lang="en-US" altLang="nb-NO" sz="2000" dirty="0">
                <a:latin typeface="Arial" panose="020B0604020202020204" pitchFamily="34" charset="0"/>
                <a:cs typeface="Arial" panose="020B0604020202020204" pitchFamily="34" charset="0"/>
              </a:rPr>
              <a:t>1 296 484 </a:t>
            </a:r>
            <a:r>
              <a:rPr lang="en-US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offspring registered in the 				                                                                                        		  		Medical Birth Registry of Norway 					                   				(1999-2020). </a:t>
            </a:r>
          </a:p>
          <a:p>
            <a:pPr>
              <a:spcAft>
                <a:spcPts val="0"/>
              </a:spcAft>
            </a:pPr>
            <a:r>
              <a:rPr lang="en-US" alt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Exposure. 		</a:t>
            </a:r>
            <a:r>
              <a:rPr lang="en-US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period </a:t>
            </a:r>
          </a:p>
          <a:p>
            <a:pPr>
              <a:spcAft>
                <a:spcPts val="0"/>
              </a:spcAft>
            </a:pPr>
            <a:r>
              <a:rPr lang="en-US" alt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Covariates.</a:t>
            </a:r>
            <a:r>
              <a:rPr lang="en-US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Age</a:t>
            </a:r>
          </a:p>
          <a:p>
            <a:pPr>
              <a:spcAft>
                <a:spcPts val="0"/>
              </a:spcAft>
            </a:pPr>
            <a:r>
              <a:rPr lang="en-US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Ethnicity </a:t>
            </a:r>
          </a:p>
          <a:p>
            <a:pPr>
              <a:spcAft>
                <a:spcPts val="0"/>
              </a:spcAft>
            </a:pPr>
            <a:r>
              <a:rPr lang="en-US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Education </a:t>
            </a:r>
          </a:p>
          <a:p>
            <a:pPr>
              <a:spcAft>
                <a:spcPts val="0"/>
              </a:spcAft>
            </a:pPr>
            <a:r>
              <a:rPr lang="en-US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Heath region </a:t>
            </a:r>
          </a:p>
          <a:p>
            <a:pPr>
              <a:spcAft>
                <a:spcPts val="0"/>
              </a:spcAft>
            </a:pPr>
            <a:r>
              <a:rPr lang="en-US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Parity</a:t>
            </a:r>
          </a:p>
          <a:p>
            <a:pPr>
              <a:spcAft>
                <a:spcPts val="0"/>
              </a:spcAft>
            </a:pPr>
            <a:r>
              <a:rPr lang="en-US" alt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Outcome. 		</a:t>
            </a:r>
            <a:r>
              <a:rPr lang="en-US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Diabetes during pregnancy (type 1,2 or gestational)</a:t>
            </a: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B761C864-1D5E-6DA8-5B5C-D2512E34D157}"/>
              </a:ext>
            </a:extLst>
          </p:cNvPr>
          <p:cNvSpPr/>
          <p:nvPr/>
        </p:nvSpPr>
        <p:spPr bwMode="auto">
          <a:xfrm>
            <a:off x="951370" y="11930674"/>
            <a:ext cx="4416204" cy="811466"/>
          </a:xfrm>
          <a:prstGeom prst="roundRect">
            <a:avLst>
              <a:gd name="adj" fmla="val 2378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4594" tIns="32297" rIns="64594" bIns="32297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indent="-285750" eaLnBrk="1" hangingPunct="1">
              <a:spcAft>
                <a:spcPct val="20000"/>
              </a:spcAft>
              <a:buFont typeface="Arial" panose="020B0604020202020204" pitchFamily="34" charset="0"/>
              <a:buChar char="•"/>
            </a:pPr>
            <a:r>
              <a:rPr lang="en-US" altLang="nb-NO" sz="1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2 diabetes in the mother</a:t>
            </a:r>
          </a:p>
          <a:p>
            <a:pPr marL="285750" indent="-285750" eaLnBrk="1" hangingPunct="1">
              <a:spcAft>
                <a:spcPct val="20000"/>
              </a:spcAft>
              <a:buFont typeface="Arial" panose="020B0604020202020204" pitchFamily="34" charset="0"/>
              <a:buChar char="•"/>
            </a:pPr>
            <a:r>
              <a:rPr lang="en-US" altLang="nb-NO" sz="1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Obesity and type 2 diabetes in the child</a:t>
            </a:r>
          </a:p>
          <a:p>
            <a:pPr marL="285750" indent="-285750" eaLnBrk="1" hangingPunct="1">
              <a:spcAft>
                <a:spcPct val="20000"/>
              </a:spcAft>
              <a:buFont typeface="Arial" panose="020B0604020202020204" pitchFamily="34" charset="0"/>
              <a:buChar char="•"/>
            </a:pPr>
            <a:endParaRPr lang="en-US" altLang="nb-NO" sz="1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A55844D6-2A1B-A8C5-960C-3EEE0E144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7041" y="28645537"/>
            <a:ext cx="1470475" cy="1480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58BEDE-3139-5AA1-33B5-775582295E71}"/>
              </a:ext>
            </a:extLst>
          </p:cNvPr>
          <p:cNvSpPr txBox="1"/>
          <p:nvPr/>
        </p:nvSpPr>
        <p:spPr>
          <a:xfrm>
            <a:off x="733627" y="25158642"/>
            <a:ext cx="8002150" cy="707886"/>
          </a:xfrm>
          <a:prstGeom prst="rect">
            <a:avLst/>
          </a:prstGeom>
          <a:solidFill>
            <a:srgbClr val="FF5050"/>
          </a:solidFill>
        </p:spPr>
        <p:txBody>
          <a:bodyPr wrap="square">
            <a:spAutoFit/>
          </a:bodyPr>
          <a:lstStyle/>
          <a:p>
            <a:pPr eaLnBrk="1" hangingPunct="1">
              <a:spcAft>
                <a:spcPct val="20000"/>
              </a:spcAft>
            </a:pPr>
            <a:r>
              <a:rPr lang="en-US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 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BFCFA24C-4DD6-67F3-BAAB-5D7AC86D5D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215955"/>
              </p:ext>
            </p:extLst>
          </p:nvPr>
        </p:nvGraphicFramePr>
        <p:xfrm>
          <a:off x="9252822" y="15845349"/>
          <a:ext cx="11592000" cy="5547360"/>
        </p:xfrm>
        <a:graphic>
          <a:graphicData uri="http://schemas.openxmlformats.org/drawingml/2006/table">
            <a:tbl>
              <a:tblPr firstRow="1" bandRow="1"/>
              <a:tblGrid>
                <a:gridCol w="4140000">
                  <a:extLst>
                    <a:ext uri="{9D8B030D-6E8A-4147-A177-3AD203B41FA5}">
                      <a16:colId xmlns:a16="http://schemas.microsoft.com/office/drawing/2014/main" val="619879714"/>
                    </a:ext>
                  </a:extLst>
                </a:gridCol>
                <a:gridCol w="2484000">
                  <a:extLst>
                    <a:ext uri="{9D8B030D-6E8A-4147-A177-3AD203B41FA5}">
                      <a16:colId xmlns:a16="http://schemas.microsoft.com/office/drawing/2014/main" val="3823074922"/>
                    </a:ext>
                  </a:extLst>
                </a:gridCol>
                <a:gridCol w="2484000">
                  <a:extLst>
                    <a:ext uri="{9D8B030D-6E8A-4147-A177-3AD203B41FA5}">
                      <a16:colId xmlns:a16="http://schemas.microsoft.com/office/drawing/2014/main" val="1323339001"/>
                    </a:ext>
                  </a:extLst>
                </a:gridCol>
                <a:gridCol w="2484000">
                  <a:extLst>
                    <a:ext uri="{9D8B030D-6E8A-4147-A177-3AD203B41FA5}">
                      <a16:colId xmlns:a16="http://schemas.microsoft.com/office/drawing/2014/main" val="3295471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Factor</a:t>
                      </a:r>
                    </a:p>
                    <a:p>
                      <a:endParaRPr lang="nb-NO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1999-2002</a:t>
                      </a:r>
                      <a:endParaRPr lang="nb-NO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2012-2014</a:t>
                      </a:r>
                      <a:endParaRPr lang="nb-NO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2018-2020</a:t>
                      </a:r>
                      <a:endParaRPr lang="nb-NO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430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Mothers age &gt;35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nb-NO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15 %</a:t>
                      </a:r>
                      <a:endParaRPr lang="nb-NO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20 %</a:t>
                      </a:r>
                      <a:endParaRPr lang="nb-NO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22 %</a:t>
                      </a:r>
                      <a:endParaRPr lang="nb-NO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6139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education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nb-NO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50 %</a:t>
                      </a:r>
                      <a:endParaRPr lang="nb-NO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58%</a:t>
                      </a:r>
                      <a:endParaRPr lang="nb-NO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59 %</a:t>
                      </a:r>
                      <a:endParaRPr lang="nb-NO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88053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Non-Nordic ethnicity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nb-NO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14 %</a:t>
                      </a:r>
                      <a:endParaRPr lang="nb-NO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nb-NO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27 %</a:t>
                      </a:r>
                      <a:endParaRPr lang="nb-NO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50666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Mothers first pregnancy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nb-NO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47 %</a:t>
                      </a:r>
                      <a:endParaRPr lang="nb-NO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42%</a:t>
                      </a:r>
                      <a:endParaRPr lang="nb-NO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42 %</a:t>
                      </a:r>
                      <a:endParaRPr lang="nb-NO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7060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South-East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nb-NO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54 %</a:t>
                      </a:r>
                      <a:endParaRPr lang="nb-NO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55%</a:t>
                      </a:r>
                      <a:endParaRPr lang="nb-NO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56 %</a:t>
                      </a:r>
                      <a:endParaRPr lang="nb-NO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736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BMI &lt; 30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nb-NO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nb-NO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nb-NO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14 %</a:t>
                      </a:r>
                      <a:endParaRPr lang="nb-NO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97289502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FED1C925-ACAC-07AF-C692-1FCD9A695060}"/>
              </a:ext>
            </a:extLst>
          </p:cNvPr>
          <p:cNvSpPr txBox="1"/>
          <p:nvPr/>
        </p:nvSpPr>
        <p:spPr>
          <a:xfrm>
            <a:off x="716062" y="19134925"/>
            <a:ext cx="721876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Increasing maternal age at first birth</a:t>
            </a: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Greater diversity in maternal ethnicity</a:t>
            </a: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Rising levels of maternal education</a:t>
            </a: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Regional diagnostic variations</a:t>
            </a: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Single-child mothers</a:t>
            </a:r>
            <a:endParaRPr lang="en-US" altLang="nb-NO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Upward trend in maternal BMI</a:t>
            </a: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nb-NO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Evolving obstetric guidelines (1998-2008-2014-2020).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CECD7C-D272-701B-7972-2719F119574E}"/>
              </a:ext>
            </a:extLst>
          </p:cNvPr>
          <p:cNvSpPr txBox="1"/>
          <p:nvPr/>
        </p:nvSpPr>
        <p:spPr>
          <a:xfrm>
            <a:off x="709284" y="25986331"/>
            <a:ext cx="7705823" cy="2246769"/>
          </a:xfrm>
          <a:prstGeom prst="rect">
            <a:avLst/>
          </a:prstGeom>
          <a:noFill/>
        </p:spPr>
        <p:txBody>
          <a:bodyPr wrap="square" numCol="1">
            <a:spAutoFit/>
          </a:bodyPr>
          <a:lstStyle/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nb-NO" sz="2000" dirty="0">
                <a:latin typeface="Arial" panose="020B0604020202020204" pitchFamily="34" charset="0"/>
                <a:cs typeface="Arial" panose="020B0604020202020204" pitchFamily="34" charset="0"/>
              </a:rPr>
              <a:t>The rise in gestational diabetes prevalence cannot be entirely explained by trends in known risk factors.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nb-NO" sz="2000" dirty="0">
                <a:latin typeface="Arial" panose="020B0604020202020204" pitchFamily="34" charset="0"/>
                <a:cs typeface="Arial" panose="020B0604020202020204" pitchFamily="34" charset="0"/>
              </a:rPr>
              <a:t>Sub-analyses for years with BMI data indicate that while rising BMI contributes, it is not the definitive solution to the puzzle.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nb-NO" sz="2000" dirty="0">
                <a:latin typeface="Arial" panose="020B0604020202020204" pitchFamily="34" charset="0"/>
                <a:cs typeface="Arial" panose="020B0604020202020204" pitchFamily="34" charset="0"/>
              </a:rPr>
              <a:t>Increased awareness of the condition, more liberal screening criteria and more accurate diabetes registration are probably significant contributors to the increase but difficult to quantify.</a:t>
            </a:r>
          </a:p>
        </p:txBody>
      </p:sp>
      <p:sp>
        <p:nvSpPr>
          <p:cNvPr id="20" name="Field for name and email" descr="Field for name and email">
            <a:extLst>
              <a:ext uri="{FF2B5EF4-FFF2-40B4-BE49-F238E27FC236}">
                <a16:creationId xmlns:a16="http://schemas.microsoft.com/office/drawing/2014/main" id="{78316545-FD41-DBF2-1ECA-A56CC64AB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702" y="11447791"/>
            <a:ext cx="47545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 term risks</a:t>
            </a:r>
            <a:endParaRPr lang="nb-NO" altLang="nb-NO" sz="20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ield for name and email" descr="Field for name and email">
            <a:extLst>
              <a:ext uri="{FF2B5EF4-FFF2-40B4-BE49-F238E27FC236}">
                <a16:creationId xmlns:a16="http://schemas.microsoft.com/office/drawing/2014/main" id="{0F2F44EF-6474-7853-D64C-08DF93980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2557" y="26668473"/>
            <a:ext cx="95546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* Adjusted for age, education, ethnicity, parity and health region</a:t>
            </a:r>
            <a:endParaRPr lang="nb-NO" altLang="nb-NO" sz="2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ield for name and email" descr="Field for name and email">
            <a:extLst>
              <a:ext uri="{FF2B5EF4-FFF2-40B4-BE49-F238E27FC236}">
                <a16:creationId xmlns:a16="http://schemas.microsoft.com/office/drawing/2014/main" id="{C1E2A434-E0A7-9A3D-46D3-70093FFDD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2822" y="4840670"/>
            <a:ext cx="1174131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1. Prevalence of diabetes subtypes among pregnant women in Norway 1999-2020</a:t>
            </a:r>
            <a:endParaRPr lang="nb-NO" altLang="nb-NO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ield for name and email" descr="Field for name and email">
            <a:extLst>
              <a:ext uri="{FF2B5EF4-FFF2-40B4-BE49-F238E27FC236}">
                <a16:creationId xmlns:a16="http://schemas.microsoft.com/office/drawing/2014/main" id="{911F9292-C919-2C60-8371-3DE26E493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2822" y="14944176"/>
            <a:ext cx="108996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1. Time trends of covariates</a:t>
            </a:r>
            <a:endParaRPr lang="nb-NO" altLang="nb-NO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ield for name and email" descr="Field for name and email">
            <a:extLst>
              <a:ext uri="{FF2B5EF4-FFF2-40B4-BE49-F238E27FC236}">
                <a16:creationId xmlns:a16="http://schemas.microsoft.com/office/drawing/2014/main" id="{FBAC68AA-F2D3-D42C-C6B8-DCD0A60E0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2822" y="22512064"/>
            <a:ext cx="114048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2. Risk of gestational diabetes by time period</a:t>
            </a:r>
            <a:endParaRPr lang="nb-NO" altLang="nb-NO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88F8BF0-A294-8CFB-5CC2-478613B4727B}"/>
              </a:ext>
            </a:extLst>
          </p:cNvPr>
          <p:cNvSpPr txBox="1"/>
          <p:nvPr/>
        </p:nvSpPr>
        <p:spPr>
          <a:xfrm>
            <a:off x="3214481" y="1795606"/>
            <a:ext cx="1777965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nb-NO" sz="4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Trends from the Medical Birth Registry of Norway 1999-2020</a:t>
            </a:r>
          </a:p>
          <a:p>
            <a:pPr algn="r" eaLnBrk="1" hangingPunct="1"/>
            <a:r>
              <a:rPr lang="en-US" altLang="nb-NO" sz="4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82122A-5E80-8A68-1B9A-42713789DF72}"/>
              </a:ext>
            </a:extLst>
          </p:cNvPr>
          <p:cNvSpPr txBox="1"/>
          <p:nvPr/>
        </p:nvSpPr>
        <p:spPr>
          <a:xfrm>
            <a:off x="18582817" y="28642504"/>
            <a:ext cx="4626717" cy="1477328"/>
          </a:xfrm>
          <a:prstGeom prst="rect">
            <a:avLst/>
          </a:prstGeom>
          <a:noFill/>
        </p:spPr>
        <p:txBody>
          <a:bodyPr wrap="square" numCol="1">
            <a:spAutoFit/>
          </a:bodyPr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Thomas Nymo Skogvold </a:t>
            </a: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Nils-Halvdan Morken</a:t>
            </a:r>
          </a:p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Linn Marie Sørbye</a:t>
            </a:r>
          </a:p>
          <a:p>
            <a:r>
              <a:rPr lang="en-DK" dirty="0">
                <a:latin typeface="Arial" panose="020B0604020202020204" pitchFamily="34" charset="0"/>
                <a:cs typeface="Arial" panose="020B0604020202020204" pitchFamily="34" charset="0"/>
              </a:rPr>
              <a:t>Rolv Skjærven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DK" dirty="0">
                <a:latin typeface="Arial" panose="020B0604020202020204" pitchFamily="34" charset="0"/>
                <a:cs typeface="Arial" panose="020B0604020202020204" pitchFamily="34" charset="0"/>
              </a:rPr>
              <a:t>Kari Klungs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ø</a:t>
            </a:r>
            <a:r>
              <a:rPr lang="en-DK" dirty="0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</a:p>
        </p:txBody>
      </p:sp>
      <p:graphicFrame>
        <p:nvGraphicFramePr>
          <p:cNvPr id="8" name="Table 10">
            <a:extLst>
              <a:ext uri="{FF2B5EF4-FFF2-40B4-BE49-F238E27FC236}">
                <a16:creationId xmlns:a16="http://schemas.microsoft.com/office/drawing/2014/main" id="{2725547A-EB0E-A2D1-63E8-90AC234BB5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321099"/>
              </p:ext>
            </p:extLst>
          </p:nvPr>
        </p:nvGraphicFramePr>
        <p:xfrm>
          <a:off x="9252822" y="23427550"/>
          <a:ext cx="11592000" cy="3108960"/>
        </p:xfrm>
        <a:graphic>
          <a:graphicData uri="http://schemas.openxmlformats.org/drawingml/2006/table">
            <a:tbl>
              <a:tblPr firstRow="1" bandRow="1"/>
              <a:tblGrid>
                <a:gridCol w="4140000">
                  <a:extLst>
                    <a:ext uri="{9D8B030D-6E8A-4147-A177-3AD203B41FA5}">
                      <a16:colId xmlns:a16="http://schemas.microsoft.com/office/drawing/2014/main" val="619879714"/>
                    </a:ext>
                  </a:extLst>
                </a:gridCol>
                <a:gridCol w="2484000">
                  <a:extLst>
                    <a:ext uri="{9D8B030D-6E8A-4147-A177-3AD203B41FA5}">
                      <a16:colId xmlns:a16="http://schemas.microsoft.com/office/drawing/2014/main" val="3823074922"/>
                    </a:ext>
                  </a:extLst>
                </a:gridCol>
                <a:gridCol w="2484000">
                  <a:extLst>
                    <a:ext uri="{9D8B030D-6E8A-4147-A177-3AD203B41FA5}">
                      <a16:colId xmlns:a16="http://schemas.microsoft.com/office/drawing/2014/main" val="1323339001"/>
                    </a:ext>
                  </a:extLst>
                </a:gridCol>
                <a:gridCol w="2484000">
                  <a:extLst>
                    <a:ext uri="{9D8B030D-6E8A-4147-A177-3AD203B41FA5}">
                      <a16:colId xmlns:a16="http://schemas.microsoft.com/office/drawing/2014/main" val="3295471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Prevalence ratio (PR)</a:t>
                      </a:r>
                    </a:p>
                    <a:p>
                      <a:endParaRPr lang="nb-NO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1999-2002</a:t>
                      </a:r>
                      <a:endParaRPr lang="nb-NO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2012-2014</a:t>
                      </a:r>
                      <a:endParaRPr lang="nb-NO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2018-2020</a:t>
                      </a:r>
                      <a:endParaRPr lang="nb-NO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430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Crude PR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95% confidence interval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nb-NO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1.00 </a:t>
                      </a:r>
                    </a:p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Reference</a:t>
                      </a:r>
                      <a:endParaRPr kumimoji="0" lang="nb-NO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3.88 </a:t>
                      </a:r>
                    </a:p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(3.67-4.10)</a:t>
                      </a:r>
                      <a:endParaRPr kumimoji="0" lang="nb-NO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6.75 </a:t>
                      </a:r>
                    </a:p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(6.41-7.11)</a:t>
                      </a:r>
                      <a:endParaRPr kumimoji="0" lang="nb-NO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6139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Adjusted PR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</a:p>
                    <a:p>
                      <a:pPr marL="0" marR="0" lvl="0" indent="0" algn="l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95% confidence interval</a:t>
                      </a:r>
                      <a:endParaRPr kumimoji="0" lang="nb-NO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1.00 </a:t>
                      </a:r>
                    </a:p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Reference</a:t>
                      </a:r>
                      <a:endParaRPr kumimoji="0" lang="nb-NO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3.49*</a:t>
                      </a:r>
                    </a:p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(3.30-3.69)  </a:t>
                      </a:r>
                      <a:endParaRPr kumimoji="0" lang="nb-NO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5.78*</a:t>
                      </a:r>
                    </a:p>
                    <a:p>
                      <a:pPr marL="0" marR="0" lvl="0" indent="0" algn="ctr" defTabSz="21599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(5.47-6.10)</a:t>
                      </a:r>
                      <a:endParaRPr kumimoji="0" lang="nb-NO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88053942"/>
                  </a:ext>
                </a:extLst>
              </a:tr>
            </a:tbl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id="{1B911319-A779-9B82-2786-56B800889EAA}"/>
              </a:ext>
            </a:extLst>
          </p:cNvPr>
          <p:cNvGrpSpPr/>
          <p:nvPr/>
        </p:nvGrpSpPr>
        <p:grpSpPr>
          <a:xfrm>
            <a:off x="15387605" y="3046960"/>
            <a:ext cx="6048326" cy="1140331"/>
            <a:chOff x="13770014" y="3107195"/>
            <a:chExt cx="6808481" cy="1140331"/>
          </a:xfrm>
        </p:grpSpPr>
        <p:sp>
          <p:nvSpPr>
            <p:cNvPr id="21" name="Field for name and email" descr="Field for name and email">
              <a:extLst>
                <a:ext uri="{FF2B5EF4-FFF2-40B4-BE49-F238E27FC236}">
                  <a16:creationId xmlns:a16="http://schemas.microsoft.com/office/drawing/2014/main" id="{D1FA4737-7A84-BF21-DC24-DFD2647C81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70014" y="3107195"/>
              <a:ext cx="6480000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547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rIns="0">
              <a:spAutoFit/>
            </a:bodyPr>
            <a:lstStyle>
              <a:lvl1pPr defTabSz="8361363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361363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361363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361363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361363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361363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361363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361363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361363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nb-NO" altLang="nb-NO" sz="36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Thomas Nymo Skogvold</a:t>
              </a:r>
              <a:endParaRPr lang="nb-NO" altLang="nb-NO" sz="28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3611B22D-E3F8-C35E-038A-51B366098A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5385" t="17905" r="14644" b="15533"/>
            <a:stretch/>
          </p:blipFill>
          <p:spPr>
            <a:xfrm>
              <a:off x="13831993" y="3735809"/>
              <a:ext cx="537936" cy="511717"/>
            </a:xfrm>
            <a:prstGeom prst="rect">
              <a:avLst/>
            </a:prstGeom>
          </p:spPr>
        </p:pic>
        <p:sp>
          <p:nvSpPr>
            <p:cNvPr id="33" name="Field for name and email" descr="Field for name and email">
              <a:extLst>
                <a:ext uri="{FF2B5EF4-FFF2-40B4-BE49-F238E27FC236}">
                  <a16:creationId xmlns:a16="http://schemas.microsoft.com/office/drawing/2014/main" id="{2C276C3E-B327-3553-53E3-74FED98B84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82572" y="3820554"/>
              <a:ext cx="619592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547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rIns="0">
              <a:spAutoFit/>
            </a:bodyPr>
            <a:lstStyle>
              <a:lvl1pPr defTabSz="8361363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361363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361363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361363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361363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361363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361363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361363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361363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nb-NO" altLang="nb-NO" sz="20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Thomas.Skogvold@student.uib.no</a:t>
              </a:r>
              <a:endParaRPr lang="nb-NO" altLang="nb-NO" sz="1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5" name="Graphic 34">
            <a:extLst>
              <a:ext uri="{FF2B5EF4-FFF2-40B4-BE49-F238E27FC236}">
                <a16:creationId xmlns:a16="http://schemas.microsoft.com/office/drawing/2014/main" id="{7BFE7544-2BD5-63E2-8656-04D5BEF361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33241" y="627810"/>
            <a:ext cx="2578457" cy="3089851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B68A4229-4A88-1A3B-D9B1-A97F7EAD07C4}"/>
              </a:ext>
            </a:extLst>
          </p:cNvPr>
          <p:cNvSpPr txBox="1"/>
          <p:nvPr/>
        </p:nvSpPr>
        <p:spPr>
          <a:xfrm>
            <a:off x="11217002" y="6843569"/>
            <a:ext cx="4148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█"/>
            </a:pPr>
            <a:r>
              <a:rPr lang="en-US" sz="2400" dirty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Gestational diabetes</a:t>
            </a:r>
          </a:p>
          <a:p>
            <a:pPr marL="342900" indent="-342900">
              <a:buFont typeface="Arial" panose="020B0604020202020204" pitchFamily="34" charset="0"/>
              <a:buChar char="█"/>
            </a:pPr>
            <a:r>
              <a:rPr lang="en-US" sz="2400" dirty="0">
                <a:solidFill>
                  <a:srgbClr val="A6A6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Diabetes type 1</a:t>
            </a:r>
            <a:endParaRPr lang="nb-NO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█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Diabetes type 2</a:t>
            </a:r>
            <a:endParaRPr lang="nb-N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F66EBD-DCCD-EFC1-03BF-F2D7B33DDDF6}"/>
              </a:ext>
            </a:extLst>
          </p:cNvPr>
          <p:cNvPicPr>
            <a:picLocks noChangeAspect="1"/>
          </p:cNvPicPr>
          <p:nvPr/>
        </p:nvPicPr>
        <p:blipFill>
          <a:blip r:embed="rId9">
            <a:biLevel thresh="50000"/>
          </a:blip>
          <a:stretch>
            <a:fillRect/>
          </a:stretch>
        </p:blipFill>
        <p:spPr>
          <a:xfrm>
            <a:off x="5622279" y="8851203"/>
            <a:ext cx="2633676" cy="4148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329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9868</TotalTime>
  <Words>543</Words>
  <Application>Microsoft Office PowerPoint</Application>
  <PresentationFormat>Custom</PresentationFormat>
  <Paragraphs>125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Thomas Nymo Skogvold</cp:lastModifiedBy>
  <cp:revision>150</cp:revision>
  <cp:lastPrinted>2023-09-22T15:26:59Z</cp:lastPrinted>
  <dcterms:created xsi:type="dcterms:W3CDTF">2006-11-02T13:18:58Z</dcterms:created>
  <dcterms:modified xsi:type="dcterms:W3CDTF">2023-11-23T22:36:15Z</dcterms:modified>
</cp:coreProperties>
</file>