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0" r:id="rId2"/>
  </p:sldIdLst>
  <p:sldSz cx="42808525" cy="30279975"/>
  <p:notesSz cx="7099300" cy="10234613"/>
  <p:defaultTextStyle>
    <a:defPPr>
      <a:defRPr lang="nb-NO"/>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733" userDrawn="1">
          <p15:clr>
            <a:srgbClr val="A4A3A4"/>
          </p15:clr>
        </p15:guide>
        <p15:guide id="3" orient="horz" pos="16976" userDrawn="1">
          <p15:clr>
            <a:srgbClr val="A4A3A4"/>
          </p15:clr>
        </p15:guide>
        <p15:guide id="4" pos="745">
          <p15:clr>
            <a:srgbClr val="A4A3A4"/>
          </p15:clr>
        </p15:guide>
        <p15:guide id="5" pos="19961">
          <p15:clr>
            <a:srgbClr val="A4A3A4"/>
          </p15:clr>
        </p15:guide>
        <p15:guide id="6" pos="26361">
          <p15:clr>
            <a:srgbClr val="A4A3A4"/>
          </p15:clr>
        </p15:guide>
        <p15:guide id="7" pos="13513">
          <p15:clr>
            <a:srgbClr val="A4A3A4"/>
          </p15:clr>
        </p15:guide>
        <p15:guide id="8" pos="7025">
          <p15:clr>
            <a:srgbClr val="A4A3A4"/>
          </p15:clr>
        </p15:guide>
        <p15:guide id="9" orient="horz" pos="953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9F1"/>
    <a:srgbClr val="FFAA79"/>
    <a:srgbClr val="761A19"/>
    <a:srgbClr val="34332B"/>
    <a:srgbClr val="0054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7419" autoAdjust="0"/>
  </p:normalViewPr>
  <p:slideViewPr>
    <p:cSldViewPr snapToGrid="0">
      <p:cViewPr varScale="1">
        <p:scale>
          <a:sx n="36" d="100"/>
          <a:sy n="36" d="100"/>
        </p:scale>
        <p:origin x="1620" y="116"/>
      </p:cViewPr>
      <p:guideLst>
        <p:guide orient="horz" pos="2733"/>
        <p:guide orient="horz" pos="16976"/>
        <p:guide pos="745"/>
        <p:guide pos="19961"/>
        <p:guide pos="26361"/>
        <p:guide pos="13513"/>
        <p:guide pos="7025"/>
        <p:guide orient="horz" pos="9537"/>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howGuides="1">
      <p:cViewPr varScale="1">
        <p:scale>
          <a:sx n="128" d="100"/>
          <a:sy n="128" d="100"/>
        </p:scale>
        <p:origin x="582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433DE135-FF91-20A3-39DA-EB0E7A616080}"/>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C1BBF5B1-0403-D936-D364-2A45E9510156}"/>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DF73EE47-8B60-024C-A3E9-9D47F69A0B3A}" type="datetimeFigureOut">
              <a:rPr lang="nb-NO" smtClean="0"/>
              <a:t>13.11.2023</a:t>
            </a:fld>
            <a:endParaRPr lang="nb-NO"/>
          </a:p>
        </p:txBody>
      </p:sp>
      <p:sp>
        <p:nvSpPr>
          <p:cNvPr id="4" name="Plassholder for bunntekst 3">
            <a:extLst>
              <a:ext uri="{FF2B5EF4-FFF2-40B4-BE49-F238E27FC236}">
                <a16:creationId xmlns:a16="http://schemas.microsoft.com/office/drawing/2014/main" id="{E0D21D5C-4B77-F54E-E771-2DA77C15749C}"/>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B06C2057-4DAF-3E94-8698-8590C1366EB3}"/>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BA646A91-9FDA-7A49-918A-F3079B75495C}" type="slidenum">
              <a:rPr lang="nb-NO" smtClean="0"/>
              <a:t>‹#›</a:t>
            </a:fld>
            <a:endParaRPr lang="nb-NO"/>
          </a:p>
        </p:txBody>
      </p:sp>
    </p:spTree>
    <p:extLst>
      <p:ext uri="{BB962C8B-B14F-4D97-AF65-F5344CB8AC3E}">
        <p14:creationId xmlns:p14="http://schemas.microsoft.com/office/powerpoint/2010/main" val="5766746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223" userDrawn="1">
          <p15:clr>
            <a:srgbClr val="F26B43"/>
          </p15:clr>
        </p15:guide>
        <p15:guide id="2" pos="223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defRPr sz="1300" smtClean="0"/>
            </a:lvl1pPr>
          </a:lstStyle>
          <a:p>
            <a:pPr>
              <a:defRPr/>
            </a:pPr>
            <a:endParaRPr lang="nb-NO"/>
          </a:p>
        </p:txBody>
      </p:sp>
      <p:sp>
        <p:nvSpPr>
          <p:cNvPr id="13315" name="Rectangle 3"/>
          <p:cNvSpPr>
            <a:spLocks noGrp="1" noChangeArrowheads="1"/>
          </p:cNvSpPr>
          <p:nvPr>
            <p:ph type="dt" idx="1"/>
          </p:nvPr>
        </p:nvSpPr>
        <p:spPr bwMode="auto">
          <a:xfrm>
            <a:off x="4021324"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lgn="r">
              <a:defRPr sz="1300" smtClean="0"/>
            </a:lvl1pPr>
          </a:lstStyle>
          <a:p>
            <a:pPr>
              <a:defRPr/>
            </a:pPr>
            <a:endParaRPr lang="nb-NO"/>
          </a:p>
        </p:txBody>
      </p:sp>
      <p:sp>
        <p:nvSpPr>
          <p:cNvPr id="3076" name="Rectangle 4"/>
          <p:cNvSpPr>
            <a:spLocks noGrp="1" noRot="1" noChangeAspect="1" noChangeArrowheads="1" noTextEdit="1"/>
          </p:cNvSpPr>
          <p:nvPr>
            <p:ph type="sldImg" idx="2"/>
          </p:nvPr>
        </p:nvSpPr>
        <p:spPr bwMode="auto">
          <a:xfrm>
            <a:off x="838200" y="768350"/>
            <a:ext cx="54229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9779" y="4861365"/>
            <a:ext cx="5679742" cy="460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3318" name="Rectangle 6"/>
          <p:cNvSpPr>
            <a:spLocks noGrp="1" noChangeArrowheads="1"/>
          </p:cNvSpPr>
          <p:nvPr>
            <p:ph type="ftr" sz="quarter" idx="4"/>
          </p:nvPr>
        </p:nvSpPr>
        <p:spPr bwMode="auto">
          <a:xfrm>
            <a:off x="0"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defRPr sz="1300" smtClean="0"/>
            </a:lvl1pPr>
          </a:lstStyle>
          <a:p>
            <a:pPr>
              <a:defRPr/>
            </a:pPr>
            <a:endParaRPr lang="nb-NO"/>
          </a:p>
        </p:txBody>
      </p:sp>
      <p:sp>
        <p:nvSpPr>
          <p:cNvPr id="13319" name="Rectangle 7"/>
          <p:cNvSpPr>
            <a:spLocks noGrp="1" noChangeArrowheads="1"/>
          </p:cNvSpPr>
          <p:nvPr>
            <p:ph type="sldNum" sz="quarter" idx="5"/>
          </p:nvPr>
        </p:nvSpPr>
        <p:spPr bwMode="auto">
          <a:xfrm>
            <a:off x="4021324"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lgn="r">
              <a:defRPr sz="1300" smtClean="0"/>
            </a:lvl1pPr>
          </a:lstStyle>
          <a:p>
            <a:pPr>
              <a:defRPr/>
            </a:pPr>
            <a:fld id="{6131AE1E-E725-4449-B03D-B7F1AD5A21EF}" type="slidenum">
              <a:rPr lang="nb-NO"/>
              <a:pPr>
                <a:defRPr/>
              </a:pPr>
              <a:t>‹#›</a:t>
            </a:fld>
            <a:endParaRPr lang="nb-NO"/>
          </a:p>
        </p:txBody>
      </p:sp>
    </p:spTree>
    <p:extLst>
      <p:ext uri="{BB962C8B-B14F-4D97-AF65-F5344CB8AC3E}">
        <p14:creationId xmlns:p14="http://schemas.microsoft.com/office/powerpoint/2010/main" val="3295910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800">
                <a:solidFill>
                  <a:schemeClr val="tx1"/>
                </a:solidFill>
                <a:latin typeface="Arial" charset="0"/>
              </a:defRPr>
            </a:lvl1pPr>
            <a:lvl2pPr marL="178457" indent="-68637" eaLnBrk="0" hangingPunct="0">
              <a:defRPr sz="800">
                <a:solidFill>
                  <a:schemeClr val="tx1"/>
                </a:solidFill>
                <a:latin typeface="Arial" charset="0"/>
              </a:defRPr>
            </a:lvl2pPr>
            <a:lvl3pPr marL="274549" indent="-54910" eaLnBrk="0" hangingPunct="0">
              <a:defRPr sz="800">
                <a:solidFill>
                  <a:schemeClr val="tx1"/>
                </a:solidFill>
                <a:latin typeface="Arial" charset="0"/>
              </a:defRPr>
            </a:lvl3pPr>
            <a:lvl4pPr marL="384368" indent="-54910" eaLnBrk="0" hangingPunct="0">
              <a:defRPr sz="800">
                <a:solidFill>
                  <a:schemeClr val="tx1"/>
                </a:solidFill>
                <a:latin typeface="Arial" charset="0"/>
              </a:defRPr>
            </a:lvl4pPr>
            <a:lvl5pPr marL="494187" indent="-54910" eaLnBrk="0" hangingPunct="0">
              <a:defRPr sz="800">
                <a:solidFill>
                  <a:schemeClr val="tx1"/>
                </a:solidFill>
                <a:latin typeface="Arial" charset="0"/>
              </a:defRPr>
            </a:lvl5pPr>
            <a:lvl6pPr marL="604007" indent="-54910" eaLnBrk="0" fontAlgn="base" hangingPunct="0">
              <a:spcBef>
                <a:spcPct val="0"/>
              </a:spcBef>
              <a:spcAft>
                <a:spcPct val="0"/>
              </a:spcAft>
              <a:defRPr sz="800">
                <a:solidFill>
                  <a:schemeClr val="tx1"/>
                </a:solidFill>
                <a:latin typeface="Arial" charset="0"/>
              </a:defRPr>
            </a:lvl6pPr>
            <a:lvl7pPr marL="713826" indent="-54910" eaLnBrk="0" fontAlgn="base" hangingPunct="0">
              <a:spcBef>
                <a:spcPct val="0"/>
              </a:spcBef>
              <a:spcAft>
                <a:spcPct val="0"/>
              </a:spcAft>
              <a:defRPr sz="800">
                <a:solidFill>
                  <a:schemeClr val="tx1"/>
                </a:solidFill>
                <a:latin typeface="Arial" charset="0"/>
              </a:defRPr>
            </a:lvl7pPr>
            <a:lvl8pPr marL="823646" indent="-54910" eaLnBrk="0" fontAlgn="base" hangingPunct="0">
              <a:spcBef>
                <a:spcPct val="0"/>
              </a:spcBef>
              <a:spcAft>
                <a:spcPct val="0"/>
              </a:spcAft>
              <a:defRPr sz="800">
                <a:solidFill>
                  <a:schemeClr val="tx1"/>
                </a:solidFill>
                <a:latin typeface="Arial" charset="0"/>
              </a:defRPr>
            </a:lvl8pPr>
            <a:lvl9pPr marL="933465" indent="-54910" eaLnBrk="0" fontAlgn="base" hangingPunct="0">
              <a:spcBef>
                <a:spcPct val="0"/>
              </a:spcBef>
              <a:spcAft>
                <a:spcPct val="0"/>
              </a:spcAft>
              <a:defRPr sz="800">
                <a:solidFill>
                  <a:schemeClr val="tx1"/>
                </a:solidFill>
                <a:latin typeface="Arial" charset="0"/>
              </a:defRPr>
            </a:lvl9pPr>
          </a:lstStyle>
          <a:p>
            <a:pPr eaLnBrk="1" hangingPunct="1"/>
            <a:fld id="{5C788E0A-2390-493D-B96C-E13D0340CC64}" type="slidenum">
              <a:rPr lang="nb-NO" altLang="nb-NO" sz="1300"/>
              <a:pPr eaLnBrk="1" hangingPunct="1"/>
              <a:t>1</a:t>
            </a:fld>
            <a:endParaRPr lang="nb-NO" altLang="nb-NO" sz="13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lnSpc>
                <a:spcPct val="80000"/>
              </a:lnSpc>
            </a:pPr>
            <a:r>
              <a:rPr lang="en-GB" altLang="nb-NO" sz="900" dirty="0"/>
              <a:t>Hei alle </a:t>
            </a:r>
            <a:r>
              <a:rPr lang="en-GB" altLang="nb-NO" sz="900" dirty="0" err="1"/>
              <a:t>sammen</a:t>
            </a:r>
            <a:r>
              <a:rPr lang="en-GB" altLang="nb-NO" sz="900" dirty="0"/>
              <a:t>. </a:t>
            </a:r>
            <a:r>
              <a:rPr lang="en-GB" altLang="nb-NO" sz="900" dirty="0" err="1"/>
              <a:t>Jeg</a:t>
            </a:r>
            <a:r>
              <a:rPr lang="en-GB" altLang="nb-NO" sz="900" dirty="0"/>
              <a:t> </a:t>
            </a:r>
            <a:r>
              <a:rPr lang="en-GB" altLang="nb-NO" sz="900" dirty="0" err="1"/>
              <a:t>heter</a:t>
            </a:r>
            <a:r>
              <a:rPr lang="en-GB" altLang="nb-NO" sz="900" dirty="0"/>
              <a:t> Robin Skjellum </a:t>
            </a:r>
            <a:r>
              <a:rPr lang="en-GB" altLang="nb-NO" sz="900" dirty="0" err="1"/>
              <a:t>og</a:t>
            </a:r>
            <a:r>
              <a:rPr lang="en-GB" altLang="nb-NO" sz="900" dirty="0"/>
              <a:t> </a:t>
            </a:r>
            <a:r>
              <a:rPr lang="en-GB" altLang="nb-NO" sz="900" dirty="0" err="1"/>
              <a:t>har</a:t>
            </a:r>
            <a:r>
              <a:rPr lang="en-GB" altLang="nb-NO" sz="900" dirty="0"/>
              <a:t> </a:t>
            </a:r>
            <a:r>
              <a:rPr lang="en-GB" altLang="nb-NO" sz="900" dirty="0" err="1"/>
              <a:t>sammen</a:t>
            </a:r>
            <a:r>
              <a:rPr lang="en-GB" altLang="nb-NO" sz="900" dirty="0"/>
              <a:t> med Jon-Kennet </a:t>
            </a:r>
            <a:r>
              <a:rPr lang="en-GB" altLang="nb-NO" sz="900" dirty="0" err="1"/>
              <a:t>Heltne</a:t>
            </a:r>
            <a:r>
              <a:rPr lang="en-GB" altLang="nb-NO" sz="900" dirty="0"/>
              <a:t> </a:t>
            </a:r>
            <a:r>
              <a:rPr lang="en-GB" altLang="nb-NO" sz="900" dirty="0" err="1"/>
              <a:t>og</a:t>
            </a:r>
            <a:r>
              <a:rPr lang="en-GB" altLang="nb-NO" sz="900" dirty="0"/>
              <a:t> Hans </a:t>
            </a:r>
            <a:r>
              <a:rPr lang="en-GB" altLang="nb-NO" sz="900" dirty="0" err="1"/>
              <a:t>Jørgen</a:t>
            </a:r>
            <a:r>
              <a:rPr lang="en-GB" altLang="nb-NO" sz="900" dirty="0"/>
              <a:t> </a:t>
            </a:r>
            <a:r>
              <a:rPr lang="en-GB" altLang="nb-NO" sz="900" dirty="0" err="1"/>
              <a:t>guthe</a:t>
            </a:r>
            <a:r>
              <a:rPr lang="en-GB" altLang="nb-NO" sz="900" dirty="0"/>
              <a:t> sett </a:t>
            </a:r>
            <a:r>
              <a:rPr lang="en-GB" altLang="nb-NO" sz="900" dirty="0" err="1"/>
              <a:t>på</a:t>
            </a:r>
            <a:r>
              <a:rPr lang="en-GB" altLang="nb-NO" sz="900" dirty="0"/>
              <a:t> transport </a:t>
            </a:r>
            <a:r>
              <a:rPr lang="en-GB" altLang="nb-NO" sz="900" dirty="0" err="1"/>
              <a:t>av</a:t>
            </a:r>
            <a:r>
              <a:rPr lang="en-GB" altLang="nb-NO" sz="900" dirty="0"/>
              <a:t> </a:t>
            </a:r>
            <a:r>
              <a:rPr lang="en-GB" altLang="nb-NO" sz="900" dirty="0" err="1"/>
              <a:t>nyfødte</a:t>
            </a:r>
            <a:r>
              <a:rPr lang="en-GB" altLang="nb-NO" sz="900" dirty="0"/>
              <a:t> I </a:t>
            </a:r>
            <a:r>
              <a:rPr lang="en-GB" altLang="nb-NO" sz="900" dirty="0" err="1"/>
              <a:t>luftambulansen</a:t>
            </a:r>
            <a:r>
              <a:rPr lang="en-GB" altLang="nb-NO" sz="900" dirty="0"/>
              <a:t> </a:t>
            </a:r>
            <a:r>
              <a:rPr lang="en-GB" altLang="nb-NO" sz="900" dirty="0" err="1"/>
              <a:t>siden</a:t>
            </a:r>
            <a:r>
              <a:rPr lang="en-GB" altLang="nb-NO" sz="900" dirty="0"/>
              <a:t> 2014. I 2018 </a:t>
            </a:r>
            <a:r>
              <a:rPr lang="en-GB" altLang="nb-NO" sz="900" dirty="0" err="1"/>
              <a:t>begynte</a:t>
            </a:r>
            <a:r>
              <a:rPr lang="en-GB" altLang="nb-NO" sz="900" dirty="0"/>
              <a:t> </a:t>
            </a:r>
            <a:r>
              <a:rPr lang="en-GB" altLang="nb-NO" sz="900" dirty="0" err="1"/>
              <a:t>luftambulansen</a:t>
            </a:r>
            <a:r>
              <a:rPr lang="en-GB" altLang="nb-NO" sz="900" dirty="0"/>
              <a:t> å </a:t>
            </a:r>
            <a:r>
              <a:rPr lang="en-GB" altLang="nb-NO" sz="900" dirty="0" err="1"/>
              <a:t>gjennomføre</a:t>
            </a:r>
            <a:r>
              <a:rPr lang="en-GB" altLang="nb-NO" sz="900" dirty="0"/>
              <a:t> </a:t>
            </a:r>
            <a:r>
              <a:rPr lang="en-GB" altLang="nb-NO" sz="900" dirty="0" err="1"/>
              <a:t>nyflødttransportene</a:t>
            </a:r>
            <a:r>
              <a:rPr lang="en-GB" altLang="nb-NO" sz="900" dirty="0"/>
              <a:t> med </a:t>
            </a:r>
            <a:r>
              <a:rPr lang="en-GB" altLang="nb-NO" sz="900" dirty="0" err="1"/>
              <a:t>nyfødtintensivleger</a:t>
            </a:r>
            <a:r>
              <a:rPr lang="en-GB" altLang="nb-NO" sz="900" dirty="0"/>
              <a:t> </a:t>
            </a:r>
            <a:r>
              <a:rPr lang="en-GB" altLang="nb-NO" sz="900" dirty="0" err="1"/>
              <a:t>som</a:t>
            </a:r>
            <a:r>
              <a:rPr lang="en-GB" altLang="nb-NO" sz="900" dirty="0"/>
              <a:t> </a:t>
            </a:r>
            <a:r>
              <a:rPr lang="en-GB" altLang="nb-NO" sz="900" dirty="0" err="1"/>
              <a:t>følgepersonell</a:t>
            </a:r>
            <a:r>
              <a:rPr lang="en-GB" altLang="nb-NO" sz="900" dirty="0"/>
              <a:t>. </a:t>
            </a:r>
            <a:r>
              <a:rPr lang="en-GB" altLang="nb-NO" sz="900" dirty="0" err="1"/>
              <a:t>Tanken</a:t>
            </a:r>
            <a:r>
              <a:rPr lang="en-GB" altLang="nb-NO" sz="900" dirty="0"/>
              <a:t> </a:t>
            </a:r>
            <a:r>
              <a:rPr lang="en-GB" altLang="nb-NO" sz="900" dirty="0" err="1"/>
              <a:t>vår</a:t>
            </a:r>
            <a:r>
              <a:rPr lang="en-GB" altLang="nb-NO" sz="900" dirty="0"/>
              <a:t> var </a:t>
            </a:r>
            <a:r>
              <a:rPr lang="en-GB" altLang="nb-NO" sz="900" dirty="0" err="1"/>
              <a:t>altså</a:t>
            </a:r>
            <a:r>
              <a:rPr lang="en-GB" altLang="nb-NO" sz="900" dirty="0"/>
              <a:t> å se </a:t>
            </a:r>
            <a:r>
              <a:rPr lang="en-GB" altLang="nb-NO" sz="900" dirty="0" err="1"/>
              <a:t>på</a:t>
            </a:r>
            <a:r>
              <a:rPr lang="en-GB" altLang="nb-NO" sz="900" dirty="0"/>
              <a:t> </a:t>
            </a:r>
            <a:r>
              <a:rPr lang="en-GB" altLang="nb-NO" sz="900" dirty="0" err="1"/>
              <a:t>hvilken</a:t>
            </a:r>
            <a:r>
              <a:rPr lang="en-GB" altLang="nb-NO" sz="900" dirty="0"/>
              <a:t> </a:t>
            </a:r>
            <a:r>
              <a:rPr lang="en-GB" altLang="nb-NO" sz="900" dirty="0" err="1"/>
              <a:t>effekt</a:t>
            </a:r>
            <a:r>
              <a:rPr lang="en-GB" altLang="nb-NO" sz="900" dirty="0"/>
              <a:t> </a:t>
            </a:r>
            <a:r>
              <a:rPr lang="en-GB" altLang="nb-NO" sz="900" dirty="0" err="1"/>
              <a:t>en</a:t>
            </a:r>
            <a:r>
              <a:rPr lang="en-GB" altLang="nb-NO" sz="900" dirty="0"/>
              <a:t> </a:t>
            </a:r>
            <a:r>
              <a:rPr lang="en-GB" altLang="nb-NO" sz="900" dirty="0" err="1"/>
              <a:t>ordning</a:t>
            </a:r>
            <a:r>
              <a:rPr lang="en-GB" altLang="nb-NO" sz="900" dirty="0"/>
              <a:t> med </a:t>
            </a:r>
            <a:r>
              <a:rPr lang="en-GB" altLang="nb-NO" sz="900" dirty="0" err="1"/>
              <a:t>spesialisert</a:t>
            </a:r>
            <a:r>
              <a:rPr lang="en-GB" altLang="nb-NO" sz="900" dirty="0"/>
              <a:t> </a:t>
            </a:r>
            <a:r>
              <a:rPr lang="en-GB" altLang="nb-NO" sz="900" dirty="0" err="1"/>
              <a:t>følgepersonell</a:t>
            </a:r>
            <a:r>
              <a:rPr lang="en-GB" altLang="nb-NO" sz="900" dirty="0"/>
              <a:t> </a:t>
            </a:r>
            <a:r>
              <a:rPr lang="en-GB" altLang="nb-NO" sz="900" dirty="0" err="1"/>
              <a:t>ville</a:t>
            </a:r>
            <a:r>
              <a:rPr lang="en-GB" altLang="nb-NO" sz="900" dirty="0"/>
              <a:t> ha </a:t>
            </a:r>
            <a:r>
              <a:rPr lang="en-GB" altLang="nb-NO" sz="900" dirty="0" err="1"/>
              <a:t>på</a:t>
            </a:r>
            <a:r>
              <a:rPr lang="en-GB" altLang="nb-NO" sz="900" dirty="0"/>
              <a:t> de </a:t>
            </a:r>
            <a:r>
              <a:rPr lang="en-GB" altLang="nb-NO" sz="900" dirty="0" err="1"/>
              <a:t>forskjellige</a:t>
            </a:r>
            <a:r>
              <a:rPr lang="en-GB" altLang="nb-NO" sz="900" dirty="0"/>
              <a:t> </a:t>
            </a:r>
            <a:r>
              <a:rPr lang="en-GB" altLang="nb-NO" sz="900" dirty="0" err="1"/>
              <a:t>sidene</a:t>
            </a:r>
            <a:r>
              <a:rPr lang="en-GB" altLang="nb-NO" sz="900" dirty="0"/>
              <a:t> </a:t>
            </a:r>
            <a:r>
              <a:rPr lang="en-GB" altLang="nb-NO" sz="900" dirty="0" err="1"/>
              <a:t>ved</a:t>
            </a:r>
            <a:r>
              <a:rPr lang="en-GB" altLang="nb-NO" sz="900" dirty="0"/>
              <a:t> </a:t>
            </a:r>
            <a:r>
              <a:rPr lang="en-GB" altLang="nb-NO" sz="900" dirty="0" err="1"/>
              <a:t>transporten</a:t>
            </a:r>
            <a:r>
              <a:rPr lang="en-GB" altLang="nb-NO" sz="900" dirty="0"/>
              <a:t>. Vi </a:t>
            </a:r>
            <a:r>
              <a:rPr lang="en-GB" altLang="nb-NO" sz="900" dirty="0" err="1"/>
              <a:t>inkluderte</a:t>
            </a:r>
            <a:r>
              <a:rPr lang="en-GB" altLang="nb-NO" sz="900" dirty="0"/>
              <a:t> 101 </a:t>
            </a:r>
            <a:r>
              <a:rPr lang="en-GB" altLang="nb-NO" sz="900" dirty="0" err="1"/>
              <a:t>pasienter</a:t>
            </a:r>
            <a:r>
              <a:rPr lang="en-GB" altLang="nb-NO" sz="900" dirty="0"/>
              <a:t> </a:t>
            </a:r>
            <a:r>
              <a:rPr lang="en-GB" altLang="nb-NO" sz="900" dirty="0" err="1"/>
              <a:t>som</a:t>
            </a:r>
            <a:r>
              <a:rPr lang="en-GB" altLang="nb-NO" sz="900" dirty="0"/>
              <a:t> </a:t>
            </a:r>
            <a:r>
              <a:rPr lang="en-GB" altLang="nb-NO" sz="900" dirty="0" err="1"/>
              <a:t>ble</a:t>
            </a:r>
            <a:r>
              <a:rPr lang="en-GB" altLang="nb-NO" sz="900" dirty="0"/>
              <a:t> </a:t>
            </a:r>
            <a:r>
              <a:rPr lang="en-GB" altLang="nb-NO" sz="900" dirty="0" err="1"/>
              <a:t>fraktet</a:t>
            </a:r>
            <a:r>
              <a:rPr lang="en-GB" altLang="nb-NO" sz="900" dirty="0"/>
              <a:t> med </a:t>
            </a:r>
            <a:r>
              <a:rPr lang="en-GB" altLang="nb-NO" sz="900" dirty="0" err="1"/>
              <a:t>kuvøse</a:t>
            </a:r>
            <a:r>
              <a:rPr lang="en-GB" altLang="nb-NO" sz="900" dirty="0"/>
              <a:t> </a:t>
            </a:r>
            <a:r>
              <a:rPr lang="en-GB" altLang="nb-NO" sz="900" dirty="0" err="1"/>
              <a:t>i</a:t>
            </a:r>
            <a:r>
              <a:rPr lang="en-GB" altLang="nb-NO" sz="900" dirty="0"/>
              <a:t> </a:t>
            </a:r>
            <a:r>
              <a:rPr lang="en-GB" altLang="nb-NO" sz="900" dirty="0" err="1"/>
              <a:t>perioden</a:t>
            </a:r>
            <a:r>
              <a:rPr lang="en-GB" altLang="nb-NO" sz="900" dirty="0"/>
              <a:t> 2014 </a:t>
            </a:r>
            <a:r>
              <a:rPr lang="en-GB" altLang="nb-NO" sz="900" dirty="0" err="1"/>
              <a:t>til</a:t>
            </a:r>
            <a:r>
              <a:rPr lang="en-GB" altLang="nb-NO" sz="900" dirty="0"/>
              <a:t> </a:t>
            </a:r>
            <a:r>
              <a:rPr lang="en-GB" altLang="nb-NO" sz="900" dirty="0" err="1"/>
              <a:t>januar</a:t>
            </a:r>
            <a:r>
              <a:rPr lang="en-GB" altLang="nb-NO" sz="900" dirty="0"/>
              <a:t> 2022. </a:t>
            </a:r>
            <a:r>
              <a:rPr lang="en-GB" altLang="nb-NO" sz="900" dirty="0" err="1"/>
              <a:t>Til</a:t>
            </a:r>
            <a:r>
              <a:rPr lang="en-GB" altLang="nb-NO" sz="900" dirty="0"/>
              <a:t> </a:t>
            </a:r>
            <a:r>
              <a:rPr lang="en-GB" altLang="nb-NO" sz="900" dirty="0" err="1"/>
              <a:t>sammen</a:t>
            </a:r>
            <a:r>
              <a:rPr lang="en-GB" altLang="nb-NO" sz="900" dirty="0"/>
              <a:t> </a:t>
            </a:r>
            <a:r>
              <a:rPr lang="en-GB" altLang="nb-NO" sz="900" dirty="0" err="1"/>
              <a:t>ble</a:t>
            </a:r>
            <a:r>
              <a:rPr lang="en-GB" altLang="nb-NO" sz="900" dirty="0"/>
              <a:t> </a:t>
            </a:r>
            <a:r>
              <a:rPr lang="en-GB" altLang="nb-NO" sz="900" dirty="0" err="1"/>
              <a:t>pasientene</a:t>
            </a:r>
            <a:r>
              <a:rPr lang="en-GB" altLang="nb-NO" sz="900" dirty="0"/>
              <a:t> </a:t>
            </a:r>
            <a:r>
              <a:rPr lang="en-GB" altLang="nb-NO" sz="900" dirty="0" err="1"/>
              <a:t>fraktet</a:t>
            </a:r>
            <a:r>
              <a:rPr lang="en-GB" altLang="nb-NO" sz="900" dirty="0"/>
              <a:t> 105 ganger </a:t>
            </a:r>
            <a:r>
              <a:rPr lang="en-GB" altLang="nb-NO" sz="900" dirty="0" err="1"/>
              <a:t>og</a:t>
            </a:r>
            <a:r>
              <a:rPr lang="en-GB" altLang="nb-NO" sz="900" dirty="0"/>
              <a:t> </a:t>
            </a:r>
            <a:r>
              <a:rPr lang="en-GB" altLang="nb-NO" sz="900" dirty="0" err="1"/>
              <a:t>nesten</a:t>
            </a:r>
            <a:r>
              <a:rPr lang="en-GB" altLang="nb-NO" sz="900" dirty="0"/>
              <a:t> alle </a:t>
            </a:r>
            <a:r>
              <a:rPr lang="en-GB" altLang="nb-NO" sz="900" dirty="0" err="1"/>
              <a:t>oppdrag</a:t>
            </a:r>
            <a:r>
              <a:rPr lang="en-GB" altLang="nb-NO" sz="900" dirty="0"/>
              <a:t> var </a:t>
            </a:r>
            <a:r>
              <a:rPr lang="en-GB" altLang="nb-NO" sz="900" dirty="0" err="1"/>
              <a:t>akutte</a:t>
            </a:r>
            <a:r>
              <a:rPr lang="en-GB" altLang="nb-NO" sz="900" dirty="0"/>
              <a:t> </a:t>
            </a:r>
            <a:r>
              <a:rPr lang="en-GB" altLang="nb-NO" sz="900" dirty="0" err="1"/>
              <a:t>uplanlagte</a:t>
            </a:r>
            <a:r>
              <a:rPr lang="en-GB" altLang="nb-NO" sz="900" dirty="0"/>
              <a:t> </a:t>
            </a:r>
            <a:r>
              <a:rPr lang="en-GB" altLang="nb-NO" sz="900" dirty="0" err="1"/>
              <a:t>oppdrag</a:t>
            </a:r>
            <a:r>
              <a:rPr lang="en-GB" altLang="nb-NO" sz="900" dirty="0"/>
              <a:t> </a:t>
            </a:r>
            <a:r>
              <a:rPr lang="en-GB" altLang="nb-NO" sz="900" dirty="0" err="1"/>
              <a:t>mer</a:t>
            </a:r>
            <a:r>
              <a:rPr lang="en-GB" altLang="nb-NO" sz="900" dirty="0"/>
              <a:t> </a:t>
            </a:r>
            <a:r>
              <a:rPr lang="en-GB" altLang="nb-NO" sz="900" dirty="0" err="1"/>
              <a:t>eller</a:t>
            </a:r>
            <a:r>
              <a:rPr lang="en-GB" altLang="nb-NO" sz="900" dirty="0"/>
              <a:t> </a:t>
            </a:r>
            <a:r>
              <a:rPr lang="en-GB" altLang="nb-NO" sz="900" dirty="0" err="1"/>
              <a:t>mindre</a:t>
            </a:r>
            <a:r>
              <a:rPr lang="en-GB" altLang="nb-NO" sz="900" dirty="0"/>
              <a:t> </a:t>
            </a:r>
            <a:r>
              <a:rPr lang="en-GB" altLang="nb-NO" sz="900" dirty="0" err="1"/>
              <a:t>umiddelbart</a:t>
            </a:r>
            <a:r>
              <a:rPr lang="en-GB" altLang="nb-NO" sz="900" dirty="0"/>
              <a:t> </a:t>
            </a:r>
            <a:r>
              <a:rPr lang="en-GB" altLang="nb-NO" sz="900" dirty="0" err="1"/>
              <a:t>etter</a:t>
            </a:r>
            <a:r>
              <a:rPr lang="en-GB" altLang="nb-NO" sz="900" dirty="0"/>
              <a:t> </a:t>
            </a:r>
            <a:r>
              <a:rPr lang="en-GB" altLang="nb-NO" sz="900" dirty="0" err="1"/>
              <a:t>fødsel</a:t>
            </a:r>
            <a:r>
              <a:rPr lang="en-GB" altLang="nb-NO" sz="900" dirty="0"/>
              <a:t>. 40 </a:t>
            </a:r>
            <a:r>
              <a:rPr lang="en-GB" altLang="nb-NO" sz="900" dirty="0" err="1"/>
              <a:t>pasienter</a:t>
            </a:r>
            <a:r>
              <a:rPr lang="en-GB" altLang="nb-NO" sz="900" dirty="0"/>
              <a:t> </a:t>
            </a:r>
            <a:r>
              <a:rPr lang="en-GB" altLang="nb-NO" sz="900" dirty="0" err="1"/>
              <a:t>ble</a:t>
            </a:r>
            <a:r>
              <a:rPr lang="en-GB" altLang="nb-NO" sz="900" dirty="0"/>
              <a:t> </a:t>
            </a:r>
            <a:r>
              <a:rPr lang="en-GB" altLang="nb-NO" sz="900" dirty="0" err="1"/>
              <a:t>transportert</a:t>
            </a:r>
            <a:r>
              <a:rPr lang="en-GB" altLang="nb-NO" sz="900" dirty="0"/>
              <a:t> </a:t>
            </a:r>
            <a:r>
              <a:rPr lang="en-GB" altLang="nb-NO" sz="900" dirty="0" err="1"/>
              <a:t>før</a:t>
            </a:r>
            <a:r>
              <a:rPr lang="en-GB" altLang="nb-NO" sz="900" dirty="0"/>
              <a:t> </a:t>
            </a:r>
            <a:r>
              <a:rPr lang="en-GB" altLang="nb-NO" sz="900" dirty="0" err="1"/>
              <a:t>følgepersonell</a:t>
            </a:r>
            <a:r>
              <a:rPr lang="en-GB" altLang="nb-NO" sz="900" dirty="0"/>
              <a:t> </a:t>
            </a:r>
            <a:r>
              <a:rPr lang="en-GB" altLang="nb-NO" sz="900" dirty="0" err="1"/>
              <a:t>ble</a:t>
            </a:r>
            <a:r>
              <a:rPr lang="en-GB" altLang="nb-NO" sz="900" dirty="0"/>
              <a:t> </a:t>
            </a:r>
            <a:r>
              <a:rPr lang="en-GB" altLang="nb-NO" sz="900" dirty="0" err="1"/>
              <a:t>innført</a:t>
            </a:r>
            <a:r>
              <a:rPr lang="en-GB" altLang="nb-NO" sz="900" dirty="0"/>
              <a:t> </a:t>
            </a:r>
            <a:r>
              <a:rPr lang="en-GB" altLang="nb-NO" sz="900" dirty="0" err="1"/>
              <a:t>og</a:t>
            </a:r>
            <a:r>
              <a:rPr lang="en-GB" altLang="nb-NO" sz="900" dirty="0"/>
              <a:t> 61 </a:t>
            </a:r>
            <a:r>
              <a:rPr lang="en-GB" altLang="nb-NO" sz="900" dirty="0" err="1"/>
              <a:t>ble</a:t>
            </a:r>
            <a:r>
              <a:rPr lang="en-GB" altLang="nb-NO" sz="900" dirty="0"/>
              <a:t> </a:t>
            </a:r>
            <a:r>
              <a:rPr lang="en-GB" altLang="nb-NO" sz="900" dirty="0" err="1"/>
              <a:t>transportert</a:t>
            </a:r>
            <a:r>
              <a:rPr lang="en-GB" altLang="nb-NO" sz="900" dirty="0"/>
              <a:t> </a:t>
            </a:r>
            <a:r>
              <a:rPr lang="en-GB" altLang="nb-NO" sz="900" dirty="0" err="1"/>
              <a:t>etter</a:t>
            </a:r>
            <a:r>
              <a:rPr lang="en-GB" altLang="nb-NO" sz="900" dirty="0"/>
              <a:t>. </a:t>
            </a:r>
            <a:r>
              <a:rPr lang="en-GB" altLang="nb-NO" sz="900" dirty="0" err="1"/>
              <a:t>barnelegene</a:t>
            </a:r>
            <a:r>
              <a:rPr lang="en-GB" altLang="nb-NO" sz="900" dirty="0"/>
              <a:t> var </a:t>
            </a:r>
            <a:r>
              <a:rPr lang="en-GB" altLang="nb-NO" sz="900" dirty="0" err="1"/>
              <a:t>involvert</a:t>
            </a:r>
            <a:r>
              <a:rPr lang="en-GB" altLang="nb-NO" sz="900" dirty="0"/>
              <a:t> </a:t>
            </a:r>
            <a:r>
              <a:rPr lang="en-GB" altLang="nb-NO" sz="900" dirty="0" err="1"/>
              <a:t>i</a:t>
            </a:r>
            <a:r>
              <a:rPr lang="en-GB" altLang="nb-NO" sz="900" dirty="0"/>
              <a:t> </a:t>
            </a:r>
            <a:r>
              <a:rPr lang="en-GB" altLang="nb-NO" sz="900" dirty="0" err="1"/>
              <a:t>tilnærmet</a:t>
            </a:r>
            <a:r>
              <a:rPr lang="en-GB" altLang="nb-NO" sz="900" dirty="0"/>
              <a:t> alle </a:t>
            </a:r>
            <a:r>
              <a:rPr lang="en-GB" altLang="nb-NO" sz="900" dirty="0" err="1"/>
              <a:t>transportene</a:t>
            </a:r>
            <a:r>
              <a:rPr lang="en-GB" altLang="nb-NO" sz="900" dirty="0"/>
              <a:t>. Vi </a:t>
            </a:r>
            <a:r>
              <a:rPr lang="en-GB" altLang="nb-NO" sz="900" dirty="0" err="1"/>
              <a:t>gikk</a:t>
            </a:r>
            <a:r>
              <a:rPr lang="en-GB" altLang="nb-NO" sz="900" dirty="0"/>
              <a:t> </a:t>
            </a:r>
            <a:r>
              <a:rPr lang="en-GB" altLang="nb-NO" sz="900" dirty="0" err="1"/>
              <a:t>gjennom</a:t>
            </a:r>
            <a:r>
              <a:rPr lang="en-GB" altLang="nb-NO" sz="900" dirty="0"/>
              <a:t> </a:t>
            </a:r>
            <a:r>
              <a:rPr lang="en-GB" altLang="nb-NO" sz="900" dirty="0" err="1"/>
              <a:t>journaler</a:t>
            </a:r>
            <a:r>
              <a:rPr lang="en-GB" altLang="nb-NO" sz="900" dirty="0"/>
              <a:t> </a:t>
            </a:r>
            <a:r>
              <a:rPr lang="en-GB" altLang="nb-NO" sz="900" dirty="0" err="1"/>
              <a:t>og</a:t>
            </a:r>
            <a:r>
              <a:rPr lang="en-GB" altLang="nb-NO" sz="900" dirty="0"/>
              <a:t> </a:t>
            </a:r>
            <a:r>
              <a:rPr lang="en-GB" altLang="nb-NO" sz="900" dirty="0" err="1"/>
              <a:t>registerdata</a:t>
            </a:r>
            <a:r>
              <a:rPr lang="en-GB" altLang="nb-NO" sz="900" dirty="0"/>
              <a:t> </a:t>
            </a:r>
            <a:r>
              <a:rPr lang="en-GB" altLang="nb-NO" sz="900" dirty="0" err="1"/>
              <a:t>fra</a:t>
            </a:r>
            <a:r>
              <a:rPr lang="en-GB" altLang="nb-NO" sz="900" dirty="0"/>
              <a:t> </a:t>
            </a:r>
            <a:r>
              <a:rPr lang="en-GB" altLang="nb-NO" sz="900" dirty="0" err="1"/>
              <a:t>fødesykehus</a:t>
            </a:r>
            <a:r>
              <a:rPr lang="en-GB" altLang="nb-NO" sz="900" dirty="0"/>
              <a:t>, </a:t>
            </a:r>
            <a:r>
              <a:rPr lang="en-GB" altLang="nb-NO" sz="900" dirty="0" err="1"/>
              <a:t>Haukeland</a:t>
            </a:r>
            <a:r>
              <a:rPr lang="en-GB" altLang="nb-NO" sz="900" dirty="0"/>
              <a:t> </a:t>
            </a:r>
            <a:r>
              <a:rPr lang="en-GB" altLang="nb-NO" sz="900" dirty="0" err="1"/>
              <a:t>og</a:t>
            </a:r>
            <a:r>
              <a:rPr lang="en-GB" altLang="nb-NO" sz="900" dirty="0"/>
              <a:t> </a:t>
            </a:r>
            <a:r>
              <a:rPr lang="en-GB" altLang="nb-NO" sz="900" dirty="0" err="1"/>
              <a:t>Luftambulansen</a:t>
            </a:r>
            <a:r>
              <a:rPr lang="en-GB" altLang="nb-NO" sz="900" dirty="0"/>
              <a:t> </a:t>
            </a:r>
            <a:r>
              <a:rPr lang="en-GB" altLang="nb-NO" sz="900" dirty="0" err="1"/>
              <a:t>i</a:t>
            </a:r>
            <a:r>
              <a:rPr lang="en-GB" altLang="nb-NO" sz="900" dirty="0"/>
              <a:t> </a:t>
            </a:r>
            <a:r>
              <a:rPr lang="en-GB" altLang="nb-NO" sz="900" dirty="0" err="1"/>
              <a:t>tillegg</a:t>
            </a:r>
            <a:r>
              <a:rPr lang="en-GB" altLang="nb-NO" sz="900" dirty="0"/>
              <a:t> </a:t>
            </a:r>
            <a:r>
              <a:rPr lang="en-GB" altLang="nb-NO" sz="900" dirty="0" err="1"/>
              <a:t>til</a:t>
            </a:r>
            <a:r>
              <a:rPr lang="en-GB" altLang="nb-NO" sz="900" dirty="0"/>
              <a:t> å se </a:t>
            </a:r>
            <a:r>
              <a:rPr lang="en-GB" altLang="nb-NO" sz="900" dirty="0" err="1"/>
              <a:t>på</a:t>
            </a:r>
            <a:r>
              <a:rPr lang="en-GB" altLang="nb-NO" sz="900" dirty="0"/>
              <a:t> </a:t>
            </a:r>
            <a:r>
              <a:rPr lang="en-GB" altLang="nb-NO" sz="900" dirty="0" err="1"/>
              <a:t>tider</a:t>
            </a:r>
            <a:r>
              <a:rPr lang="en-GB" altLang="nb-NO" sz="900" dirty="0"/>
              <a:t> </a:t>
            </a:r>
            <a:r>
              <a:rPr lang="en-GB" altLang="nb-NO" sz="900" dirty="0" err="1"/>
              <a:t>oppgitt</a:t>
            </a:r>
            <a:r>
              <a:rPr lang="en-GB" altLang="nb-NO" sz="900" dirty="0"/>
              <a:t> </a:t>
            </a:r>
            <a:r>
              <a:rPr lang="en-GB" altLang="nb-NO" sz="900" dirty="0" err="1"/>
              <a:t>av</a:t>
            </a:r>
            <a:r>
              <a:rPr lang="en-GB" altLang="nb-NO" sz="900" dirty="0"/>
              <a:t> </a:t>
            </a:r>
            <a:r>
              <a:rPr lang="en-GB" altLang="nb-NO" sz="900" dirty="0" err="1"/>
              <a:t>Luftambulansen</a:t>
            </a:r>
            <a:r>
              <a:rPr lang="en-GB" altLang="nb-NO" sz="900" dirty="0"/>
              <a:t> </a:t>
            </a:r>
            <a:r>
              <a:rPr lang="en-GB" altLang="nb-NO" sz="900" dirty="0" err="1"/>
              <a:t>og</a:t>
            </a:r>
            <a:r>
              <a:rPr lang="en-GB" altLang="nb-NO" sz="900" dirty="0"/>
              <a:t> AMK. </a:t>
            </a:r>
            <a:r>
              <a:rPr lang="en-GB" altLang="nb-NO" sz="900" dirty="0" err="1"/>
              <a:t>Til</a:t>
            </a:r>
            <a:r>
              <a:rPr lang="en-GB" altLang="nb-NO" sz="900" dirty="0"/>
              <a:t> </a:t>
            </a:r>
            <a:r>
              <a:rPr lang="en-GB" altLang="nb-NO" sz="900" dirty="0" err="1"/>
              <a:t>slutt</a:t>
            </a:r>
            <a:r>
              <a:rPr lang="en-GB" altLang="nb-NO" sz="900" dirty="0"/>
              <a:t> </a:t>
            </a:r>
            <a:r>
              <a:rPr lang="en-GB" altLang="nb-NO" sz="900" dirty="0" err="1"/>
              <a:t>satt</a:t>
            </a:r>
            <a:r>
              <a:rPr lang="en-GB" altLang="nb-NO" sz="900" dirty="0"/>
              <a:t> vi </a:t>
            </a:r>
            <a:r>
              <a:rPr lang="en-GB" altLang="nb-NO" sz="900" dirty="0" err="1"/>
              <a:t>igjen</a:t>
            </a:r>
            <a:r>
              <a:rPr lang="en-GB" altLang="nb-NO" sz="900" dirty="0"/>
              <a:t> med </a:t>
            </a:r>
            <a:r>
              <a:rPr lang="en-GB" altLang="nb-NO" sz="900" dirty="0" err="1"/>
              <a:t>mye</a:t>
            </a:r>
            <a:r>
              <a:rPr lang="en-GB" altLang="nb-NO" sz="900" dirty="0"/>
              <a:t> data </a:t>
            </a:r>
            <a:r>
              <a:rPr lang="en-GB" altLang="nb-NO" sz="900" dirty="0" err="1"/>
              <a:t>og</a:t>
            </a:r>
            <a:r>
              <a:rPr lang="en-GB" altLang="nb-NO" sz="900" dirty="0"/>
              <a:t> lite </a:t>
            </a:r>
            <a:r>
              <a:rPr lang="en-GB" altLang="nb-NO" sz="900" dirty="0" err="1"/>
              <a:t>statistiske</a:t>
            </a:r>
            <a:r>
              <a:rPr lang="en-GB" altLang="nb-NO" sz="900" dirty="0"/>
              <a:t> </a:t>
            </a:r>
            <a:r>
              <a:rPr lang="en-GB" altLang="nb-NO" sz="900" dirty="0" err="1"/>
              <a:t>funn</a:t>
            </a:r>
            <a:r>
              <a:rPr lang="en-GB" altLang="nb-NO" sz="900" dirty="0"/>
              <a:t> </a:t>
            </a:r>
            <a:r>
              <a:rPr lang="en-GB" altLang="nb-NO" sz="900" dirty="0" err="1"/>
              <a:t>utenom</a:t>
            </a:r>
            <a:r>
              <a:rPr lang="en-GB" altLang="nb-NO" sz="900" dirty="0"/>
              <a:t> </a:t>
            </a:r>
            <a:r>
              <a:rPr lang="en-GB" altLang="nb-NO" sz="900" dirty="0" err="1"/>
              <a:t>en</a:t>
            </a:r>
            <a:r>
              <a:rPr lang="en-GB" altLang="nb-NO" sz="900" dirty="0"/>
              <a:t> significant </a:t>
            </a:r>
            <a:r>
              <a:rPr lang="en-GB" altLang="nb-NO" sz="900" dirty="0" err="1"/>
              <a:t>forskjell</a:t>
            </a:r>
            <a:r>
              <a:rPr lang="en-GB" altLang="nb-NO" sz="900" dirty="0"/>
              <a:t> </a:t>
            </a:r>
            <a:r>
              <a:rPr lang="en-GB" altLang="nb-NO" sz="900" dirty="0" err="1"/>
              <a:t>i</a:t>
            </a:r>
            <a:r>
              <a:rPr lang="en-GB" altLang="nb-NO" sz="900" dirty="0"/>
              <a:t> </a:t>
            </a:r>
            <a:r>
              <a:rPr lang="en-GB" altLang="nb-NO" sz="900" dirty="0" err="1"/>
              <a:t>responstid</a:t>
            </a:r>
            <a:r>
              <a:rPr lang="en-GB" altLang="nb-NO" sz="900" dirty="0"/>
              <a:t> </a:t>
            </a:r>
            <a:r>
              <a:rPr lang="en-GB" altLang="nb-NO" sz="900" dirty="0" err="1"/>
              <a:t>på</a:t>
            </a:r>
            <a:r>
              <a:rPr lang="en-GB" altLang="nb-NO" sz="900" dirty="0"/>
              <a:t> </a:t>
            </a:r>
            <a:r>
              <a:rPr lang="en-GB" altLang="nb-NO" sz="900" dirty="0" err="1"/>
              <a:t>rundt</a:t>
            </a:r>
            <a:r>
              <a:rPr lang="en-GB" altLang="nb-NO" sz="900" dirty="0"/>
              <a:t> 25 </a:t>
            </a:r>
            <a:r>
              <a:rPr lang="en-GB" altLang="nb-NO" sz="900" dirty="0" err="1"/>
              <a:t>minutter</a:t>
            </a:r>
            <a:r>
              <a:rPr lang="en-GB" altLang="nb-NO" sz="900" dirty="0"/>
              <a:t>. Det er </a:t>
            </a:r>
            <a:r>
              <a:rPr lang="en-GB" altLang="nb-NO" sz="900" dirty="0" err="1"/>
              <a:t>verdt</a:t>
            </a:r>
            <a:r>
              <a:rPr lang="en-GB" altLang="nb-NO" sz="900" dirty="0"/>
              <a:t> å </a:t>
            </a:r>
            <a:r>
              <a:rPr lang="en-GB" altLang="nb-NO" sz="900" dirty="0" err="1"/>
              <a:t>merke</a:t>
            </a:r>
            <a:r>
              <a:rPr lang="en-GB" altLang="nb-NO" sz="900" dirty="0"/>
              <a:t> at </a:t>
            </a:r>
            <a:r>
              <a:rPr lang="en-GB" altLang="nb-NO" sz="900" dirty="0" err="1"/>
              <a:t>når</a:t>
            </a:r>
            <a:r>
              <a:rPr lang="en-GB" altLang="nb-NO" sz="900" dirty="0"/>
              <a:t> man ser </a:t>
            </a:r>
            <a:r>
              <a:rPr lang="en-GB" altLang="nb-NO" sz="900" dirty="0" err="1"/>
              <a:t>på</a:t>
            </a:r>
            <a:r>
              <a:rPr lang="en-GB" altLang="nb-NO" sz="900" dirty="0"/>
              <a:t> de </a:t>
            </a:r>
            <a:r>
              <a:rPr lang="en-GB" altLang="nb-NO" sz="900" dirty="0" err="1"/>
              <a:t>individuelle</a:t>
            </a:r>
            <a:r>
              <a:rPr lang="en-GB" altLang="nb-NO" sz="900" dirty="0"/>
              <a:t> </a:t>
            </a:r>
            <a:r>
              <a:rPr lang="en-GB" altLang="nb-NO" sz="900" dirty="0" err="1"/>
              <a:t>turene</a:t>
            </a:r>
            <a:r>
              <a:rPr lang="en-GB" altLang="nb-NO" sz="900" dirty="0"/>
              <a:t> </a:t>
            </a:r>
            <a:r>
              <a:rPr lang="en-GB" altLang="nb-NO" sz="900" dirty="0" err="1"/>
              <a:t>så</a:t>
            </a:r>
            <a:r>
              <a:rPr lang="en-GB" altLang="nb-NO" sz="900" dirty="0"/>
              <a:t> var </a:t>
            </a:r>
            <a:r>
              <a:rPr lang="en-GB" altLang="nb-NO" sz="900" dirty="0" err="1"/>
              <a:t>denne</a:t>
            </a:r>
            <a:r>
              <a:rPr lang="en-GB" altLang="nb-NO" sz="900" dirty="0"/>
              <a:t> </a:t>
            </a:r>
            <a:r>
              <a:rPr lang="en-GB" altLang="nb-NO" sz="900" dirty="0" err="1"/>
              <a:t>forskjellen</a:t>
            </a:r>
            <a:r>
              <a:rPr lang="en-GB" altLang="nb-NO" sz="900" dirty="0"/>
              <a:t> </a:t>
            </a:r>
            <a:r>
              <a:rPr lang="en-GB" altLang="nb-NO" sz="900" dirty="0" err="1"/>
              <a:t>oftest</a:t>
            </a:r>
            <a:r>
              <a:rPr lang="en-GB" altLang="nb-NO" sz="900" dirty="0"/>
              <a:t> </a:t>
            </a:r>
            <a:r>
              <a:rPr lang="en-GB" altLang="nb-NO" sz="900" dirty="0" err="1"/>
              <a:t>mindre</a:t>
            </a:r>
            <a:r>
              <a:rPr lang="en-GB" altLang="nb-NO" sz="900" dirty="0"/>
              <a:t> jo </a:t>
            </a:r>
            <a:r>
              <a:rPr lang="en-GB" altLang="nb-NO" sz="900" dirty="0" err="1"/>
              <a:t>mer</a:t>
            </a:r>
            <a:r>
              <a:rPr lang="en-GB" altLang="nb-NO" sz="900" dirty="0"/>
              <a:t> </a:t>
            </a:r>
            <a:r>
              <a:rPr lang="en-GB" altLang="nb-NO" sz="900" dirty="0" err="1"/>
              <a:t>oppdraget</a:t>
            </a:r>
            <a:r>
              <a:rPr lang="en-GB" altLang="nb-NO" sz="900" dirty="0"/>
              <a:t> </a:t>
            </a:r>
            <a:r>
              <a:rPr lang="en-GB" altLang="nb-NO" sz="900" dirty="0" err="1"/>
              <a:t>hastet</a:t>
            </a:r>
            <a:r>
              <a:rPr lang="en-GB" altLang="nb-NO" sz="900" dirty="0"/>
              <a:t>. I </a:t>
            </a:r>
            <a:r>
              <a:rPr lang="en-GB" altLang="nb-NO" sz="900" dirty="0" err="1"/>
              <a:t>jornalgjennomgangen</a:t>
            </a:r>
            <a:r>
              <a:rPr lang="en-GB" altLang="nb-NO" sz="900" dirty="0"/>
              <a:t> </a:t>
            </a:r>
            <a:r>
              <a:rPr lang="en-GB" altLang="nb-NO" sz="900" dirty="0" err="1"/>
              <a:t>fant</a:t>
            </a:r>
            <a:r>
              <a:rPr lang="en-GB" altLang="nb-NO" sz="900" dirty="0"/>
              <a:t> vi mange </a:t>
            </a:r>
            <a:r>
              <a:rPr lang="en-GB" altLang="nb-NO" sz="900" dirty="0" err="1"/>
              <a:t>tilfeller</a:t>
            </a:r>
            <a:r>
              <a:rPr lang="en-GB" altLang="nb-NO" sz="900" dirty="0"/>
              <a:t> der </a:t>
            </a:r>
            <a:r>
              <a:rPr lang="en-GB" altLang="nb-NO" sz="900" dirty="0" err="1"/>
              <a:t>nyfødtlegen</a:t>
            </a:r>
            <a:r>
              <a:rPr lang="en-GB" altLang="nb-NO" sz="900" dirty="0"/>
              <a:t> var </a:t>
            </a:r>
            <a:r>
              <a:rPr lang="en-GB" altLang="nb-NO" sz="900" dirty="0" err="1"/>
              <a:t>en</a:t>
            </a:r>
            <a:r>
              <a:rPr lang="en-GB" altLang="nb-NO" sz="900" dirty="0"/>
              <a:t> </a:t>
            </a:r>
            <a:r>
              <a:rPr lang="en-GB" altLang="nb-NO" sz="900" dirty="0" err="1"/>
              <a:t>verdifull</a:t>
            </a:r>
            <a:r>
              <a:rPr lang="en-GB" altLang="nb-NO" sz="900" dirty="0"/>
              <a:t> </a:t>
            </a:r>
            <a:r>
              <a:rPr lang="en-GB" altLang="nb-NO" sz="900" dirty="0" err="1"/>
              <a:t>ressurs</a:t>
            </a:r>
            <a:r>
              <a:rPr lang="en-GB" altLang="nb-NO" sz="900" dirty="0"/>
              <a:t> for </a:t>
            </a:r>
            <a:r>
              <a:rPr lang="en-GB" altLang="nb-NO" sz="900" dirty="0" err="1"/>
              <a:t>teamet</a:t>
            </a:r>
            <a:r>
              <a:rPr lang="en-GB" altLang="nb-NO" sz="900" dirty="0"/>
              <a:t>. Dette </a:t>
            </a:r>
            <a:r>
              <a:rPr lang="en-GB" altLang="nb-NO" sz="900" dirty="0" err="1"/>
              <a:t>gjaldt</a:t>
            </a:r>
            <a:r>
              <a:rPr lang="en-GB" altLang="nb-NO" sz="900" dirty="0"/>
              <a:t> </a:t>
            </a:r>
            <a:r>
              <a:rPr lang="en-GB" altLang="nb-NO" sz="900" dirty="0" err="1"/>
              <a:t>spesielt</a:t>
            </a:r>
            <a:r>
              <a:rPr lang="en-GB" altLang="nb-NO" sz="900" dirty="0"/>
              <a:t> </a:t>
            </a:r>
            <a:r>
              <a:rPr lang="en-GB" altLang="nb-NO" sz="900" dirty="0" err="1"/>
              <a:t>situasjonene</a:t>
            </a:r>
            <a:r>
              <a:rPr lang="en-GB" altLang="nb-NO" sz="900" dirty="0"/>
              <a:t> der </a:t>
            </a:r>
            <a:r>
              <a:rPr lang="en-GB" altLang="nb-NO" sz="900" dirty="0" err="1"/>
              <a:t>barnet</a:t>
            </a:r>
            <a:r>
              <a:rPr lang="en-GB" altLang="nb-NO" sz="900" dirty="0"/>
              <a:t> </a:t>
            </a:r>
            <a:r>
              <a:rPr lang="en-GB" altLang="nb-NO" sz="900" dirty="0" err="1"/>
              <a:t>ble</a:t>
            </a:r>
            <a:r>
              <a:rPr lang="en-GB" altLang="nb-NO" sz="900" dirty="0"/>
              <a:t> </a:t>
            </a:r>
            <a:r>
              <a:rPr lang="en-GB" altLang="nb-NO" sz="900" dirty="0" err="1"/>
              <a:t>akutt</a:t>
            </a:r>
            <a:r>
              <a:rPr lang="en-GB" altLang="nb-NO" sz="900" dirty="0"/>
              <a:t> </a:t>
            </a:r>
            <a:r>
              <a:rPr lang="en-GB" altLang="nb-NO" sz="900" dirty="0" err="1"/>
              <a:t>og</a:t>
            </a:r>
            <a:r>
              <a:rPr lang="en-GB" altLang="nb-NO" sz="900" dirty="0"/>
              <a:t> </a:t>
            </a:r>
            <a:r>
              <a:rPr lang="en-GB" altLang="nb-NO" sz="900" dirty="0" err="1"/>
              <a:t>uforventet</a:t>
            </a:r>
            <a:r>
              <a:rPr lang="en-GB" altLang="nb-NO" sz="900" dirty="0"/>
              <a:t> </a:t>
            </a:r>
            <a:r>
              <a:rPr lang="en-GB" altLang="nb-NO" sz="900" dirty="0" err="1"/>
              <a:t>dårlig</a:t>
            </a:r>
            <a:r>
              <a:rPr lang="en-GB" altLang="nb-NO" sz="900" dirty="0"/>
              <a:t> </a:t>
            </a:r>
            <a:r>
              <a:rPr lang="en-GB" altLang="nb-NO" sz="900" dirty="0" err="1"/>
              <a:t>eller</a:t>
            </a:r>
            <a:r>
              <a:rPr lang="en-GB" altLang="nb-NO" sz="900" dirty="0"/>
              <a:t> der </a:t>
            </a:r>
            <a:r>
              <a:rPr lang="en-GB" altLang="nb-NO" sz="900" dirty="0" err="1"/>
              <a:t>barnet</a:t>
            </a:r>
            <a:r>
              <a:rPr lang="en-GB" altLang="nb-NO" sz="900" dirty="0"/>
              <a:t> var </a:t>
            </a:r>
            <a:r>
              <a:rPr lang="en-GB" altLang="nb-NO" sz="900" dirty="0" err="1"/>
              <a:t>kritisk</a:t>
            </a:r>
            <a:r>
              <a:rPr lang="en-GB" altLang="nb-NO" sz="900" dirty="0"/>
              <a:t> </a:t>
            </a:r>
            <a:r>
              <a:rPr lang="en-GB" altLang="nb-NO" sz="900" dirty="0" err="1"/>
              <a:t>allerede</a:t>
            </a:r>
            <a:r>
              <a:rPr lang="en-GB" altLang="nb-NO" sz="900" dirty="0"/>
              <a:t> </a:t>
            </a:r>
            <a:r>
              <a:rPr lang="en-GB" altLang="nb-NO" sz="900" dirty="0" err="1"/>
              <a:t>før</a:t>
            </a:r>
            <a:r>
              <a:rPr lang="en-GB" altLang="nb-NO" sz="900" dirty="0"/>
              <a:t> </a:t>
            </a:r>
            <a:r>
              <a:rPr lang="en-GB" altLang="nb-NO" sz="900" dirty="0" err="1"/>
              <a:t>luftambulansen</a:t>
            </a:r>
            <a:r>
              <a:rPr lang="en-GB" altLang="nb-NO" sz="900" dirty="0"/>
              <a:t> </a:t>
            </a:r>
            <a:r>
              <a:rPr lang="en-GB" altLang="nb-NO" sz="900" dirty="0" err="1"/>
              <a:t>ankom</a:t>
            </a:r>
            <a:r>
              <a:rPr lang="en-GB" altLang="nb-NO" sz="900" dirty="0"/>
              <a:t>. Vi </a:t>
            </a:r>
            <a:r>
              <a:rPr lang="en-GB" altLang="nb-NO" sz="900" dirty="0" err="1"/>
              <a:t>konkluderer</a:t>
            </a:r>
            <a:r>
              <a:rPr lang="en-GB" altLang="nb-NO" sz="900" dirty="0"/>
              <a:t> </a:t>
            </a:r>
            <a:r>
              <a:rPr lang="en-GB" altLang="nb-NO" sz="900" dirty="0" err="1"/>
              <a:t>derfor</a:t>
            </a:r>
            <a:r>
              <a:rPr lang="en-GB" altLang="nb-NO" sz="900" dirty="0"/>
              <a:t> med at </a:t>
            </a:r>
            <a:r>
              <a:rPr lang="en-GB" altLang="nb-NO" sz="900" dirty="0" err="1"/>
              <a:t>innføringen</a:t>
            </a:r>
            <a:r>
              <a:rPr lang="en-GB" altLang="nb-NO" sz="900" dirty="0"/>
              <a:t> er </a:t>
            </a:r>
            <a:r>
              <a:rPr lang="en-GB" altLang="nb-NO" sz="900" dirty="0" err="1"/>
              <a:t>verdifull</a:t>
            </a:r>
            <a:r>
              <a:rPr lang="en-GB" altLang="nb-NO" sz="900" dirty="0"/>
              <a:t> </a:t>
            </a:r>
            <a:r>
              <a:rPr lang="en-GB" altLang="nb-NO" sz="900" dirty="0" err="1"/>
              <a:t>som</a:t>
            </a:r>
            <a:r>
              <a:rPr lang="en-GB" altLang="nb-NO" sz="900" dirty="0"/>
              <a:t> </a:t>
            </a:r>
            <a:r>
              <a:rPr lang="en-GB" altLang="nb-NO" sz="900" dirty="0" err="1"/>
              <a:t>pasientsikkerhets</a:t>
            </a:r>
            <a:r>
              <a:rPr lang="en-GB" altLang="nb-NO" sz="900" dirty="0"/>
              <a:t> </a:t>
            </a:r>
            <a:r>
              <a:rPr lang="en-GB" altLang="nb-NO" sz="900" dirty="0" err="1"/>
              <a:t>og</a:t>
            </a:r>
            <a:r>
              <a:rPr lang="en-GB" altLang="nb-NO" sz="900" dirty="0"/>
              <a:t> </a:t>
            </a:r>
            <a:r>
              <a:rPr lang="en-GB" altLang="nb-NO" sz="900" dirty="0" err="1"/>
              <a:t>pasientbehandlingstiltak</a:t>
            </a:r>
            <a:r>
              <a:rPr lang="en-GB" altLang="nb-NO" sz="900" dirty="0"/>
              <a:t>. </a:t>
            </a:r>
            <a:r>
              <a:rPr lang="en-GB" altLang="nb-NO" sz="900" dirty="0" err="1"/>
              <a:t>Tilsvarende</a:t>
            </a:r>
            <a:r>
              <a:rPr lang="en-GB" altLang="nb-NO" sz="900" dirty="0"/>
              <a:t> </a:t>
            </a:r>
            <a:r>
              <a:rPr lang="en-GB" altLang="nb-NO" sz="900" dirty="0" err="1"/>
              <a:t>ordninger</a:t>
            </a:r>
            <a:r>
              <a:rPr lang="en-GB" altLang="nb-NO" sz="900" dirty="0"/>
              <a:t> </a:t>
            </a:r>
            <a:r>
              <a:rPr lang="en-GB" altLang="nb-NO" sz="900" dirty="0" err="1"/>
              <a:t>bør</a:t>
            </a:r>
            <a:r>
              <a:rPr lang="en-GB" altLang="nb-NO" sz="900" dirty="0"/>
              <a:t> </a:t>
            </a:r>
            <a:r>
              <a:rPr lang="en-GB" altLang="nb-NO" sz="900" dirty="0" err="1"/>
              <a:t>vurderes</a:t>
            </a:r>
            <a:r>
              <a:rPr lang="en-GB" altLang="nb-NO" sz="900" dirty="0"/>
              <a:t> </a:t>
            </a:r>
            <a:r>
              <a:rPr lang="en-GB" altLang="nb-NO" sz="900" dirty="0" err="1"/>
              <a:t>i</a:t>
            </a:r>
            <a:r>
              <a:rPr lang="en-GB" altLang="nb-NO" sz="900" dirty="0"/>
              <a:t> </a:t>
            </a:r>
            <a:r>
              <a:rPr lang="en-GB" altLang="nb-NO" sz="900" dirty="0" err="1"/>
              <a:t>andre</a:t>
            </a:r>
            <a:r>
              <a:rPr lang="en-GB" altLang="nb-NO" sz="900" dirty="0"/>
              <a:t> </a:t>
            </a:r>
            <a:r>
              <a:rPr lang="en-GB" altLang="nb-NO" sz="900" dirty="0" err="1"/>
              <a:t>ressurser</a:t>
            </a:r>
            <a:r>
              <a:rPr lang="en-GB" altLang="nb-NO" sz="900" dirty="0"/>
              <a:t> </a:t>
            </a:r>
            <a:r>
              <a:rPr lang="en-GB" altLang="nb-NO" sz="900" dirty="0" err="1"/>
              <a:t>som</a:t>
            </a:r>
            <a:r>
              <a:rPr lang="en-GB" altLang="nb-NO" sz="900" dirty="0"/>
              <a:t> </a:t>
            </a:r>
            <a:r>
              <a:rPr lang="en-GB" altLang="nb-NO" sz="900" dirty="0" err="1"/>
              <a:t>gjennomfører</a:t>
            </a:r>
            <a:r>
              <a:rPr lang="en-GB" altLang="nb-NO" sz="900" dirty="0"/>
              <a:t> </a:t>
            </a:r>
            <a:r>
              <a:rPr lang="en-GB" altLang="nb-NO" sz="900" dirty="0" err="1"/>
              <a:t>liknende</a:t>
            </a:r>
            <a:r>
              <a:rPr lang="en-GB" altLang="nb-NO" sz="900" dirty="0"/>
              <a:t> </a:t>
            </a:r>
            <a:r>
              <a:rPr lang="en-GB" altLang="nb-NO" sz="900" dirty="0" err="1"/>
              <a:t>oppdrag</a:t>
            </a:r>
            <a:r>
              <a:rPr lang="en-GB" altLang="nb-NO" sz="900" dirty="0"/>
              <a:t>, men man </a:t>
            </a:r>
            <a:r>
              <a:rPr lang="en-GB" altLang="nb-NO" sz="900" dirty="0" err="1"/>
              <a:t>bør</a:t>
            </a:r>
            <a:r>
              <a:rPr lang="en-GB" altLang="nb-NO" sz="900" dirty="0"/>
              <a:t> </a:t>
            </a:r>
            <a:r>
              <a:rPr lang="en-GB" altLang="nb-NO" sz="900" dirty="0" err="1"/>
              <a:t>fokusere</a:t>
            </a:r>
            <a:r>
              <a:rPr lang="en-GB" altLang="nb-NO" sz="900" dirty="0"/>
              <a:t> </a:t>
            </a:r>
            <a:r>
              <a:rPr lang="en-GB" altLang="nb-NO" sz="900" dirty="0" err="1"/>
              <a:t>på</a:t>
            </a:r>
            <a:r>
              <a:rPr lang="en-GB" altLang="nb-NO" sz="900" dirty="0"/>
              <a:t> </a:t>
            </a:r>
            <a:r>
              <a:rPr lang="en-GB" altLang="nb-NO" sz="900" dirty="0" err="1"/>
              <a:t>responstid</a:t>
            </a:r>
            <a:r>
              <a:rPr lang="en-GB" altLang="nb-NO" sz="900" dirty="0"/>
              <a:t> for å </a:t>
            </a:r>
            <a:r>
              <a:rPr lang="en-GB" altLang="nb-NO" sz="900" dirty="0" err="1"/>
              <a:t>ikke</a:t>
            </a:r>
            <a:r>
              <a:rPr lang="en-GB" altLang="nb-NO" sz="900" dirty="0"/>
              <a:t> </a:t>
            </a:r>
            <a:r>
              <a:rPr lang="en-GB" altLang="nb-NO" sz="900" dirty="0" err="1"/>
              <a:t>forsinke</a:t>
            </a:r>
            <a:r>
              <a:rPr lang="en-GB" altLang="nb-NO" sz="900" dirty="0"/>
              <a:t> </a:t>
            </a:r>
            <a:r>
              <a:rPr lang="en-GB" altLang="nb-NO" sz="900" dirty="0" err="1"/>
              <a:t>helsehjelp</a:t>
            </a:r>
            <a:r>
              <a:rPr lang="en-GB" altLang="nb-NO" sz="900" dirty="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ostermal">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262992"/>
      </p:ext>
    </p:extLst>
  </p:cSld>
  <p:clrMapOvr>
    <a:masterClrMapping/>
  </p:clrMapOvr>
  <p:extLst>
    <p:ext uri="{DCECCB84-F9BA-43D5-87BE-67443E8EF086}">
      <p15:sldGuideLst xmlns:p15="http://schemas.microsoft.com/office/powerpoint/2012/main">
        <p15:guide id="1" orient="horz" pos="9537" userDrawn="1">
          <p15:clr>
            <a:srgbClr val="FBAE40"/>
          </p15:clr>
        </p15:guide>
        <p15:guide id="2" pos="1348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59CF00-97E2-1033-EB68-FC43F982B767}"/>
              </a:ext>
            </a:extLst>
          </p:cNvPr>
          <p:cNvSpPr/>
          <p:nvPr userDrawn="1"/>
        </p:nvSpPr>
        <p:spPr bwMode="auto">
          <a:xfrm>
            <a:off x="-1" y="5629275"/>
            <a:ext cx="42807600" cy="24660000"/>
          </a:xfrm>
          <a:prstGeom prst="rect">
            <a:avLst/>
          </a:prstGeom>
          <a:solidFill>
            <a:srgbClr val="FEF9F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8361363" rtl="0" eaLnBrk="1" fontAlgn="base" latinLnBrk="0" hangingPunct="1">
              <a:lnSpc>
                <a:spcPct val="100000"/>
              </a:lnSpc>
              <a:spcBef>
                <a:spcPct val="0"/>
              </a:spcBef>
              <a:spcAft>
                <a:spcPct val="0"/>
              </a:spcAft>
              <a:buClrTx/>
              <a:buSzTx/>
              <a:buFontTx/>
              <a:buNone/>
              <a:tabLst/>
            </a:pPr>
            <a:endParaRPr kumimoji="0" lang="nb-NO" sz="3200" b="0" i="0" u="none" strike="noStrike" cap="none" normalizeH="0" baseline="0">
              <a:ln>
                <a:noFill/>
              </a:ln>
              <a:solidFill>
                <a:schemeClr val="tx1"/>
              </a:solidFill>
              <a:effectLst/>
              <a:latin typeface="Arial" charset="0"/>
            </a:endParaRPr>
          </a:p>
        </p:txBody>
      </p:sp>
      <p:sp>
        <p:nvSpPr>
          <p:cNvPr id="2" name="Freeform 2" descr="Red field, top">
            <a:extLst>
              <a:ext uri="{FF2B5EF4-FFF2-40B4-BE49-F238E27FC236}">
                <a16:creationId xmlns:a16="http://schemas.microsoft.com/office/drawing/2014/main" id="{09114A3E-ED0D-6852-61B1-87F4D60FBCC4}"/>
              </a:ext>
            </a:extLst>
          </p:cNvPr>
          <p:cNvSpPr>
            <a:spLocks noChangeAspect="1"/>
          </p:cNvSpPr>
          <p:nvPr userDrawn="1"/>
        </p:nvSpPr>
        <p:spPr bwMode="auto">
          <a:xfrm>
            <a:off x="0" y="1"/>
            <a:ext cx="42808525" cy="5600700"/>
          </a:xfrm>
          <a:custGeom>
            <a:avLst/>
            <a:gdLst>
              <a:gd name="T0" fmla="*/ 0 w 22394"/>
              <a:gd name="T1" fmla="*/ 4633 h 4633"/>
              <a:gd name="T2" fmla="*/ 22394 w 22394"/>
              <a:gd name="T3" fmla="*/ 4633 h 4633"/>
              <a:gd name="T4" fmla="*/ 22394 w 22394"/>
              <a:gd name="T5" fmla="*/ 0 h 4633"/>
              <a:gd name="T6" fmla="*/ 0 w 22394"/>
              <a:gd name="T7" fmla="*/ 0 h 4633"/>
              <a:gd name="T8" fmla="*/ 0 w 22394"/>
              <a:gd name="T9" fmla="*/ 4633 h 4633"/>
            </a:gdLst>
            <a:ahLst/>
            <a:cxnLst>
              <a:cxn ang="0">
                <a:pos x="T0" y="T1"/>
              </a:cxn>
              <a:cxn ang="0">
                <a:pos x="T2" y="T3"/>
              </a:cxn>
              <a:cxn ang="0">
                <a:pos x="T4" y="T5"/>
              </a:cxn>
              <a:cxn ang="0">
                <a:pos x="T6" y="T7"/>
              </a:cxn>
              <a:cxn ang="0">
                <a:pos x="T8" y="T9"/>
              </a:cxn>
            </a:cxnLst>
            <a:rect l="0" t="0" r="r" b="b"/>
            <a:pathLst>
              <a:path w="22394" h="4633">
                <a:moveTo>
                  <a:pt x="0" y="4633"/>
                </a:moveTo>
                <a:lnTo>
                  <a:pt x="22394" y="4633"/>
                </a:lnTo>
                <a:lnTo>
                  <a:pt x="22394" y="0"/>
                </a:lnTo>
                <a:lnTo>
                  <a:pt x="0" y="0"/>
                </a:lnTo>
                <a:lnTo>
                  <a:pt x="0" y="4633"/>
                </a:lnTo>
              </a:path>
            </a:pathLst>
          </a:custGeom>
          <a:solidFill>
            <a:srgbClr val="761A19"/>
          </a:solidFill>
          <a:ln>
            <a:noFill/>
          </a:ln>
        </p:spPr>
        <p:txBody>
          <a:bodyPr vert="horz" wrap="square" lIns="0" tIns="0" rIns="0" bIns="0" numCol="1" anchor="t" anchorCtr="0" compatLnSpc="1">
            <a:prstTxWarp prst="textNoShape">
              <a:avLst/>
            </a:prstTxWarp>
          </a:bodyPr>
          <a:lstStyle/>
          <a:p>
            <a:endParaRPr lang="nb-NO"/>
          </a:p>
        </p:txBody>
      </p:sp>
      <p:pic>
        <p:nvPicPr>
          <p:cNvPr id="7" name="Picture 19">
            <a:extLst>
              <a:ext uri="{FF2B5EF4-FFF2-40B4-BE49-F238E27FC236}">
                <a16:creationId xmlns:a16="http://schemas.microsoft.com/office/drawing/2014/main" id="{CD4E24DF-9FF2-B992-1667-8D90A8F267A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767275" y="27323832"/>
            <a:ext cx="10790565" cy="260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8361363" rtl="0" eaLnBrk="0" fontAlgn="base" hangingPunct="0">
        <a:spcBef>
          <a:spcPct val="0"/>
        </a:spcBef>
        <a:spcAft>
          <a:spcPct val="0"/>
        </a:spcAft>
        <a:defRPr sz="40200">
          <a:solidFill>
            <a:schemeClr val="tx2"/>
          </a:solidFill>
          <a:latin typeface="+mj-lt"/>
          <a:ea typeface="+mj-ea"/>
          <a:cs typeface="+mj-cs"/>
        </a:defRPr>
      </a:lvl1pPr>
      <a:lvl2pPr algn="ctr" defTabSz="8361363" rtl="0" eaLnBrk="0" fontAlgn="base" hangingPunct="0">
        <a:spcBef>
          <a:spcPct val="0"/>
        </a:spcBef>
        <a:spcAft>
          <a:spcPct val="0"/>
        </a:spcAft>
        <a:defRPr sz="40200">
          <a:solidFill>
            <a:schemeClr val="tx2"/>
          </a:solidFill>
          <a:latin typeface="Arial" charset="0"/>
        </a:defRPr>
      </a:lvl2pPr>
      <a:lvl3pPr algn="ctr" defTabSz="8361363" rtl="0" eaLnBrk="0" fontAlgn="base" hangingPunct="0">
        <a:spcBef>
          <a:spcPct val="0"/>
        </a:spcBef>
        <a:spcAft>
          <a:spcPct val="0"/>
        </a:spcAft>
        <a:defRPr sz="40200">
          <a:solidFill>
            <a:schemeClr val="tx2"/>
          </a:solidFill>
          <a:latin typeface="Arial" charset="0"/>
        </a:defRPr>
      </a:lvl3pPr>
      <a:lvl4pPr algn="ctr" defTabSz="8361363" rtl="0" eaLnBrk="0" fontAlgn="base" hangingPunct="0">
        <a:spcBef>
          <a:spcPct val="0"/>
        </a:spcBef>
        <a:spcAft>
          <a:spcPct val="0"/>
        </a:spcAft>
        <a:defRPr sz="40200">
          <a:solidFill>
            <a:schemeClr val="tx2"/>
          </a:solidFill>
          <a:latin typeface="Arial" charset="0"/>
        </a:defRPr>
      </a:lvl4pPr>
      <a:lvl5pPr algn="ctr" defTabSz="8361363" rtl="0" eaLnBrk="0" fontAlgn="base" hangingPunct="0">
        <a:spcBef>
          <a:spcPct val="0"/>
        </a:spcBef>
        <a:spcAft>
          <a:spcPct val="0"/>
        </a:spcAft>
        <a:defRPr sz="40200">
          <a:solidFill>
            <a:schemeClr val="tx2"/>
          </a:solidFill>
          <a:latin typeface="Arial" charset="0"/>
        </a:defRPr>
      </a:lvl5pPr>
      <a:lvl6pPr marL="457200" algn="ctr" defTabSz="8361363" rtl="0" fontAlgn="base">
        <a:spcBef>
          <a:spcPct val="0"/>
        </a:spcBef>
        <a:spcAft>
          <a:spcPct val="0"/>
        </a:spcAft>
        <a:defRPr sz="40200">
          <a:solidFill>
            <a:schemeClr val="tx2"/>
          </a:solidFill>
          <a:latin typeface="Arial" charset="0"/>
        </a:defRPr>
      </a:lvl6pPr>
      <a:lvl7pPr marL="914400" algn="ctr" defTabSz="8361363" rtl="0" fontAlgn="base">
        <a:spcBef>
          <a:spcPct val="0"/>
        </a:spcBef>
        <a:spcAft>
          <a:spcPct val="0"/>
        </a:spcAft>
        <a:defRPr sz="40200">
          <a:solidFill>
            <a:schemeClr val="tx2"/>
          </a:solidFill>
          <a:latin typeface="Arial" charset="0"/>
        </a:defRPr>
      </a:lvl7pPr>
      <a:lvl8pPr marL="1371600" algn="ctr" defTabSz="8361363" rtl="0" fontAlgn="base">
        <a:spcBef>
          <a:spcPct val="0"/>
        </a:spcBef>
        <a:spcAft>
          <a:spcPct val="0"/>
        </a:spcAft>
        <a:defRPr sz="40200">
          <a:solidFill>
            <a:schemeClr val="tx2"/>
          </a:solidFill>
          <a:latin typeface="Arial" charset="0"/>
        </a:defRPr>
      </a:lvl8pPr>
      <a:lvl9pPr marL="1828800" algn="ctr" defTabSz="8361363" rtl="0" fontAlgn="base">
        <a:spcBef>
          <a:spcPct val="0"/>
        </a:spcBef>
        <a:spcAft>
          <a:spcPct val="0"/>
        </a:spcAft>
        <a:defRPr sz="40200">
          <a:solidFill>
            <a:schemeClr val="tx2"/>
          </a:solidFill>
          <a:latin typeface="Arial" charset="0"/>
        </a:defRPr>
      </a:lvl9pPr>
    </p:titleStyle>
    <p:bodyStyle>
      <a:lvl1pPr marL="3136900" indent="-3136900" algn="l" defTabSz="8361363" rtl="0" eaLnBrk="0" fontAlgn="base" hangingPunct="0">
        <a:spcBef>
          <a:spcPct val="20000"/>
        </a:spcBef>
        <a:spcAft>
          <a:spcPct val="0"/>
        </a:spcAft>
        <a:buChar char="•"/>
        <a:defRPr sz="29300">
          <a:solidFill>
            <a:schemeClr val="tx1"/>
          </a:solidFill>
          <a:latin typeface="+mn-lt"/>
          <a:ea typeface="+mn-ea"/>
          <a:cs typeface="+mn-cs"/>
        </a:defRPr>
      </a:lvl1pPr>
      <a:lvl2pPr marL="6792913" indent="-2613025" algn="l" defTabSz="8361363" rtl="0" eaLnBrk="0" fontAlgn="base" hangingPunct="0">
        <a:spcBef>
          <a:spcPct val="20000"/>
        </a:spcBef>
        <a:spcAft>
          <a:spcPct val="0"/>
        </a:spcAft>
        <a:buChar char="–"/>
        <a:defRPr sz="25600">
          <a:solidFill>
            <a:schemeClr val="tx1"/>
          </a:solidFill>
          <a:latin typeface="+mn-lt"/>
        </a:defRPr>
      </a:lvl2pPr>
      <a:lvl3pPr marL="10452100" indent="-2090738" algn="l" defTabSz="8361363" rtl="0" eaLnBrk="0" fontAlgn="base" hangingPunct="0">
        <a:spcBef>
          <a:spcPct val="20000"/>
        </a:spcBef>
        <a:spcAft>
          <a:spcPct val="0"/>
        </a:spcAft>
        <a:buChar char="•"/>
        <a:defRPr sz="22100">
          <a:solidFill>
            <a:schemeClr val="tx1"/>
          </a:solidFill>
          <a:latin typeface="+mn-lt"/>
        </a:defRPr>
      </a:lvl3pPr>
      <a:lvl4pPr marL="14630400" indent="-2090738" algn="l" defTabSz="8361363" rtl="0" eaLnBrk="0" fontAlgn="base" hangingPunct="0">
        <a:spcBef>
          <a:spcPct val="20000"/>
        </a:spcBef>
        <a:spcAft>
          <a:spcPct val="0"/>
        </a:spcAft>
        <a:buChar char="–"/>
        <a:defRPr sz="18200">
          <a:solidFill>
            <a:schemeClr val="tx1"/>
          </a:solidFill>
          <a:latin typeface="+mn-lt"/>
        </a:defRPr>
      </a:lvl4pPr>
      <a:lvl5pPr marL="18810288" indent="-2089150" algn="l" defTabSz="8361363" rtl="0" eaLnBrk="0" fontAlgn="base" hangingPunct="0">
        <a:spcBef>
          <a:spcPct val="20000"/>
        </a:spcBef>
        <a:spcAft>
          <a:spcPct val="0"/>
        </a:spcAft>
        <a:buChar char="»"/>
        <a:defRPr sz="18200">
          <a:solidFill>
            <a:schemeClr val="tx1"/>
          </a:solidFill>
          <a:latin typeface="+mn-lt"/>
        </a:defRPr>
      </a:lvl5pPr>
      <a:lvl6pPr marL="19267488" indent="-2089150" algn="l" defTabSz="8361363" rtl="0" fontAlgn="base">
        <a:spcBef>
          <a:spcPct val="20000"/>
        </a:spcBef>
        <a:spcAft>
          <a:spcPct val="0"/>
        </a:spcAft>
        <a:buChar char="»"/>
        <a:defRPr sz="18200">
          <a:solidFill>
            <a:schemeClr val="tx1"/>
          </a:solidFill>
          <a:latin typeface="+mn-lt"/>
        </a:defRPr>
      </a:lvl6pPr>
      <a:lvl7pPr marL="19724688" indent="-2089150" algn="l" defTabSz="8361363" rtl="0" fontAlgn="base">
        <a:spcBef>
          <a:spcPct val="20000"/>
        </a:spcBef>
        <a:spcAft>
          <a:spcPct val="0"/>
        </a:spcAft>
        <a:buChar char="»"/>
        <a:defRPr sz="18200">
          <a:solidFill>
            <a:schemeClr val="tx1"/>
          </a:solidFill>
          <a:latin typeface="+mn-lt"/>
        </a:defRPr>
      </a:lvl7pPr>
      <a:lvl8pPr marL="20181888" indent="-2089150" algn="l" defTabSz="8361363" rtl="0" fontAlgn="base">
        <a:spcBef>
          <a:spcPct val="20000"/>
        </a:spcBef>
        <a:spcAft>
          <a:spcPct val="0"/>
        </a:spcAft>
        <a:buChar char="»"/>
        <a:defRPr sz="18200">
          <a:solidFill>
            <a:schemeClr val="tx1"/>
          </a:solidFill>
          <a:latin typeface="+mn-lt"/>
        </a:defRPr>
      </a:lvl8pPr>
      <a:lvl9pPr marL="20639088" indent="-2089150" algn="l" defTabSz="8361363" rtl="0" fontAlgn="base">
        <a:spcBef>
          <a:spcPct val="20000"/>
        </a:spcBef>
        <a:spcAft>
          <a:spcPct val="0"/>
        </a:spcAft>
        <a:buChar char="»"/>
        <a:defRPr sz="18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37" userDrawn="1">
          <p15:clr>
            <a:srgbClr val="F26B43"/>
          </p15:clr>
        </p15:guide>
        <p15:guide id="2" pos="1348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descr="Title field"/>
          <p:cNvSpPr txBox="1">
            <a:spLocks noChangeArrowheads="1"/>
          </p:cNvSpPr>
          <p:nvPr/>
        </p:nvSpPr>
        <p:spPr bwMode="auto">
          <a:xfrm>
            <a:off x="1182688" y="1128713"/>
            <a:ext cx="37416076"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en-US" altLang="nb-NO" sz="12400" b="1" dirty="0" err="1">
                <a:solidFill>
                  <a:schemeClr val="bg1"/>
                </a:solidFill>
                <a:latin typeface="Calibri" panose="020F0502020204030204" pitchFamily="34" charset="0"/>
                <a:cs typeface="Calibri" panose="020F0502020204030204" pitchFamily="34" charset="0"/>
              </a:rPr>
              <a:t>Forbedrede</a:t>
            </a:r>
            <a:r>
              <a:rPr lang="en-US" altLang="nb-NO" sz="12400" b="1" dirty="0">
                <a:solidFill>
                  <a:schemeClr val="bg1"/>
                </a:solidFill>
                <a:latin typeface="Calibri" panose="020F0502020204030204" pitchFamily="34" charset="0"/>
                <a:cs typeface="Calibri" panose="020F0502020204030204" pitchFamily="34" charset="0"/>
              </a:rPr>
              <a:t> </a:t>
            </a:r>
            <a:r>
              <a:rPr lang="en-US" altLang="nb-NO" sz="12400" b="1" dirty="0" err="1">
                <a:solidFill>
                  <a:schemeClr val="bg1"/>
                </a:solidFill>
                <a:latin typeface="Calibri" panose="020F0502020204030204" pitchFamily="34" charset="0"/>
                <a:cs typeface="Calibri" panose="020F0502020204030204" pitchFamily="34" charset="0"/>
              </a:rPr>
              <a:t>transportbetingelser</a:t>
            </a:r>
            <a:r>
              <a:rPr lang="en-US" altLang="nb-NO" sz="12400" b="1" dirty="0">
                <a:solidFill>
                  <a:schemeClr val="bg1"/>
                </a:solidFill>
                <a:latin typeface="Calibri" panose="020F0502020204030204" pitchFamily="34" charset="0"/>
                <a:cs typeface="Calibri" panose="020F0502020204030204" pitchFamily="34" charset="0"/>
              </a:rPr>
              <a:t> for </a:t>
            </a:r>
            <a:r>
              <a:rPr lang="en-US" altLang="nb-NO" sz="12400" b="1" dirty="0" err="1">
                <a:solidFill>
                  <a:schemeClr val="bg1"/>
                </a:solidFill>
                <a:latin typeface="Calibri" panose="020F0502020204030204" pitchFamily="34" charset="0"/>
                <a:cs typeface="Calibri" panose="020F0502020204030204" pitchFamily="34" charset="0"/>
              </a:rPr>
              <a:t>kritisk</a:t>
            </a:r>
            <a:r>
              <a:rPr lang="en-US" altLang="nb-NO" sz="12400" b="1" dirty="0">
                <a:solidFill>
                  <a:schemeClr val="bg1"/>
                </a:solidFill>
                <a:latin typeface="Calibri" panose="020F0502020204030204" pitchFamily="34" charset="0"/>
                <a:cs typeface="Calibri" panose="020F0502020204030204" pitchFamily="34" charset="0"/>
              </a:rPr>
              <a:t> </a:t>
            </a:r>
            <a:r>
              <a:rPr lang="en-US" altLang="nb-NO" sz="12400" b="1" dirty="0" err="1">
                <a:solidFill>
                  <a:schemeClr val="bg1"/>
                </a:solidFill>
                <a:latin typeface="Calibri" panose="020F0502020204030204" pitchFamily="34" charset="0"/>
                <a:cs typeface="Calibri" panose="020F0502020204030204" pitchFamily="34" charset="0"/>
              </a:rPr>
              <a:t>syke</a:t>
            </a:r>
            <a:r>
              <a:rPr lang="en-US" altLang="nb-NO" sz="12400" b="1" dirty="0">
                <a:solidFill>
                  <a:schemeClr val="bg1"/>
                </a:solidFill>
                <a:latin typeface="Calibri" panose="020F0502020204030204" pitchFamily="34" charset="0"/>
                <a:cs typeface="Calibri" panose="020F0502020204030204" pitchFamily="34" charset="0"/>
              </a:rPr>
              <a:t> </a:t>
            </a:r>
            <a:r>
              <a:rPr lang="en-US" altLang="nb-NO" sz="12400" b="1" dirty="0" err="1">
                <a:solidFill>
                  <a:schemeClr val="bg1"/>
                </a:solidFill>
                <a:latin typeface="Calibri" panose="020F0502020204030204" pitchFamily="34" charset="0"/>
                <a:cs typeface="Calibri" panose="020F0502020204030204" pitchFamily="34" charset="0"/>
              </a:rPr>
              <a:t>nyfødte</a:t>
            </a:r>
            <a:endParaRPr lang="nb-NO" altLang="nb-NO" sz="12400" b="1" dirty="0">
              <a:solidFill>
                <a:schemeClr val="bg1"/>
              </a:solidFill>
              <a:latin typeface="Calibri" panose="020F0502020204030204" pitchFamily="34" charset="0"/>
              <a:cs typeface="Calibri" panose="020F0502020204030204" pitchFamily="34" charset="0"/>
            </a:endParaRPr>
          </a:p>
        </p:txBody>
      </p:sp>
      <p:sp>
        <p:nvSpPr>
          <p:cNvPr id="2054" name="Subtitle" descr="Subtitle field"/>
          <p:cNvSpPr txBox="1">
            <a:spLocks noChangeArrowheads="1"/>
          </p:cNvSpPr>
          <p:nvPr/>
        </p:nvSpPr>
        <p:spPr bwMode="auto">
          <a:xfrm>
            <a:off x="1182688" y="3076575"/>
            <a:ext cx="32939355"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nb-NO" altLang="nb-NO" sz="4600" b="1" dirty="0">
                <a:solidFill>
                  <a:schemeClr val="bg1"/>
                </a:solidFill>
                <a:latin typeface="Calibri" panose="020F0502020204030204" pitchFamily="34" charset="0"/>
                <a:cs typeface="Calibri" panose="020F0502020204030204" pitchFamily="34" charset="0"/>
              </a:rPr>
              <a:t>Neonatologer bidrar med ekspertise under transport av nyfødte etter implementering av nyfødtleger som følgepersonell: En retrospektiv kasus-kontroll studie</a:t>
            </a:r>
          </a:p>
        </p:txBody>
      </p:sp>
      <p:sp>
        <p:nvSpPr>
          <p:cNvPr id="2053" name="Name and info" descr="Field for name and email"/>
          <p:cNvSpPr txBox="1">
            <a:spLocks noChangeArrowheads="1"/>
          </p:cNvSpPr>
          <p:nvPr/>
        </p:nvSpPr>
        <p:spPr bwMode="auto">
          <a:xfrm>
            <a:off x="37669916" y="2615262"/>
            <a:ext cx="4156157"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0" rIns="18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algn="r" eaLnBrk="1" hangingPunct="1"/>
            <a:r>
              <a:rPr lang="nb-NO" altLang="nb-NO" sz="4400" b="1" dirty="0">
                <a:solidFill>
                  <a:schemeClr val="bg1"/>
                </a:solidFill>
                <a:latin typeface="Calibri" panose="020F0502020204030204" pitchFamily="34" charset="0"/>
                <a:cs typeface="Calibri" panose="020F0502020204030204" pitchFamily="34" charset="0"/>
              </a:rPr>
              <a:t>Robin Skjellum</a:t>
            </a:r>
            <a:br>
              <a:rPr lang="nb-NO" altLang="nb-NO" sz="4000" dirty="0">
                <a:solidFill>
                  <a:schemeClr val="bg1"/>
                </a:solidFill>
                <a:latin typeface="Calibri" panose="020F0502020204030204" pitchFamily="34" charset="0"/>
                <a:cs typeface="Calibri" panose="020F0502020204030204" pitchFamily="34" charset="0"/>
              </a:rPr>
            </a:br>
            <a:r>
              <a:rPr lang="nb-NO" altLang="nb-NO" sz="3600" dirty="0" err="1">
                <a:solidFill>
                  <a:schemeClr val="bg1"/>
                </a:solidFill>
                <a:latin typeface="Calibri" panose="020F0502020204030204" pitchFamily="34" charset="0"/>
                <a:cs typeface="Calibri" panose="020F0502020204030204" pitchFamily="34" charset="0"/>
              </a:rPr>
              <a:t>University</a:t>
            </a:r>
            <a:r>
              <a:rPr lang="nb-NO" altLang="nb-NO" sz="3600" dirty="0">
                <a:solidFill>
                  <a:schemeClr val="bg1"/>
                </a:solidFill>
                <a:latin typeface="Calibri" panose="020F0502020204030204" pitchFamily="34" charset="0"/>
                <a:cs typeface="Calibri" panose="020F0502020204030204" pitchFamily="34" charset="0"/>
              </a:rPr>
              <a:t> </a:t>
            </a:r>
            <a:r>
              <a:rPr lang="nb-NO" altLang="nb-NO" sz="3600" dirty="0" err="1">
                <a:solidFill>
                  <a:schemeClr val="bg1"/>
                </a:solidFill>
                <a:latin typeface="Calibri" panose="020F0502020204030204" pitchFamily="34" charset="0"/>
                <a:cs typeface="Calibri" panose="020F0502020204030204" pitchFamily="34" charset="0"/>
              </a:rPr>
              <a:t>of</a:t>
            </a:r>
            <a:r>
              <a:rPr lang="nb-NO" altLang="nb-NO" sz="3600" dirty="0">
                <a:solidFill>
                  <a:schemeClr val="bg1"/>
                </a:solidFill>
                <a:latin typeface="Calibri" panose="020F0502020204030204" pitchFamily="34" charset="0"/>
                <a:cs typeface="Calibri" panose="020F0502020204030204" pitchFamily="34" charset="0"/>
              </a:rPr>
              <a:t> Bergen</a:t>
            </a:r>
          </a:p>
          <a:p>
            <a:pPr algn="r" eaLnBrk="1" hangingPunct="1"/>
            <a:r>
              <a:rPr lang="nb-NO" altLang="nb-NO" sz="3600" dirty="0">
                <a:solidFill>
                  <a:schemeClr val="bg1"/>
                </a:solidFill>
                <a:latin typeface="Calibri" panose="020F0502020204030204" pitchFamily="34" charset="0"/>
                <a:cs typeface="Calibri" panose="020F0502020204030204" pitchFamily="34" charset="0"/>
              </a:rPr>
              <a:t>rsk034@uib.no</a:t>
            </a:r>
          </a:p>
        </p:txBody>
      </p:sp>
      <p:sp>
        <p:nvSpPr>
          <p:cNvPr id="2055" name="Text box 1" descr="Text field "/>
          <p:cNvSpPr txBox="1">
            <a:spLocks noChangeArrowheads="1"/>
          </p:cNvSpPr>
          <p:nvPr/>
        </p:nvSpPr>
        <p:spPr bwMode="auto">
          <a:xfrm>
            <a:off x="1182688" y="6229350"/>
            <a:ext cx="9969500" cy="19958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360000">
            <a:spAutoFit/>
          </a:bodyPr>
          <a:lstStyle>
            <a:lvl1pPr defTabSz="1830388" eaLnBrk="0" hangingPunct="0">
              <a:defRPr sz="3200">
                <a:solidFill>
                  <a:schemeClr val="tx1"/>
                </a:solidFill>
                <a:latin typeface="Arial" charset="0"/>
              </a:defRPr>
            </a:lvl1pPr>
            <a:lvl2pPr marL="742950" indent="-285750" defTabSz="1830388" eaLnBrk="0" hangingPunct="0">
              <a:defRPr sz="3200">
                <a:solidFill>
                  <a:schemeClr val="tx1"/>
                </a:solidFill>
                <a:latin typeface="Arial" charset="0"/>
              </a:defRPr>
            </a:lvl2pPr>
            <a:lvl3pPr marL="1143000" indent="-228600" defTabSz="1830388" eaLnBrk="0" hangingPunct="0">
              <a:defRPr sz="3200">
                <a:solidFill>
                  <a:schemeClr val="tx1"/>
                </a:solidFill>
                <a:latin typeface="Arial" charset="0"/>
              </a:defRPr>
            </a:lvl3pPr>
            <a:lvl4pPr marL="1600200" indent="-228600" defTabSz="1830388" eaLnBrk="0" hangingPunct="0">
              <a:defRPr sz="3200">
                <a:solidFill>
                  <a:schemeClr val="tx1"/>
                </a:solidFill>
                <a:latin typeface="Arial" charset="0"/>
              </a:defRPr>
            </a:lvl4pPr>
            <a:lvl5pPr marL="2057400" indent="-228600" defTabSz="1830388" eaLnBrk="0" hangingPunct="0">
              <a:defRPr sz="3200">
                <a:solidFill>
                  <a:schemeClr val="tx1"/>
                </a:solidFill>
                <a:latin typeface="Arial" charset="0"/>
              </a:defRPr>
            </a:lvl5pPr>
            <a:lvl6pPr marL="2514600" indent="-228600" defTabSz="1830388" eaLnBrk="0" fontAlgn="base" hangingPunct="0">
              <a:spcBef>
                <a:spcPct val="0"/>
              </a:spcBef>
              <a:spcAft>
                <a:spcPct val="0"/>
              </a:spcAft>
              <a:defRPr sz="3200">
                <a:solidFill>
                  <a:schemeClr val="tx1"/>
                </a:solidFill>
                <a:latin typeface="Arial" charset="0"/>
              </a:defRPr>
            </a:lvl6pPr>
            <a:lvl7pPr marL="2971800" indent="-228600" defTabSz="1830388" eaLnBrk="0" fontAlgn="base" hangingPunct="0">
              <a:spcBef>
                <a:spcPct val="0"/>
              </a:spcBef>
              <a:spcAft>
                <a:spcPct val="0"/>
              </a:spcAft>
              <a:defRPr sz="3200">
                <a:solidFill>
                  <a:schemeClr val="tx1"/>
                </a:solidFill>
                <a:latin typeface="Arial" charset="0"/>
              </a:defRPr>
            </a:lvl7pPr>
            <a:lvl8pPr marL="3429000" indent="-228600" defTabSz="1830388" eaLnBrk="0" fontAlgn="base" hangingPunct="0">
              <a:spcBef>
                <a:spcPct val="0"/>
              </a:spcBef>
              <a:spcAft>
                <a:spcPct val="0"/>
              </a:spcAft>
              <a:defRPr sz="3200">
                <a:solidFill>
                  <a:schemeClr val="tx1"/>
                </a:solidFill>
                <a:latin typeface="Arial" charset="0"/>
              </a:defRPr>
            </a:lvl8pPr>
            <a:lvl9pPr marL="3886200" indent="-228600" defTabSz="1830388"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20000"/>
              </a:spcAft>
              <a:buClrTx/>
              <a:buSzTx/>
              <a:buFontTx/>
              <a:buNone/>
              <a:tabLst/>
              <a:defRPr/>
            </a:pPr>
            <a:r>
              <a:rPr kumimoji="0" lang="en-GB" altLang="nb-NO" sz="5200" b="1" i="0" u="none" strike="noStrike" kern="1200" cap="none" spc="0" normalizeH="0" baseline="0" noProof="0" dirty="0" err="1">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Sammendrag</a:t>
            </a:r>
            <a:endParaRPr kumimoji="0" lang="en-GB" altLang="nb-NO" sz="52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ts val="2000"/>
              </a:spcAft>
              <a:buClrTx/>
              <a:buSzTx/>
              <a:buFontTx/>
              <a:buNone/>
              <a:tabLst/>
              <a:defRPr/>
            </a:pPr>
            <a:r>
              <a:rPr kumimoji="0" lang="nb-NO" altLang="nb-NO" sz="50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Etter et komplisert oppdrag i 2018 innførte Luftambulansen i Bergen neonatologer som følgepersonell ved neonataltransporter. I denne studien har vi undersøkt effekten av denne implementeringen ved å undersøke alle oppdrag med nyfødte pasienter siden 2014. </a:t>
            </a:r>
          </a:p>
          <a:p>
            <a:pPr marL="0" marR="0" lvl="0" indent="0" algn="l" defTabSz="914400" rtl="0" eaLnBrk="1" fontAlgn="base" latinLnBrk="0" hangingPunct="1">
              <a:lnSpc>
                <a:spcPct val="100000"/>
              </a:lnSpc>
              <a:spcBef>
                <a:spcPct val="0"/>
              </a:spcBef>
              <a:spcAft>
                <a:spcPts val="2000"/>
              </a:spcAft>
              <a:buClrTx/>
              <a:buSzTx/>
              <a:buFontTx/>
              <a:buNone/>
              <a:tabLst/>
              <a:defRPr/>
            </a:pPr>
            <a:r>
              <a:rPr lang="nb-NO" altLang="nb-NO" sz="5000" dirty="0">
                <a:solidFill>
                  <a:srgbClr val="000000">
                    <a:lumMod val="85000"/>
                    <a:lumOff val="15000"/>
                  </a:srgbClr>
                </a:solidFill>
                <a:latin typeface="Calibri" panose="020F0502020204030204" pitchFamily="34" charset="0"/>
                <a:cs typeface="Calibri" panose="020F0502020204030204" pitchFamily="34" charset="0"/>
              </a:rPr>
              <a:t>Etter en nøye gjennomgang av dataen finner vi at neonatologene deltar i tilnærmet alle oppdragene og vi ser at kompetansen de bidrar med har vært verdifull i flere kritiske scenarioer. Vi finner også at den gjennomsnittlige responstiden øker, selv om de mest kritiske oppdragene viser en rask responstid selv med nyfødtlege om bord. </a:t>
            </a:r>
          </a:p>
          <a:p>
            <a:pPr marL="0" marR="0" lvl="0" indent="0" algn="l" defTabSz="914400" rtl="0" eaLnBrk="1" fontAlgn="base" latinLnBrk="0" hangingPunct="1">
              <a:lnSpc>
                <a:spcPct val="100000"/>
              </a:lnSpc>
              <a:spcBef>
                <a:spcPct val="0"/>
              </a:spcBef>
              <a:spcAft>
                <a:spcPts val="2000"/>
              </a:spcAft>
              <a:buClrTx/>
              <a:buSzTx/>
              <a:buFontTx/>
              <a:buNone/>
              <a:tabLst/>
              <a:defRPr/>
            </a:pPr>
            <a:r>
              <a:rPr lang="nb-NO" altLang="nb-NO" sz="5000" dirty="0">
                <a:solidFill>
                  <a:srgbClr val="000000">
                    <a:lumMod val="85000"/>
                    <a:lumOff val="15000"/>
                  </a:srgbClr>
                </a:solidFill>
                <a:latin typeface="Calibri" panose="020F0502020204030204" pitchFamily="34" charset="0"/>
                <a:cs typeface="Calibri" panose="020F0502020204030204" pitchFamily="34" charset="0"/>
              </a:rPr>
              <a:t>Konklusjonen er at neonatologene er spesielt nyttige i kritiske tilfeller og at dette er en ordning som bør vurderes i alle ressurser som er involvert i transport av kritisk syke nyfødte.</a:t>
            </a:r>
            <a:endParaRPr kumimoji="0" lang="nb-NO" altLang="nb-NO" sz="50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p:txBody>
      </p:sp>
      <p:sp>
        <p:nvSpPr>
          <p:cNvPr id="2052" name="Text box 2" descr="Text field "/>
          <p:cNvSpPr txBox="1">
            <a:spLocks noChangeArrowheads="1"/>
          </p:cNvSpPr>
          <p:nvPr/>
        </p:nvSpPr>
        <p:spPr bwMode="auto">
          <a:xfrm>
            <a:off x="11152188" y="6229350"/>
            <a:ext cx="10324147" cy="1440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altLang="nb-NO" sz="5200" b="1" dirty="0" err="1">
                <a:solidFill>
                  <a:schemeClr val="accent1">
                    <a:lumMod val="50000"/>
                  </a:schemeClr>
                </a:solidFill>
                <a:latin typeface="Calibri" panose="020F0502020204030204" pitchFamily="34" charset="0"/>
                <a:cs typeface="Calibri" panose="020F0502020204030204" pitchFamily="34" charset="0"/>
              </a:rPr>
              <a:t>Bakgrunn</a:t>
            </a:r>
            <a:endParaRPr lang="en-US" altLang="nb-NO" sz="5200" b="1" dirty="0">
              <a:solidFill>
                <a:schemeClr val="accent1">
                  <a:lumMod val="50000"/>
                </a:schemeClr>
              </a:solidFill>
              <a:latin typeface="Calibri" panose="020F0502020204030204" pitchFamily="34" charset="0"/>
              <a:cs typeface="Calibri" panose="020F0502020204030204" pitchFamily="34" charset="0"/>
            </a:endParaRPr>
          </a:p>
          <a:p>
            <a:pPr eaLnBrk="1" hangingPunct="1">
              <a:spcBef>
                <a:spcPct val="50000"/>
              </a:spcBef>
            </a:pP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I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internasjonale</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retningslinjer</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og</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forskning</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anbefales</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spesialiserte</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team for transport av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nyfødte</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i</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de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tilfellene</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der man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ikke</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klarer</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å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transportere</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mor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før</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fødsel</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Luftambulansen</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bemannet</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med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anestesilege</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og</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sykepleier</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er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ofte</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ansvarlige</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for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disse</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transportene</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i</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Norge.</a:t>
            </a:r>
          </a:p>
          <a:p>
            <a:pPr eaLnBrk="1" hangingPunct="1">
              <a:spcBef>
                <a:spcPct val="50000"/>
              </a:spcBef>
            </a:pPr>
            <a:r>
              <a:rPr lang="en-US" altLang="nb-NO" sz="5200" b="1" dirty="0" err="1">
                <a:solidFill>
                  <a:schemeClr val="accent1">
                    <a:lumMod val="50000"/>
                  </a:schemeClr>
                </a:solidFill>
                <a:latin typeface="Calibri" panose="020F0502020204030204" pitchFamily="34" charset="0"/>
                <a:cs typeface="Calibri" panose="020F0502020204030204" pitchFamily="34" charset="0"/>
              </a:rPr>
              <a:t>Metode</a:t>
            </a:r>
            <a:endParaRPr lang="en-US" altLang="nb-NO" sz="5200" b="1" dirty="0">
              <a:solidFill>
                <a:schemeClr val="accent1">
                  <a:lumMod val="50000"/>
                </a:schemeClr>
              </a:solidFill>
              <a:latin typeface="Calibri" panose="020F0502020204030204" pitchFamily="34" charset="0"/>
              <a:cs typeface="Calibri" panose="020F0502020204030204" pitchFamily="34" charset="0"/>
            </a:endParaRPr>
          </a:p>
          <a:p>
            <a:pPr eaLnBrk="1" hangingPunct="1">
              <a:spcBef>
                <a:spcPct val="50000"/>
              </a:spcBef>
            </a:pP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Pasienter</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transportert</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i</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transportkuvøse</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mellom</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2014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og</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2022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ble</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inkludert</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i</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studien</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Disse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ble</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delt inn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i</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grupper</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avhengig</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av om de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ble</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transportert</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før</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eller</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etter</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implementeringen</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av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nyfødtleger</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som</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følgepersonell</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p>
          <a:p>
            <a:pPr eaLnBrk="1" hangingPunct="1">
              <a:spcBef>
                <a:spcPct val="50000"/>
              </a:spcBef>
            </a:pP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Det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ble</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innhentet</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informasjon</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fra</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nb-NO" altLang="nb-NO" sz="4000" dirty="0">
                <a:solidFill>
                  <a:srgbClr val="000000">
                    <a:lumMod val="85000"/>
                    <a:lumOff val="15000"/>
                  </a:srgbClr>
                </a:solidFill>
                <a:latin typeface="Calibri" panose="020F0502020204030204" pitchFamily="34" charset="0"/>
                <a:cs typeface="Calibri" panose="020F0502020204030204" pitchFamily="34" charset="0"/>
              </a:rPr>
              <a:t>Norsk </a:t>
            </a:r>
            <a:r>
              <a:rPr lang="nb-NO" altLang="nb-NO" sz="4000" dirty="0" err="1">
                <a:solidFill>
                  <a:srgbClr val="000000">
                    <a:lumMod val="85000"/>
                    <a:lumOff val="15000"/>
                  </a:srgbClr>
                </a:solidFill>
                <a:latin typeface="Calibri" panose="020F0502020204030204" pitchFamily="34" charset="0"/>
                <a:cs typeface="Calibri" panose="020F0502020204030204" pitchFamily="34" charset="0"/>
              </a:rPr>
              <a:t>Nyfødtmedisinsk</a:t>
            </a:r>
            <a:r>
              <a:rPr lang="nb-NO" altLang="nb-NO" sz="4000" dirty="0">
                <a:solidFill>
                  <a:srgbClr val="000000">
                    <a:lumMod val="85000"/>
                    <a:lumOff val="15000"/>
                  </a:srgbClr>
                </a:solidFill>
                <a:latin typeface="Calibri" panose="020F0502020204030204" pitchFamily="34" charset="0"/>
                <a:cs typeface="Calibri" panose="020F0502020204030204" pitchFamily="34" charset="0"/>
              </a:rPr>
              <a:t> Kvalitetsregister og Akuttmedisinsk Kommunikasjonssentral i tillegg til journaler fra sykehus og Luftambulansen. </a:t>
            </a:r>
          </a:p>
          <a:p>
            <a:pPr eaLnBrk="1" hangingPunct="1">
              <a:spcBef>
                <a:spcPct val="50000"/>
              </a:spcBef>
            </a:pPr>
            <a:r>
              <a:rPr lang="nb-NO" altLang="nb-NO" sz="4000" dirty="0">
                <a:solidFill>
                  <a:srgbClr val="000000">
                    <a:lumMod val="85000"/>
                    <a:lumOff val="15000"/>
                  </a:srgbClr>
                </a:solidFill>
                <a:latin typeface="Calibri" panose="020F0502020204030204" pitchFamily="34" charset="0"/>
                <a:cs typeface="Calibri" panose="020F0502020204030204" pitchFamily="34" charset="0"/>
              </a:rPr>
              <a:t>De kvantitative dataene ble analysert statistisk mens den kvalitative ble oppsummert og gjennomgått manuelt.</a:t>
            </a:r>
            <a:endParaRPr lang="en-US" altLang="nb-NO" sz="40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2061" name="Text Box 4" descr="Text field "/>
          <p:cNvSpPr txBox="1">
            <a:spLocks noChangeArrowheads="1"/>
          </p:cNvSpPr>
          <p:nvPr/>
        </p:nvSpPr>
        <p:spPr bwMode="auto">
          <a:xfrm>
            <a:off x="21451888" y="6280150"/>
            <a:ext cx="20993284" cy="920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ts val="2000"/>
              </a:spcBef>
              <a:spcAft>
                <a:spcPts val="1000"/>
              </a:spcAft>
              <a:buClrTx/>
              <a:buSzTx/>
              <a:buFontTx/>
              <a:buNone/>
              <a:tabLst/>
              <a:defRPr/>
            </a:pPr>
            <a:r>
              <a:rPr kumimoji="0" lang="en-US" altLang="nb-NO" sz="5200" b="1" i="0" u="none" strike="noStrike" kern="1200" cap="none" spc="0" normalizeH="0" baseline="0" noProof="0" dirty="0" err="1">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Resultater</a:t>
            </a:r>
            <a:endParaRPr kumimoji="0" lang="en-US" altLang="nb-NO" sz="52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ts val="2000"/>
              </a:spcBef>
              <a:spcAft>
                <a:spcPts val="1000"/>
              </a:spcAft>
              <a:buClrTx/>
              <a:buSzTx/>
              <a:buFontTx/>
              <a:buNone/>
              <a:tabLst/>
              <a:defRPr/>
            </a:pPr>
            <a:r>
              <a:rPr kumimoji="0" lang="nb-NO" altLang="nb-NO" sz="400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Totalt 101 pasienter ble transportert 105 ganger, flertallet (93 %) av pasientene ble transportert rett etter fødselen, de fleste på grunn av respiratoriske problemer. 40 pasienter ble transportert før implementeringen, og 61 ble transportert etter. Til tross for at de fleste transportene var uplanlagte og krevende akutt respons var neonatologene tilnærmet alltid involvert.</a:t>
            </a:r>
          </a:p>
          <a:p>
            <a:pPr marL="0" marR="0" lvl="0" indent="0" algn="l" defTabSz="914400" rtl="0" eaLnBrk="1" fontAlgn="base" latinLnBrk="0" hangingPunct="1">
              <a:lnSpc>
                <a:spcPct val="100000"/>
              </a:lnSpc>
              <a:spcBef>
                <a:spcPts val="2000"/>
              </a:spcBef>
              <a:spcAft>
                <a:spcPts val="1000"/>
              </a:spcAft>
              <a:buClrTx/>
              <a:buSzTx/>
              <a:buFontTx/>
              <a:buNone/>
              <a:tabLst/>
              <a:defRPr/>
            </a:pPr>
            <a:r>
              <a:rPr kumimoji="0" lang="nb-NO" altLang="nb-NO" sz="400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Vi observerte en betydelig gjennomsnittlig økning i responstid på 26,4 minutter (p &lt; 0,001) når vi analyserte relevante oppdrag. </a:t>
            </a:r>
          </a:p>
          <a:p>
            <a:pPr marL="0" marR="0" lvl="0" indent="0" algn="l" defTabSz="914400" rtl="0" eaLnBrk="1" fontAlgn="base" latinLnBrk="0" hangingPunct="1">
              <a:lnSpc>
                <a:spcPct val="100000"/>
              </a:lnSpc>
              <a:spcBef>
                <a:spcPts val="2000"/>
              </a:spcBef>
              <a:spcAft>
                <a:spcPts val="1000"/>
              </a:spcAft>
              <a:buClrTx/>
              <a:buSzTx/>
              <a:buFontTx/>
              <a:buNone/>
              <a:tabLst/>
              <a:defRPr/>
            </a:pPr>
            <a:r>
              <a:rPr kumimoji="0" lang="en-US" altLang="nb-NO" sz="400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I de </a:t>
            </a:r>
            <a:r>
              <a:rPr kumimoji="0" lang="en-US" altLang="nb-NO" sz="400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fleste</a:t>
            </a:r>
            <a:r>
              <a:rPr kumimoji="0" lang="en-US" altLang="nb-NO" sz="400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US" altLang="nb-NO" sz="400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tilfeller</a:t>
            </a:r>
            <a:r>
              <a:rPr kumimoji="0" lang="en-US" altLang="nb-NO" sz="400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var </a:t>
            </a:r>
            <a:r>
              <a:rPr kumimoji="0" lang="en-US" altLang="nb-NO" sz="400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endringen</a:t>
            </a:r>
            <a:r>
              <a:rPr kumimoji="0" lang="en-US" altLang="nb-NO" sz="400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I </a:t>
            </a:r>
            <a:r>
              <a:rPr kumimoji="0" lang="en-US" altLang="nb-NO" sz="400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behandlin</a:t>
            </a:r>
            <a:r>
              <a:rPr lang="en-US" altLang="nb-NO" sz="4000" dirty="0">
                <a:solidFill>
                  <a:srgbClr val="000000">
                    <a:lumMod val="85000"/>
                    <a:lumOff val="15000"/>
                  </a:srgbClr>
                </a:solidFill>
                <a:latin typeface="Calibri" panose="020F0502020204030204" pitchFamily="34" charset="0"/>
                <a:cs typeface="Calibri" panose="020F0502020204030204" pitchFamily="34" charset="0"/>
              </a:rPr>
              <a:t>g </a:t>
            </a:r>
            <a:r>
              <a:rPr lang="en-US" altLang="nb-NO" sz="4000" dirty="0" err="1">
                <a:solidFill>
                  <a:srgbClr val="000000">
                    <a:lumMod val="85000"/>
                    <a:lumOff val="15000"/>
                  </a:srgbClr>
                </a:solidFill>
                <a:latin typeface="Calibri" panose="020F0502020204030204" pitchFamily="34" charset="0"/>
                <a:cs typeface="Calibri" panose="020F0502020204030204" pitchFamily="34" charset="0"/>
              </a:rPr>
              <a:t>begrenset</a:t>
            </a:r>
            <a:r>
              <a:rPr lang="en-US" altLang="nb-NO" sz="4000" dirty="0">
                <a:solidFill>
                  <a:srgbClr val="000000">
                    <a:lumMod val="85000"/>
                    <a:lumOff val="15000"/>
                  </a:srgbClr>
                </a:solidFill>
                <a:latin typeface="Calibri" panose="020F0502020204030204" pitchFamily="34" charset="0"/>
                <a:cs typeface="Calibri" panose="020F0502020204030204" pitchFamily="34" charset="0"/>
              </a:rPr>
              <a:t>, men vi </a:t>
            </a:r>
            <a:r>
              <a:rPr lang="en-US" altLang="nb-NO" sz="4000" dirty="0" err="1">
                <a:solidFill>
                  <a:srgbClr val="000000">
                    <a:lumMod val="85000"/>
                    <a:lumOff val="15000"/>
                  </a:srgbClr>
                </a:solidFill>
                <a:latin typeface="Calibri" panose="020F0502020204030204" pitchFamily="34" charset="0"/>
                <a:cs typeface="Calibri" panose="020F0502020204030204" pitchFamily="34" charset="0"/>
              </a:rPr>
              <a:t>så</a:t>
            </a:r>
            <a:r>
              <a:rPr lang="en-US" altLang="nb-NO" sz="4000" dirty="0">
                <a:solidFill>
                  <a:srgbClr val="000000">
                    <a:lumMod val="85000"/>
                    <a:lumOff val="15000"/>
                  </a:srgbClr>
                </a:solidFill>
                <a:latin typeface="Calibri" panose="020F0502020204030204" pitchFamily="34" charset="0"/>
                <a:cs typeface="Calibri" panose="020F0502020204030204" pitchFamily="34" charset="0"/>
              </a:rPr>
              <a:t> at transport-</a:t>
            </a:r>
            <a:r>
              <a:rPr lang="en-US" altLang="nb-NO" sz="4000" dirty="0" err="1">
                <a:solidFill>
                  <a:srgbClr val="000000">
                    <a:lumMod val="85000"/>
                    <a:lumOff val="15000"/>
                  </a:srgbClr>
                </a:solidFill>
                <a:latin typeface="Calibri" panose="020F0502020204030204" pitchFamily="34" charset="0"/>
                <a:cs typeface="Calibri" panose="020F0502020204030204" pitchFamily="34" charset="0"/>
              </a:rPr>
              <a:t>teamet</a:t>
            </a:r>
            <a:r>
              <a:rPr lang="en-US" altLang="nb-NO" sz="4000" dirty="0">
                <a:solidFill>
                  <a:srgbClr val="000000">
                    <a:lumMod val="85000"/>
                    <a:lumOff val="15000"/>
                  </a:srgbClr>
                </a:solidFill>
                <a:latin typeface="Calibri" panose="020F0502020204030204" pitchFamily="34" charset="0"/>
                <a:cs typeface="Calibri" panose="020F0502020204030204" pitchFamily="34" charset="0"/>
              </a:rPr>
              <a:t> var </a:t>
            </a:r>
            <a:r>
              <a:rPr lang="en-US" altLang="nb-NO" sz="4000" dirty="0" err="1">
                <a:solidFill>
                  <a:srgbClr val="000000">
                    <a:lumMod val="85000"/>
                    <a:lumOff val="15000"/>
                  </a:srgbClr>
                </a:solidFill>
                <a:latin typeface="Calibri" panose="020F0502020204030204" pitchFamily="34" charset="0"/>
                <a:cs typeface="Calibri" panose="020F0502020204030204" pitchFamily="34" charset="0"/>
              </a:rPr>
              <a:t>mer</a:t>
            </a:r>
            <a:r>
              <a:rPr lang="en-US" altLang="nb-NO" sz="4000" dirty="0">
                <a:solidFill>
                  <a:srgbClr val="000000">
                    <a:lumMod val="85000"/>
                    <a:lumOff val="15000"/>
                  </a:srgbClr>
                </a:solidFill>
                <a:latin typeface="Calibri" panose="020F0502020204030204" pitchFamily="34" charset="0"/>
                <a:cs typeface="Calibri" panose="020F0502020204030204" pitchFamily="34" charset="0"/>
              </a:rPr>
              <a:t> </a:t>
            </a:r>
            <a:r>
              <a:rPr lang="en-US" altLang="nb-NO" sz="4000" dirty="0" err="1">
                <a:solidFill>
                  <a:srgbClr val="000000">
                    <a:lumMod val="85000"/>
                    <a:lumOff val="15000"/>
                  </a:srgbClr>
                </a:solidFill>
                <a:latin typeface="Calibri" panose="020F0502020204030204" pitchFamily="34" charset="0"/>
                <a:cs typeface="Calibri" panose="020F0502020204030204" pitchFamily="34" charset="0"/>
              </a:rPr>
              <a:t>involvert</a:t>
            </a:r>
            <a:r>
              <a:rPr lang="en-US" altLang="nb-NO" sz="4000" dirty="0">
                <a:solidFill>
                  <a:srgbClr val="000000">
                    <a:lumMod val="85000"/>
                    <a:lumOff val="15000"/>
                  </a:srgbClr>
                </a:solidFill>
                <a:latin typeface="Calibri" panose="020F0502020204030204" pitchFamily="34" charset="0"/>
                <a:cs typeface="Calibri" panose="020F0502020204030204" pitchFamily="34" charset="0"/>
              </a:rPr>
              <a:t> </a:t>
            </a:r>
            <a:r>
              <a:rPr lang="en-US" altLang="nb-NO" sz="4000" dirty="0" err="1">
                <a:solidFill>
                  <a:srgbClr val="000000">
                    <a:lumMod val="85000"/>
                    <a:lumOff val="15000"/>
                  </a:srgbClr>
                </a:solidFill>
                <a:latin typeface="Calibri" panose="020F0502020204030204" pitchFamily="34" charset="0"/>
                <a:cs typeface="Calibri" panose="020F0502020204030204" pitchFamily="34" charset="0"/>
              </a:rPr>
              <a:t>i</a:t>
            </a:r>
            <a:r>
              <a:rPr lang="en-US" altLang="nb-NO" sz="4000" dirty="0">
                <a:solidFill>
                  <a:srgbClr val="000000">
                    <a:lumMod val="85000"/>
                    <a:lumOff val="15000"/>
                  </a:srgbClr>
                </a:solidFill>
                <a:latin typeface="Calibri" panose="020F0502020204030204" pitchFamily="34" charset="0"/>
                <a:cs typeface="Calibri" panose="020F0502020204030204" pitchFamily="34" charset="0"/>
              </a:rPr>
              <a:t> </a:t>
            </a:r>
            <a:r>
              <a:rPr lang="en-US" altLang="nb-NO" sz="4000" dirty="0" err="1">
                <a:solidFill>
                  <a:srgbClr val="000000">
                    <a:lumMod val="85000"/>
                    <a:lumOff val="15000"/>
                  </a:srgbClr>
                </a:solidFill>
                <a:latin typeface="Calibri" panose="020F0502020204030204" pitchFamily="34" charset="0"/>
                <a:cs typeface="Calibri" panose="020F0502020204030204" pitchFamily="34" charset="0"/>
              </a:rPr>
              <a:t>både</a:t>
            </a:r>
            <a:r>
              <a:rPr lang="en-US" altLang="nb-NO" sz="4000" dirty="0">
                <a:solidFill>
                  <a:srgbClr val="000000">
                    <a:lumMod val="85000"/>
                    <a:lumOff val="15000"/>
                  </a:srgbClr>
                </a:solidFill>
                <a:latin typeface="Calibri" panose="020F0502020204030204" pitchFamily="34" charset="0"/>
                <a:cs typeface="Calibri" panose="020F0502020204030204" pitchFamily="34" charset="0"/>
              </a:rPr>
              <a:t> </a:t>
            </a:r>
            <a:r>
              <a:rPr lang="en-US" altLang="nb-NO" sz="4000" dirty="0" err="1">
                <a:solidFill>
                  <a:srgbClr val="000000">
                    <a:lumMod val="85000"/>
                    <a:lumOff val="15000"/>
                  </a:srgbClr>
                </a:solidFill>
                <a:latin typeface="Calibri" panose="020F0502020204030204" pitchFamily="34" charset="0"/>
                <a:cs typeface="Calibri" panose="020F0502020204030204" pitchFamily="34" charset="0"/>
              </a:rPr>
              <a:t>prosedyrer</a:t>
            </a:r>
            <a:r>
              <a:rPr lang="en-US" altLang="nb-NO" sz="4000" dirty="0">
                <a:solidFill>
                  <a:srgbClr val="000000">
                    <a:lumMod val="85000"/>
                    <a:lumOff val="15000"/>
                  </a:srgbClr>
                </a:solidFill>
                <a:latin typeface="Calibri" panose="020F0502020204030204" pitchFamily="34" charset="0"/>
                <a:cs typeface="Calibri" panose="020F0502020204030204" pitchFamily="34" charset="0"/>
              </a:rPr>
              <a:t> </a:t>
            </a:r>
            <a:r>
              <a:rPr lang="en-US" altLang="nb-NO" sz="4000" dirty="0" err="1">
                <a:solidFill>
                  <a:srgbClr val="000000">
                    <a:lumMod val="85000"/>
                    <a:lumOff val="15000"/>
                  </a:srgbClr>
                </a:solidFill>
                <a:latin typeface="Calibri" panose="020F0502020204030204" pitchFamily="34" charset="0"/>
                <a:cs typeface="Calibri" panose="020F0502020204030204" pitchFamily="34" charset="0"/>
              </a:rPr>
              <a:t>og</a:t>
            </a:r>
            <a:r>
              <a:rPr lang="en-US" altLang="nb-NO" sz="4000" dirty="0">
                <a:solidFill>
                  <a:srgbClr val="000000">
                    <a:lumMod val="85000"/>
                    <a:lumOff val="15000"/>
                  </a:srgbClr>
                </a:solidFill>
                <a:latin typeface="Calibri" panose="020F0502020204030204" pitchFamily="34" charset="0"/>
                <a:cs typeface="Calibri" panose="020F0502020204030204" pitchFamily="34" charset="0"/>
              </a:rPr>
              <a:t> </a:t>
            </a:r>
            <a:r>
              <a:rPr lang="en-US" altLang="nb-NO" sz="4000" dirty="0" err="1">
                <a:solidFill>
                  <a:srgbClr val="000000">
                    <a:lumMod val="85000"/>
                    <a:lumOff val="15000"/>
                  </a:srgbClr>
                </a:solidFill>
                <a:latin typeface="Calibri" panose="020F0502020204030204" pitchFamily="34" charset="0"/>
                <a:cs typeface="Calibri" panose="020F0502020204030204" pitchFamily="34" charset="0"/>
              </a:rPr>
              <a:t>behandlingsavgjørelser</a:t>
            </a:r>
            <a:r>
              <a:rPr lang="en-US" altLang="nb-NO" sz="4000" dirty="0">
                <a:solidFill>
                  <a:srgbClr val="000000">
                    <a:lumMod val="85000"/>
                    <a:lumOff val="15000"/>
                  </a:srgbClr>
                </a:solidFill>
                <a:latin typeface="Calibri" panose="020F0502020204030204" pitchFamily="34" charset="0"/>
                <a:cs typeface="Calibri" panose="020F0502020204030204" pitchFamily="34" charset="0"/>
              </a:rPr>
              <a:t> </a:t>
            </a:r>
            <a:r>
              <a:rPr lang="en-US" altLang="nb-NO" sz="4000" dirty="0" err="1">
                <a:solidFill>
                  <a:srgbClr val="000000">
                    <a:lumMod val="85000"/>
                    <a:lumOff val="15000"/>
                  </a:srgbClr>
                </a:solidFill>
                <a:latin typeface="Calibri" panose="020F0502020204030204" pitchFamily="34" charset="0"/>
                <a:cs typeface="Calibri" panose="020F0502020204030204" pitchFamily="34" charset="0"/>
              </a:rPr>
              <a:t>etter</a:t>
            </a:r>
            <a:r>
              <a:rPr lang="en-US" altLang="nb-NO" sz="4000" dirty="0">
                <a:solidFill>
                  <a:srgbClr val="000000">
                    <a:lumMod val="85000"/>
                    <a:lumOff val="15000"/>
                  </a:srgbClr>
                </a:solidFill>
                <a:latin typeface="Calibri" panose="020F0502020204030204" pitchFamily="34" charset="0"/>
                <a:cs typeface="Calibri" panose="020F0502020204030204" pitchFamily="34" charset="0"/>
              </a:rPr>
              <a:t> </a:t>
            </a:r>
            <a:r>
              <a:rPr lang="en-US" altLang="nb-NO" sz="4000" dirty="0" err="1">
                <a:solidFill>
                  <a:srgbClr val="000000">
                    <a:lumMod val="85000"/>
                    <a:lumOff val="15000"/>
                  </a:srgbClr>
                </a:solidFill>
                <a:latin typeface="Calibri" panose="020F0502020204030204" pitchFamily="34" charset="0"/>
                <a:cs typeface="Calibri" panose="020F0502020204030204" pitchFamily="34" charset="0"/>
              </a:rPr>
              <a:t>implementeringen</a:t>
            </a:r>
            <a:r>
              <a:rPr lang="en-US" altLang="nb-NO" sz="4000" dirty="0">
                <a:solidFill>
                  <a:srgbClr val="000000">
                    <a:lumMod val="85000"/>
                    <a:lumOff val="15000"/>
                  </a:srgbClr>
                </a:solidFill>
                <a:latin typeface="Calibri" panose="020F0502020204030204" pitchFamily="34" charset="0"/>
                <a:cs typeface="Calibri" panose="020F0502020204030204" pitchFamily="34" charset="0"/>
              </a:rPr>
              <a:t>.</a:t>
            </a:r>
          </a:p>
          <a:p>
            <a:pPr marL="0" marR="0" lvl="0" indent="0" algn="l" defTabSz="914400" rtl="0" eaLnBrk="1" fontAlgn="base" latinLnBrk="0" hangingPunct="1">
              <a:lnSpc>
                <a:spcPct val="100000"/>
              </a:lnSpc>
              <a:spcBef>
                <a:spcPts val="2000"/>
              </a:spcBef>
              <a:spcAft>
                <a:spcPts val="1000"/>
              </a:spcAft>
              <a:buClrTx/>
              <a:buSzTx/>
              <a:buFontTx/>
              <a:buNone/>
              <a:tabLst/>
              <a:defRPr/>
            </a:pPr>
            <a:r>
              <a:rPr kumimoji="0" lang="en-US" altLang="nb-NO" sz="400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Vi </a:t>
            </a:r>
            <a:r>
              <a:rPr kumimoji="0" lang="en-US" altLang="nb-NO" sz="400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så</a:t>
            </a:r>
            <a:r>
              <a:rPr kumimoji="0" lang="en-US" altLang="nb-NO" sz="400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US" altLang="nb-NO" sz="400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også</a:t>
            </a:r>
            <a:r>
              <a:rPr kumimoji="0" lang="en-US" altLang="nb-NO" sz="400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US" altLang="nb-NO" sz="400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flere</a:t>
            </a:r>
            <a:r>
              <a:rPr kumimoji="0" lang="en-US" altLang="nb-NO" sz="400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lang="en-US" altLang="nb-NO" sz="4000" dirty="0" err="1">
                <a:solidFill>
                  <a:srgbClr val="000000">
                    <a:lumMod val="85000"/>
                    <a:lumOff val="15000"/>
                  </a:srgbClr>
                </a:solidFill>
                <a:latin typeface="Calibri" panose="020F0502020204030204" pitchFamily="34" charset="0"/>
                <a:cs typeface="Calibri" panose="020F0502020204030204" pitchFamily="34" charset="0"/>
              </a:rPr>
              <a:t>enkelttilfeller</a:t>
            </a:r>
            <a:r>
              <a:rPr lang="en-US" altLang="nb-NO" sz="4000" dirty="0">
                <a:solidFill>
                  <a:srgbClr val="000000">
                    <a:lumMod val="85000"/>
                    <a:lumOff val="15000"/>
                  </a:srgbClr>
                </a:solidFill>
                <a:latin typeface="Calibri" panose="020F0502020204030204" pitchFamily="34" charset="0"/>
                <a:cs typeface="Calibri" panose="020F0502020204030204" pitchFamily="34" charset="0"/>
              </a:rPr>
              <a:t> der </a:t>
            </a:r>
            <a:r>
              <a:rPr lang="en-US" altLang="nb-NO" sz="4000" dirty="0" err="1">
                <a:solidFill>
                  <a:srgbClr val="000000">
                    <a:lumMod val="85000"/>
                    <a:lumOff val="15000"/>
                  </a:srgbClr>
                </a:solidFill>
                <a:latin typeface="Calibri" panose="020F0502020204030204" pitchFamily="34" charset="0"/>
                <a:cs typeface="Calibri" panose="020F0502020204030204" pitchFamily="34" charset="0"/>
              </a:rPr>
              <a:t>kompetansen</a:t>
            </a:r>
            <a:r>
              <a:rPr lang="en-US" altLang="nb-NO" sz="4000" dirty="0">
                <a:solidFill>
                  <a:srgbClr val="000000">
                    <a:lumMod val="85000"/>
                    <a:lumOff val="15000"/>
                  </a:srgbClr>
                </a:solidFill>
                <a:latin typeface="Calibri" panose="020F0502020204030204" pitchFamily="34" charset="0"/>
                <a:cs typeface="Calibri" panose="020F0502020204030204" pitchFamily="34" charset="0"/>
              </a:rPr>
              <a:t> </a:t>
            </a:r>
            <a:r>
              <a:rPr lang="en-US" altLang="nb-NO" sz="4000" dirty="0" err="1">
                <a:solidFill>
                  <a:srgbClr val="000000">
                    <a:lumMod val="85000"/>
                    <a:lumOff val="15000"/>
                  </a:srgbClr>
                </a:solidFill>
                <a:latin typeface="Calibri" panose="020F0502020204030204" pitchFamily="34" charset="0"/>
                <a:cs typeface="Calibri" panose="020F0502020204030204" pitchFamily="34" charset="0"/>
              </a:rPr>
              <a:t>til</a:t>
            </a:r>
            <a:r>
              <a:rPr lang="en-US" altLang="nb-NO" sz="4000" dirty="0">
                <a:solidFill>
                  <a:srgbClr val="000000">
                    <a:lumMod val="85000"/>
                    <a:lumOff val="15000"/>
                  </a:srgbClr>
                </a:solidFill>
                <a:latin typeface="Calibri" panose="020F0502020204030204" pitchFamily="34" charset="0"/>
                <a:cs typeface="Calibri" panose="020F0502020204030204" pitchFamily="34" charset="0"/>
              </a:rPr>
              <a:t> </a:t>
            </a:r>
            <a:r>
              <a:rPr lang="en-US" altLang="nb-NO" sz="4000" dirty="0" err="1">
                <a:solidFill>
                  <a:srgbClr val="000000">
                    <a:lumMod val="85000"/>
                    <a:lumOff val="15000"/>
                  </a:srgbClr>
                </a:solidFill>
                <a:latin typeface="Calibri" panose="020F0502020204030204" pitchFamily="34" charset="0"/>
                <a:cs typeface="Calibri" panose="020F0502020204030204" pitchFamily="34" charset="0"/>
              </a:rPr>
              <a:t>neonatologen</a:t>
            </a:r>
            <a:r>
              <a:rPr lang="en-US" altLang="nb-NO" sz="4000" dirty="0">
                <a:solidFill>
                  <a:srgbClr val="000000">
                    <a:lumMod val="85000"/>
                    <a:lumOff val="15000"/>
                  </a:srgbClr>
                </a:solidFill>
                <a:latin typeface="Calibri" panose="020F0502020204030204" pitchFamily="34" charset="0"/>
                <a:cs typeface="Calibri" panose="020F0502020204030204" pitchFamily="34" charset="0"/>
              </a:rPr>
              <a:t> var </a:t>
            </a:r>
            <a:r>
              <a:rPr lang="en-US" altLang="nb-NO" sz="4000" dirty="0" err="1">
                <a:solidFill>
                  <a:srgbClr val="000000">
                    <a:lumMod val="85000"/>
                    <a:lumOff val="15000"/>
                  </a:srgbClr>
                </a:solidFill>
                <a:latin typeface="Calibri" panose="020F0502020204030204" pitchFamily="34" charset="0"/>
                <a:cs typeface="Calibri" panose="020F0502020204030204" pitchFamily="34" charset="0"/>
              </a:rPr>
              <a:t>svært</a:t>
            </a:r>
            <a:r>
              <a:rPr lang="en-US" altLang="nb-NO" sz="4000" dirty="0">
                <a:solidFill>
                  <a:srgbClr val="000000">
                    <a:lumMod val="85000"/>
                    <a:lumOff val="15000"/>
                  </a:srgbClr>
                </a:solidFill>
                <a:latin typeface="Calibri" panose="020F0502020204030204" pitchFamily="34" charset="0"/>
                <a:cs typeface="Calibri" panose="020F0502020204030204" pitchFamily="34" charset="0"/>
              </a:rPr>
              <a:t> </a:t>
            </a:r>
            <a:r>
              <a:rPr lang="en-US" altLang="nb-NO" sz="4000" dirty="0" err="1">
                <a:solidFill>
                  <a:srgbClr val="000000">
                    <a:lumMod val="85000"/>
                    <a:lumOff val="15000"/>
                  </a:srgbClr>
                </a:solidFill>
                <a:latin typeface="Calibri" panose="020F0502020204030204" pitchFamily="34" charset="0"/>
                <a:cs typeface="Calibri" panose="020F0502020204030204" pitchFamily="34" charset="0"/>
              </a:rPr>
              <a:t>verdifull</a:t>
            </a:r>
            <a:r>
              <a:rPr lang="en-US" altLang="nb-NO" sz="4000" dirty="0">
                <a:solidFill>
                  <a:srgbClr val="000000">
                    <a:lumMod val="85000"/>
                    <a:lumOff val="15000"/>
                  </a:srgbClr>
                </a:solidFill>
                <a:latin typeface="Calibri" panose="020F0502020204030204" pitchFamily="34" charset="0"/>
                <a:cs typeface="Calibri" panose="020F0502020204030204" pitchFamily="34" charset="0"/>
              </a:rPr>
              <a:t>. Disse </a:t>
            </a:r>
            <a:r>
              <a:rPr lang="en-US" altLang="nb-NO" sz="4000" dirty="0" err="1">
                <a:solidFill>
                  <a:srgbClr val="000000">
                    <a:lumMod val="85000"/>
                    <a:lumOff val="15000"/>
                  </a:srgbClr>
                </a:solidFill>
                <a:latin typeface="Calibri" panose="020F0502020204030204" pitchFamily="34" charset="0"/>
                <a:cs typeface="Calibri" panose="020F0502020204030204" pitchFamily="34" charset="0"/>
              </a:rPr>
              <a:t>enkelttilfellene</a:t>
            </a:r>
            <a:r>
              <a:rPr lang="en-US" altLang="nb-NO" sz="4000" dirty="0">
                <a:solidFill>
                  <a:srgbClr val="000000">
                    <a:lumMod val="85000"/>
                    <a:lumOff val="15000"/>
                  </a:srgbClr>
                </a:solidFill>
                <a:latin typeface="Calibri" panose="020F0502020204030204" pitchFamily="34" charset="0"/>
                <a:cs typeface="Calibri" panose="020F0502020204030204" pitchFamily="34" charset="0"/>
              </a:rPr>
              <a:t> var </a:t>
            </a:r>
            <a:r>
              <a:rPr lang="en-US" altLang="nb-NO" sz="4000" dirty="0" err="1">
                <a:solidFill>
                  <a:srgbClr val="000000">
                    <a:lumMod val="85000"/>
                    <a:lumOff val="15000"/>
                  </a:srgbClr>
                </a:solidFill>
                <a:latin typeface="Calibri" panose="020F0502020204030204" pitchFamily="34" charset="0"/>
                <a:cs typeface="Calibri" panose="020F0502020204030204" pitchFamily="34" charset="0"/>
              </a:rPr>
              <a:t>oftest</a:t>
            </a:r>
            <a:r>
              <a:rPr lang="en-US" altLang="nb-NO" sz="4000" dirty="0">
                <a:solidFill>
                  <a:srgbClr val="000000">
                    <a:lumMod val="85000"/>
                    <a:lumOff val="15000"/>
                  </a:srgbClr>
                </a:solidFill>
                <a:latin typeface="Calibri" panose="020F0502020204030204" pitchFamily="34" charset="0"/>
                <a:cs typeface="Calibri" panose="020F0502020204030204" pitchFamily="34" charset="0"/>
              </a:rPr>
              <a:t> de  </a:t>
            </a:r>
            <a:r>
              <a:rPr lang="en-US" altLang="nb-NO" sz="4000" dirty="0" err="1">
                <a:solidFill>
                  <a:srgbClr val="000000">
                    <a:lumMod val="85000"/>
                    <a:lumOff val="15000"/>
                  </a:srgbClr>
                </a:solidFill>
                <a:latin typeface="Calibri" panose="020F0502020204030204" pitchFamily="34" charset="0"/>
                <a:cs typeface="Calibri" panose="020F0502020204030204" pitchFamily="34" charset="0"/>
              </a:rPr>
              <a:t>mest</a:t>
            </a:r>
            <a:r>
              <a:rPr lang="en-US" altLang="nb-NO" sz="4000" dirty="0">
                <a:solidFill>
                  <a:srgbClr val="000000">
                    <a:lumMod val="85000"/>
                    <a:lumOff val="15000"/>
                  </a:srgbClr>
                </a:solidFill>
                <a:latin typeface="Calibri" panose="020F0502020204030204" pitchFamily="34" charset="0"/>
                <a:cs typeface="Calibri" panose="020F0502020204030204" pitchFamily="34" charset="0"/>
              </a:rPr>
              <a:t> </a:t>
            </a:r>
            <a:r>
              <a:rPr lang="en-US" altLang="nb-NO" sz="4000" dirty="0" err="1">
                <a:solidFill>
                  <a:srgbClr val="000000">
                    <a:lumMod val="85000"/>
                    <a:lumOff val="15000"/>
                  </a:srgbClr>
                </a:solidFill>
                <a:latin typeface="Calibri" panose="020F0502020204030204" pitchFamily="34" charset="0"/>
                <a:cs typeface="Calibri" panose="020F0502020204030204" pitchFamily="34" charset="0"/>
              </a:rPr>
              <a:t>kritiske</a:t>
            </a:r>
            <a:r>
              <a:rPr lang="en-US" altLang="nb-NO" sz="4000" dirty="0">
                <a:solidFill>
                  <a:srgbClr val="000000">
                    <a:lumMod val="85000"/>
                    <a:lumOff val="15000"/>
                  </a:srgbClr>
                </a:solidFill>
                <a:latin typeface="Calibri" panose="020F0502020204030204" pitchFamily="34" charset="0"/>
                <a:cs typeface="Calibri" panose="020F0502020204030204" pitchFamily="34" charset="0"/>
              </a:rPr>
              <a:t> </a:t>
            </a:r>
            <a:r>
              <a:rPr lang="en-US" altLang="nb-NO" sz="4000" dirty="0" err="1">
                <a:solidFill>
                  <a:srgbClr val="000000">
                    <a:lumMod val="85000"/>
                    <a:lumOff val="15000"/>
                  </a:srgbClr>
                </a:solidFill>
                <a:latin typeface="Calibri" panose="020F0502020204030204" pitchFamily="34" charset="0"/>
                <a:cs typeface="Calibri" panose="020F0502020204030204" pitchFamily="34" charset="0"/>
              </a:rPr>
              <a:t>pasientene</a:t>
            </a:r>
            <a:r>
              <a:rPr lang="en-US" altLang="nb-NO" sz="4000" dirty="0">
                <a:solidFill>
                  <a:srgbClr val="000000">
                    <a:lumMod val="85000"/>
                    <a:lumOff val="15000"/>
                  </a:srgbClr>
                </a:solidFill>
                <a:latin typeface="Calibri" panose="020F0502020204030204" pitchFamily="34" charset="0"/>
                <a:cs typeface="Calibri" panose="020F0502020204030204" pitchFamily="34" charset="0"/>
              </a:rPr>
              <a:t> med </a:t>
            </a:r>
            <a:r>
              <a:rPr lang="en-US" altLang="nb-NO" sz="4000" dirty="0" err="1">
                <a:solidFill>
                  <a:srgbClr val="000000">
                    <a:lumMod val="85000"/>
                    <a:lumOff val="15000"/>
                  </a:srgbClr>
                </a:solidFill>
                <a:latin typeface="Calibri" panose="020F0502020204030204" pitchFamily="34" charset="0"/>
                <a:cs typeface="Calibri" panose="020F0502020204030204" pitchFamily="34" charset="0"/>
              </a:rPr>
              <a:t>avvikende</a:t>
            </a:r>
            <a:r>
              <a:rPr lang="en-US" altLang="nb-NO" sz="4000" dirty="0">
                <a:solidFill>
                  <a:srgbClr val="000000">
                    <a:lumMod val="85000"/>
                    <a:lumOff val="15000"/>
                  </a:srgbClr>
                </a:solidFill>
                <a:latin typeface="Calibri" panose="020F0502020204030204" pitchFamily="34" charset="0"/>
                <a:cs typeface="Calibri" panose="020F0502020204030204" pitchFamily="34" charset="0"/>
              </a:rPr>
              <a:t> </a:t>
            </a:r>
            <a:r>
              <a:rPr lang="en-US" altLang="nb-NO" sz="4000" dirty="0" err="1">
                <a:solidFill>
                  <a:srgbClr val="000000">
                    <a:lumMod val="85000"/>
                    <a:lumOff val="15000"/>
                  </a:srgbClr>
                </a:solidFill>
                <a:latin typeface="Calibri" panose="020F0502020204030204" pitchFamily="34" charset="0"/>
                <a:cs typeface="Calibri" panose="020F0502020204030204" pitchFamily="34" charset="0"/>
              </a:rPr>
              <a:t>behov</a:t>
            </a:r>
            <a:r>
              <a:rPr lang="en-US" altLang="nb-NO" sz="4000" dirty="0">
                <a:solidFill>
                  <a:srgbClr val="000000">
                    <a:lumMod val="85000"/>
                    <a:lumOff val="15000"/>
                  </a:srgbClr>
                </a:solidFill>
                <a:latin typeface="Calibri" panose="020F0502020204030204" pitchFamily="34" charset="0"/>
                <a:cs typeface="Calibri" panose="020F0502020204030204" pitchFamily="34" charset="0"/>
              </a:rPr>
              <a:t> </a:t>
            </a:r>
            <a:r>
              <a:rPr lang="en-US" altLang="nb-NO" sz="4000" dirty="0" err="1">
                <a:solidFill>
                  <a:srgbClr val="000000">
                    <a:lumMod val="85000"/>
                    <a:lumOff val="15000"/>
                  </a:srgbClr>
                </a:solidFill>
                <a:latin typeface="Calibri" panose="020F0502020204030204" pitchFamily="34" charset="0"/>
                <a:cs typeface="Calibri" panose="020F0502020204030204" pitchFamily="34" charset="0"/>
              </a:rPr>
              <a:t>sammenliknet</a:t>
            </a:r>
            <a:r>
              <a:rPr lang="en-US" altLang="nb-NO" sz="4000" dirty="0">
                <a:solidFill>
                  <a:srgbClr val="000000">
                    <a:lumMod val="85000"/>
                    <a:lumOff val="15000"/>
                  </a:srgbClr>
                </a:solidFill>
                <a:latin typeface="Calibri" panose="020F0502020204030204" pitchFamily="34" charset="0"/>
                <a:cs typeface="Calibri" panose="020F0502020204030204" pitchFamily="34" charset="0"/>
              </a:rPr>
              <a:t> med de </a:t>
            </a:r>
            <a:r>
              <a:rPr lang="en-US" altLang="nb-NO" sz="4000" dirty="0" err="1">
                <a:solidFill>
                  <a:srgbClr val="000000">
                    <a:lumMod val="85000"/>
                    <a:lumOff val="15000"/>
                  </a:srgbClr>
                </a:solidFill>
                <a:latin typeface="Calibri" panose="020F0502020204030204" pitchFamily="34" charset="0"/>
                <a:cs typeface="Calibri" panose="020F0502020204030204" pitchFamily="34" charset="0"/>
              </a:rPr>
              <a:t>mer</a:t>
            </a:r>
            <a:r>
              <a:rPr lang="en-US" altLang="nb-NO" sz="4000" dirty="0">
                <a:solidFill>
                  <a:srgbClr val="000000">
                    <a:lumMod val="85000"/>
                    <a:lumOff val="15000"/>
                  </a:srgbClr>
                </a:solidFill>
                <a:latin typeface="Calibri" panose="020F0502020204030204" pitchFamily="34" charset="0"/>
                <a:cs typeface="Calibri" panose="020F0502020204030204" pitchFamily="34" charset="0"/>
              </a:rPr>
              <a:t> </a:t>
            </a:r>
            <a:r>
              <a:rPr lang="en-US" altLang="nb-NO" sz="4000" dirty="0" err="1">
                <a:solidFill>
                  <a:srgbClr val="000000">
                    <a:lumMod val="85000"/>
                    <a:lumOff val="15000"/>
                  </a:srgbClr>
                </a:solidFill>
                <a:latin typeface="Calibri" panose="020F0502020204030204" pitchFamily="34" charset="0"/>
                <a:cs typeface="Calibri" panose="020F0502020204030204" pitchFamily="34" charset="0"/>
              </a:rPr>
              <a:t>prevalente</a:t>
            </a:r>
            <a:r>
              <a:rPr lang="en-US" altLang="nb-NO" sz="4000" dirty="0">
                <a:solidFill>
                  <a:srgbClr val="000000">
                    <a:lumMod val="85000"/>
                    <a:lumOff val="15000"/>
                  </a:srgbClr>
                </a:solidFill>
                <a:latin typeface="Calibri" panose="020F0502020204030204" pitchFamily="34" charset="0"/>
                <a:cs typeface="Calibri" panose="020F0502020204030204" pitchFamily="34" charset="0"/>
              </a:rPr>
              <a:t> </a:t>
            </a:r>
            <a:r>
              <a:rPr lang="en-US" altLang="nb-NO" sz="4000" dirty="0" err="1">
                <a:solidFill>
                  <a:srgbClr val="000000">
                    <a:lumMod val="85000"/>
                    <a:lumOff val="15000"/>
                  </a:srgbClr>
                </a:solidFill>
                <a:latin typeface="Calibri" panose="020F0502020204030204" pitchFamily="34" charset="0"/>
                <a:cs typeface="Calibri" panose="020F0502020204030204" pitchFamily="34" charset="0"/>
              </a:rPr>
              <a:t>respiratoriske</a:t>
            </a:r>
            <a:r>
              <a:rPr lang="en-US" altLang="nb-NO" sz="4000" dirty="0">
                <a:solidFill>
                  <a:srgbClr val="000000">
                    <a:lumMod val="85000"/>
                    <a:lumOff val="15000"/>
                  </a:srgbClr>
                </a:solidFill>
                <a:latin typeface="Calibri" panose="020F0502020204030204" pitchFamily="34" charset="0"/>
                <a:cs typeface="Calibri" panose="020F0502020204030204" pitchFamily="34" charset="0"/>
              </a:rPr>
              <a:t> </a:t>
            </a:r>
            <a:r>
              <a:rPr lang="en-US" altLang="nb-NO" sz="4000" dirty="0" err="1">
                <a:solidFill>
                  <a:srgbClr val="000000">
                    <a:lumMod val="85000"/>
                    <a:lumOff val="15000"/>
                  </a:srgbClr>
                </a:solidFill>
                <a:latin typeface="Calibri" panose="020F0502020204030204" pitchFamily="34" charset="0"/>
                <a:cs typeface="Calibri" panose="020F0502020204030204" pitchFamily="34" charset="0"/>
              </a:rPr>
              <a:t>problemstillingene</a:t>
            </a:r>
            <a:r>
              <a:rPr lang="en-US" altLang="nb-NO" sz="4000" dirty="0">
                <a:solidFill>
                  <a:srgbClr val="000000">
                    <a:lumMod val="85000"/>
                    <a:lumOff val="15000"/>
                  </a:srgbClr>
                </a:solidFill>
                <a:latin typeface="Calibri" panose="020F0502020204030204" pitchFamily="34" charset="0"/>
                <a:cs typeface="Calibri" panose="020F0502020204030204" pitchFamily="34" charset="0"/>
              </a:rPr>
              <a:t>. </a:t>
            </a:r>
          </a:p>
        </p:txBody>
      </p:sp>
      <p:sp>
        <p:nvSpPr>
          <p:cNvPr id="2065" name="References" descr="Field for references"/>
          <p:cNvSpPr txBox="1">
            <a:spLocks noChangeArrowheads="1"/>
          </p:cNvSpPr>
          <p:nvPr/>
        </p:nvSpPr>
        <p:spPr bwMode="auto">
          <a:xfrm>
            <a:off x="21476335" y="27036032"/>
            <a:ext cx="10220643" cy="201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nb-NO" sz="28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References</a:t>
            </a:r>
          </a:p>
          <a:p>
            <a:pPr>
              <a:spcAft>
                <a:spcPts val="800"/>
              </a:spcAft>
            </a:pPr>
            <a:r>
              <a:rPr lang="nb-NO" sz="1800" dirty="0">
                <a:effectLst/>
                <a:latin typeface="Calibri" panose="020F0502020204030204" pitchFamily="34" charset="0"/>
                <a:ea typeface="Calibri" panose="020F0502020204030204" pitchFamily="34" charset="0"/>
              </a:rPr>
              <a:t>Helsedirektoratet. Nasjonal faglig retningslinje for kompetanse og kvalitet i nyfødtintensivavdelinger helsedirektoratet.no: Helsedirektoratet; 2019 [</a:t>
            </a:r>
            <a:r>
              <a:rPr lang="nb-NO" sz="1800" dirty="0" err="1">
                <a:effectLst/>
                <a:latin typeface="Calibri" panose="020F0502020204030204" pitchFamily="34" charset="0"/>
                <a:ea typeface="Calibri" panose="020F0502020204030204" pitchFamily="34" charset="0"/>
              </a:rPr>
              <a:t>Available</a:t>
            </a:r>
            <a:r>
              <a:rPr lang="nb-NO" sz="1800" dirty="0">
                <a:effectLst/>
                <a:latin typeface="Calibri" panose="020F0502020204030204" pitchFamily="34" charset="0"/>
                <a:ea typeface="Calibri" panose="020F0502020204030204" pitchFamily="34" charset="0"/>
              </a:rPr>
              <a:t> from: https://www.helsedirektoratet.no/retningslinjer/nyfodtintensivavdelinger-kompetanse-og-kvalitet].</a:t>
            </a:r>
          </a:p>
          <a:p>
            <a:pPr>
              <a:spcAft>
                <a:spcPts val="800"/>
              </a:spcAft>
            </a:pPr>
            <a:r>
              <a:rPr lang="en-US" sz="1800" dirty="0">
                <a:effectLst/>
                <a:latin typeface="Calibri" panose="020F0502020204030204" pitchFamily="34" charset="0"/>
                <a:ea typeface="Calibri" panose="020F0502020204030204" pitchFamily="34" charset="0"/>
              </a:rPr>
              <a:t>Whyte He Fau - Jefferies AL, Jefferies AL. The interfacility transport of critically ill newborns. (1205-7088 (Print)).</a:t>
            </a:r>
            <a:endParaRPr lang="nb-NO" sz="1800" dirty="0">
              <a:effectLst/>
              <a:latin typeface="Calibri" panose="020F0502020204030204" pitchFamily="34" charset="0"/>
              <a:ea typeface="Calibri" panose="020F0502020204030204" pitchFamily="34" charset="0"/>
            </a:endParaRPr>
          </a:p>
        </p:txBody>
      </p:sp>
      <p:sp>
        <p:nvSpPr>
          <p:cNvPr id="2066" name="Acknowledgements" descr="Field for acknowledgements"/>
          <p:cNvSpPr txBox="1">
            <a:spLocks noChangeArrowheads="1"/>
          </p:cNvSpPr>
          <p:nvPr/>
        </p:nvSpPr>
        <p:spPr bwMode="auto">
          <a:xfrm>
            <a:off x="31694247" y="27104975"/>
            <a:ext cx="10109836"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nb-NO" sz="28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Annerkjennelser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En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stor</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takk</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rettes</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først</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og</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fremst</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til</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veiledere</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Jon-Kenneth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Heltne</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(KSK/</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UiB</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og</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Hans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Jørgen</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Guthe</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(BUK). I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tillegg</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vil</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jeg</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takke</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for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samarbeid</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lang="en-GB" altLang="nb-NO" sz="2200" dirty="0">
                <a:solidFill>
                  <a:srgbClr val="000000">
                    <a:lumMod val="85000"/>
                    <a:lumOff val="15000"/>
                  </a:srgbClr>
                </a:solidFill>
                <a:latin typeface="Calibri" panose="020F0502020204030204" pitchFamily="34" charset="0"/>
                <a:cs typeface="Calibri" panose="020F0502020204030204" pitchFamily="34" charset="0"/>
              </a:rPr>
              <a:t>under </a:t>
            </a:r>
            <a:r>
              <a:rPr lang="en-GB" altLang="nb-NO" sz="2200" dirty="0" err="1">
                <a:solidFill>
                  <a:srgbClr val="000000">
                    <a:lumMod val="85000"/>
                    <a:lumOff val="15000"/>
                  </a:srgbClr>
                </a:solidFill>
                <a:latin typeface="Calibri" panose="020F0502020204030204" pitchFamily="34" charset="0"/>
                <a:cs typeface="Calibri" panose="020F0502020204030204" pitchFamily="34" charset="0"/>
              </a:rPr>
              <a:t>innhenting</a:t>
            </a:r>
            <a:r>
              <a:rPr lang="en-GB" altLang="nb-NO" sz="2200" dirty="0">
                <a:solidFill>
                  <a:srgbClr val="000000">
                    <a:lumMod val="85000"/>
                    <a:lumOff val="15000"/>
                  </a:srgbClr>
                </a:solidFill>
                <a:latin typeface="Calibri" panose="020F0502020204030204" pitchFamily="34" charset="0"/>
                <a:cs typeface="Calibri" panose="020F0502020204030204" pitchFamily="34" charset="0"/>
              </a:rPr>
              <a:t> </a:t>
            </a:r>
            <a:r>
              <a:rPr lang="en-GB" altLang="nb-NO" sz="2200" dirty="0" err="1">
                <a:solidFill>
                  <a:srgbClr val="000000">
                    <a:lumMod val="85000"/>
                    <a:lumOff val="15000"/>
                  </a:srgbClr>
                </a:solidFill>
                <a:latin typeface="Calibri" panose="020F0502020204030204" pitchFamily="34" charset="0"/>
                <a:cs typeface="Calibri" panose="020F0502020204030204" pitchFamily="34" charset="0"/>
              </a:rPr>
              <a:t>og</a:t>
            </a:r>
            <a:r>
              <a:rPr lang="en-GB" altLang="nb-NO" sz="2200" dirty="0">
                <a:solidFill>
                  <a:srgbClr val="000000">
                    <a:lumMod val="85000"/>
                    <a:lumOff val="15000"/>
                  </a:srgbClr>
                </a:solidFill>
                <a:latin typeface="Calibri" panose="020F0502020204030204" pitchFamily="34" charset="0"/>
                <a:cs typeface="Calibri" panose="020F0502020204030204" pitchFamily="34" charset="0"/>
              </a:rPr>
              <a:t> </a:t>
            </a:r>
            <a:r>
              <a:rPr lang="en-GB" altLang="nb-NO" sz="2200" dirty="0" err="1">
                <a:solidFill>
                  <a:srgbClr val="000000">
                    <a:lumMod val="85000"/>
                    <a:lumOff val="15000"/>
                  </a:srgbClr>
                </a:solidFill>
                <a:latin typeface="Calibri" panose="020F0502020204030204" pitchFamily="34" charset="0"/>
                <a:cs typeface="Calibri" panose="020F0502020204030204" pitchFamily="34" charset="0"/>
              </a:rPr>
              <a:t>analysering</a:t>
            </a:r>
            <a:r>
              <a:rPr lang="en-GB" altLang="nb-NO" sz="2200" dirty="0">
                <a:solidFill>
                  <a:srgbClr val="000000">
                    <a:lumMod val="85000"/>
                    <a:lumOff val="15000"/>
                  </a:srgbClr>
                </a:solidFill>
                <a:latin typeface="Calibri" panose="020F0502020204030204" pitchFamily="34" charset="0"/>
                <a:cs typeface="Calibri" panose="020F0502020204030204" pitchFamily="34" charset="0"/>
              </a:rPr>
              <a:t> </a:t>
            </a:r>
            <a:r>
              <a:rPr lang="en-GB" altLang="nb-NO" sz="2200" dirty="0" err="1">
                <a:solidFill>
                  <a:srgbClr val="000000">
                    <a:lumMod val="85000"/>
                    <a:lumOff val="15000"/>
                  </a:srgbClr>
                </a:solidFill>
                <a:latin typeface="Calibri" panose="020F0502020204030204" pitchFamily="34" charset="0"/>
                <a:cs typeface="Calibri" panose="020F0502020204030204" pitchFamily="34" charset="0"/>
              </a:rPr>
              <a:t>av</a:t>
            </a:r>
            <a:r>
              <a:rPr lang="en-GB" altLang="nb-NO" sz="2200" dirty="0">
                <a:solidFill>
                  <a:srgbClr val="000000">
                    <a:lumMod val="85000"/>
                    <a:lumOff val="15000"/>
                  </a:srgbClr>
                </a:solidFill>
                <a:latin typeface="Calibri" panose="020F0502020204030204" pitchFamily="34" charset="0"/>
                <a:cs typeface="Calibri" panose="020F0502020204030204" pitchFamily="34" charset="0"/>
              </a:rPr>
              <a:t> data</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fra</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Luftambulansen</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i</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Bergen, AMK Bergen,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Kirurgisk</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Serviceklinikk</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a:t>
            </a:r>
            <a:r>
              <a:rPr kumimoji="0" lang="en-GB" altLang="nb-NO" sz="22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og</a:t>
            </a:r>
            <a:r>
              <a:rPr lang="en-GB" altLang="nb-NO" sz="2200" dirty="0">
                <a:solidFill>
                  <a:srgbClr val="000000">
                    <a:lumMod val="85000"/>
                    <a:lumOff val="15000"/>
                  </a:srgbClr>
                </a:solidFill>
                <a:latin typeface="Calibri" panose="020F0502020204030204" pitchFamily="34" charset="0"/>
                <a:cs typeface="Calibri" panose="020F0502020204030204" pitchFamily="34" charset="0"/>
              </a:rPr>
              <a:t> </a:t>
            </a:r>
            <a:r>
              <a:rPr lang="en-GB" altLang="nb-NO" sz="2200" dirty="0" err="1">
                <a:solidFill>
                  <a:srgbClr val="000000">
                    <a:lumMod val="85000"/>
                    <a:lumOff val="15000"/>
                  </a:srgbClr>
                </a:solidFill>
                <a:latin typeface="Calibri" panose="020F0502020204030204" pitchFamily="34" charset="0"/>
                <a:cs typeface="Calibri" panose="020F0502020204030204" pitchFamily="34" charset="0"/>
              </a:rPr>
              <a:t>seksjon</a:t>
            </a:r>
            <a:r>
              <a:rPr lang="en-GB" altLang="nb-NO" sz="2200" dirty="0">
                <a:solidFill>
                  <a:srgbClr val="000000">
                    <a:lumMod val="85000"/>
                    <a:lumOff val="15000"/>
                  </a:srgbClr>
                </a:solidFill>
                <a:latin typeface="Calibri" panose="020F0502020204030204" pitchFamily="34" charset="0"/>
                <a:cs typeface="Calibri" panose="020F0502020204030204" pitchFamily="34" charset="0"/>
              </a:rPr>
              <a:t> for </a:t>
            </a:r>
            <a:r>
              <a:rPr lang="en-GB" altLang="nb-NO" sz="2200" dirty="0" err="1">
                <a:solidFill>
                  <a:srgbClr val="000000">
                    <a:lumMod val="85000"/>
                    <a:lumOff val="15000"/>
                  </a:srgbClr>
                </a:solidFill>
                <a:latin typeface="Calibri" panose="020F0502020204030204" pitchFamily="34" charset="0"/>
                <a:cs typeface="Calibri" panose="020F0502020204030204" pitchFamily="34" charset="0"/>
              </a:rPr>
              <a:t>Forskning</a:t>
            </a:r>
            <a:r>
              <a:rPr lang="en-GB" altLang="nb-NO" sz="2200" dirty="0">
                <a:solidFill>
                  <a:srgbClr val="000000">
                    <a:lumMod val="85000"/>
                    <a:lumOff val="15000"/>
                  </a:srgbClr>
                </a:solidFill>
                <a:latin typeface="Calibri" panose="020F0502020204030204" pitchFamily="34" charset="0"/>
                <a:cs typeface="Calibri" panose="020F0502020204030204" pitchFamily="34" charset="0"/>
              </a:rPr>
              <a:t> </a:t>
            </a:r>
            <a:r>
              <a:rPr lang="en-GB" altLang="nb-NO" sz="2200" dirty="0" err="1">
                <a:solidFill>
                  <a:srgbClr val="000000">
                    <a:lumMod val="85000"/>
                    <a:lumOff val="15000"/>
                  </a:srgbClr>
                </a:solidFill>
                <a:latin typeface="Calibri" panose="020F0502020204030204" pitchFamily="34" charset="0"/>
                <a:cs typeface="Calibri" panose="020F0502020204030204" pitchFamily="34" charset="0"/>
              </a:rPr>
              <a:t>og</a:t>
            </a:r>
            <a:r>
              <a:rPr lang="en-GB" altLang="nb-NO" sz="2200" dirty="0">
                <a:solidFill>
                  <a:srgbClr val="000000">
                    <a:lumMod val="85000"/>
                    <a:lumOff val="15000"/>
                  </a:srgbClr>
                </a:solidFill>
                <a:latin typeface="Calibri" panose="020F0502020204030204" pitchFamily="34" charset="0"/>
                <a:cs typeface="Calibri" panose="020F0502020204030204" pitchFamily="34" charset="0"/>
              </a:rPr>
              <a:t> </a:t>
            </a:r>
            <a:r>
              <a:rPr lang="en-GB" altLang="nb-NO" sz="2200" dirty="0" err="1">
                <a:solidFill>
                  <a:srgbClr val="000000">
                    <a:lumMod val="85000"/>
                    <a:lumOff val="15000"/>
                  </a:srgbClr>
                </a:solidFill>
                <a:latin typeface="Calibri" panose="020F0502020204030204" pitchFamily="34" charset="0"/>
                <a:cs typeface="Calibri" panose="020F0502020204030204" pitchFamily="34" charset="0"/>
              </a:rPr>
              <a:t>Utvikling</a:t>
            </a:r>
            <a:r>
              <a:rPr lang="en-GB" altLang="nb-NO" sz="2200" dirty="0">
                <a:solidFill>
                  <a:srgbClr val="000000">
                    <a:lumMod val="85000"/>
                    <a:lumOff val="15000"/>
                  </a:srgbClr>
                </a:solidFill>
                <a:latin typeface="Calibri" panose="020F0502020204030204" pitchFamily="34" charset="0"/>
                <a:cs typeface="Calibri" panose="020F0502020204030204" pitchFamily="34" charset="0"/>
              </a:rPr>
              <a:t>. </a:t>
            </a:r>
            <a:endPar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p:txBody>
      </p:sp>
      <p:pic>
        <p:nvPicPr>
          <p:cNvPr id="7" name="Bilde 6">
            <a:extLst>
              <a:ext uri="{FF2B5EF4-FFF2-40B4-BE49-F238E27FC236}">
                <a16:creationId xmlns:a16="http://schemas.microsoft.com/office/drawing/2014/main" id="{142B5199-AD76-1BAE-A93A-AE842BD9461D}"/>
              </a:ext>
            </a:extLst>
          </p:cNvPr>
          <p:cNvPicPr>
            <a:picLocks noChangeAspect="1"/>
          </p:cNvPicPr>
          <p:nvPr/>
        </p:nvPicPr>
        <p:blipFill>
          <a:blip r:embed="rId5"/>
          <a:stretch>
            <a:fillRect/>
          </a:stretch>
        </p:blipFill>
        <p:spPr>
          <a:xfrm>
            <a:off x="21735677" y="15737933"/>
            <a:ext cx="8107014" cy="10809351"/>
          </a:xfrm>
          <a:prstGeom prst="rect">
            <a:avLst/>
          </a:prstGeom>
        </p:spPr>
      </p:pic>
      <p:sp>
        <p:nvSpPr>
          <p:cNvPr id="8" name="TekstSylinder 7">
            <a:extLst>
              <a:ext uri="{FF2B5EF4-FFF2-40B4-BE49-F238E27FC236}">
                <a16:creationId xmlns:a16="http://schemas.microsoft.com/office/drawing/2014/main" id="{6348B4C9-38FB-6CE6-CF81-C57B0FEC9D9F}"/>
              </a:ext>
            </a:extLst>
          </p:cNvPr>
          <p:cNvSpPr txBox="1"/>
          <p:nvPr/>
        </p:nvSpPr>
        <p:spPr>
          <a:xfrm>
            <a:off x="31255855" y="16653311"/>
            <a:ext cx="11189317" cy="9284593"/>
          </a:xfrm>
          <a:prstGeom prst="rect">
            <a:avLst/>
          </a:prstGeom>
          <a:noFill/>
        </p:spPr>
        <p:txBody>
          <a:bodyPr wrap="square" rtlCol="0">
            <a:spAutoFit/>
          </a:bodyPr>
          <a:lstStyle/>
          <a:p>
            <a:pPr marL="0" marR="0" lvl="0" indent="0" algn="l" defTabSz="914400" rtl="0" eaLnBrk="1" fontAlgn="base" latinLnBrk="0" hangingPunct="1">
              <a:lnSpc>
                <a:spcPct val="100000"/>
              </a:lnSpc>
              <a:spcBef>
                <a:spcPts val="2000"/>
              </a:spcBef>
              <a:spcAft>
                <a:spcPts val="1000"/>
              </a:spcAft>
              <a:buClrTx/>
              <a:buSzTx/>
              <a:buFontTx/>
              <a:buNone/>
              <a:tabLst/>
              <a:defRPr/>
            </a:pPr>
            <a:r>
              <a:rPr kumimoji="0" lang="en-US" altLang="nb-NO" sz="5200" b="1" i="0" u="none" strike="noStrike" kern="1200" cap="none" spc="0" normalizeH="0" baseline="0" noProof="0" dirty="0" err="1">
                <a:ln>
                  <a:noFill/>
                </a:ln>
                <a:solidFill>
                  <a:schemeClr val="accent1">
                    <a:lumMod val="50000"/>
                  </a:schemeClr>
                </a:solidFill>
                <a:effectLst/>
                <a:uLnTx/>
                <a:uFillTx/>
                <a:latin typeface="Calibri" panose="020F0502020204030204" pitchFamily="34" charset="0"/>
                <a:ea typeface="+mn-ea"/>
                <a:cs typeface="Calibri" panose="020F0502020204030204" pitchFamily="34" charset="0"/>
              </a:rPr>
              <a:t>Konklusjon</a:t>
            </a:r>
            <a:endParaRPr kumimoji="0" lang="en-US" altLang="nb-NO" sz="52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n-ea"/>
              <a:cs typeface="Calibri" panose="020F0502020204030204" pitchFamily="34" charset="0"/>
            </a:endParaRPr>
          </a:p>
          <a:p>
            <a:pPr eaLnBrk="1" hangingPunct="1">
              <a:spcBef>
                <a:spcPts val="2000"/>
              </a:spcBef>
              <a:spcAft>
                <a:spcPts val="1000"/>
              </a:spcAft>
            </a:pP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Selv</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med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en</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signifkant</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økning</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i</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responstid</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konkluderer</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vi med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implementeringen</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var et relevant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tiltak</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før</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å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forbedre</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pasientbehandling</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og</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pasientsikkerhet</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Videre</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anbefales</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et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økt</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fokus</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på</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repsonstid</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for den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nåværende</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ordningen</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Totalt</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sett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anses</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implementeringen</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som</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vellykket</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og</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verdifull</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Studien</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underbygger</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spesialisert</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personell</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er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nyttig</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også</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under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norske</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forhold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og</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bør</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vurderes</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av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andre</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ressurser</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som</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gjennomfører</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tilsvarende</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oppdrag</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Det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vil</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spesielt</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kunne</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være</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nyttig</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med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spesialisert</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følgepersonell</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for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ressurser</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med et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lavt</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volum</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av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relevante</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r>
              <a:rPr lang="en-US" altLang="nb-NO" sz="4000" dirty="0" err="1">
                <a:solidFill>
                  <a:schemeClr val="tx1">
                    <a:lumMod val="85000"/>
                    <a:lumOff val="15000"/>
                  </a:schemeClr>
                </a:solidFill>
                <a:latin typeface="Calibri" panose="020F0502020204030204" pitchFamily="34" charset="0"/>
                <a:cs typeface="Calibri" panose="020F0502020204030204" pitchFamily="34" charset="0"/>
              </a:rPr>
              <a:t>oppdrag</a:t>
            </a:r>
            <a:r>
              <a:rPr lang="en-US" altLang="nb-NO" sz="4000" dirty="0">
                <a:solidFill>
                  <a:schemeClr val="tx1">
                    <a:lumMod val="85000"/>
                    <a:lumOff val="15000"/>
                  </a:schemeClr>
                </a:solidFill>
                <a:latin typeface="Calibri" panose="020F0502020204030204" pitchFamily="34" charset="0"/>
                <a:cs typeface="Calibri" panose="020F0502020204030204" pitchFamily="34" charset="0"/>
              </a:rPr>
              <a:t>. </a:t>
            </a:r>
          </a:p>
          <a:p>
            <a:endParaRPr lang="nb-NO" dirty="0"/>
          </a:p>
        </p:txBody>
      </p:sp>
      <p:sp>
        <p:nvSpPr>
          <p:cNvPr id="9" name="References" descr="Field for references">
            <a:extLst>
              <a:ext uri="{FF2B5EF4-FFF2-40B4-BE49-F238E27FC236}">
                <a16:creationId xmlns:a16="http://schemas.microsoft.com/office/drawing/2014/main" id="{7D971509-2E49-030E-C05B-0CDEF9213B6C}"/>
              </a:ext>
            </a:extLst>
          </p:cNvPr>
          <p:cNvSpPr txBox="1">
            <a:spLocks noChangeArrowheads="1"/>
          </p:cNvSpPr>
          <p:nvPr/>
        </p:nvSpPr>
        <p:spPr bwMode="auto">
          <a:xfrm>
            <a:off x="21735677" y="26504752"/>
            <a:ext cx="102206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nb-NO" sz="14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Foto: privat</a:t>
            </a:r>
          </a:p>
        </p:txBody>
      </p:sp>
      <p:pic>
        <p:nvPicPr>
          <p:cNvPr id="1026" name="Picture 2">
            <a:extLst>
              <a:ext uri="{FF2B5EF4-FFF2-40B4-BE49-F238E27FC236}">
                <a16:creationId xmlns:a16="http://schemas.microsoft.com/office/drawing/2014/main" id="{249A1E05-0896-6236-E59E-FFEDD4F94A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53128" y="20835331"/>
            <a:ext cx="10148753" cy="5710365"/>
          </a:xfrm>
          <a:prstGeom prst="rect">
            <a:avLst/>
          </a:prstGeom>
          <a:noFill/>
          <a:extLst>
            <a:ext uri="{909E8E84-426E-40DD-AFC4-6F175D3DCCD1}">
              <a14:hiddenFill xmlns:a14="http://schemas.microsoft.com/office/drawing/2010/main">
                <a:solidFill>
                  <a:srgbClr val="FFFFFF"/>
                </a:solidFill>
              </a14:hiddenFill>
            </a:ext>
          </a:extLst>
        </p:spPr>
      </p:pic>
      <p:sp>
        <p:nvSpPr>
          <p:cNvPr id="10" name="References" descr="Field for references">
            <a:extLst>
              <a:ext uri="{FF2B5EF4-FFF2-40B4-BE49-F238E27FC236}">
                <a16:creationId xmlns:a16="http://schemas.microsoft.com/office/drawing/2014/main" id="{C07EB84C-C1B8-469C-8B23-E4374DD5BC05}"/>
              </a:ext>
            </a:extLst>
          </p:cNvPr>
          <p:cNvSpPr txBox="1">
            <a:spLocks noChangeArrowheads="1"/>
          </p:cNvSpPr>
          <p:nvPr/>
        </p:nvSpPr>
        <p:spPr bwMode="auto">
          <a:xfrm>
            <a:off x="11053128" y="26483237"/>
            <a:ext cx="102206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nb-NO" sz="140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Foto: Bergens tidende</a:t>
            </a:r>
          </a:p>
        </p:txBody>
      </p:sp>
      <p:pic>
        <p:nvPicPr>
          <p:cNvPr id="4" name="Innspilt lyd">
            <a:hlinkClick r:id="" action="ppaction://media"/>
            <a:extLst>
              <a:ext uri="{FF2B5EF4-FFF2-40B4-BE49-F238E27FC236}">
                <a16:creationId xmlns:a16="http://schemas.microsoft.com/office/drawing/2014/main" id="{89FA2033-9676-69C8-4390-F8EDC69AF11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241972" y="29873575"/>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34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2245">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Standard utforming">
  <a:themeElements>
    <a:clrScheme name="UiB-Farger-2015-matt">
      <a:dk1>
        <a:sysClr val="windowText" lastClr="000000"/>
      </a:dk1>
      <a:lt1>
        <a:srgbClr val="FFFFFF"/>
      </a:lt1>
      <a:dk2>
        <a:srgbClr val="847268"/>
      </a:dk2>
      <a:lt2>
        <a:srgbClr val="D0CAC2"/>
      </a:lt2>
      <a:accent1>
        <a:srgbClr val="DB3F3D"/>
      </a:accent1>
      <a:accent2>
        <a:srgbClr val="1A2640"/>
      </a:accent2>
      <a:accent3>
        <a:srgbClr val="CDAB3F"/>
      </a:accent3>
      <a:accent4>
        <a:srgbClr val="4EA0B7"/>
      </a:accent4>
      <a:accent5>
        <a:srgbClr val="789A5B"/>
      </a:accent5>
      <a:accent6>
        <a:srgbClr val="705686"/>
      </a:accent6>
      <a:hlink>
        <a:srgbClr val="009FEE"/>
      </a:hlink>
      <a:folHlink>
        <a:srgbClr val="522D89"/>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lnDef>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7029</TotalTime>
  <Words>890</Words>
  <Application>Microsoft Office PowerPoint</Application>
  <PresentationFormat>Egendefinert</PresentationFormat>
  <Paragraphs>30</Paragraphs>
  <Slides>1</Slides>
  <Notes>1</Notes>
  <HiddenSlides>0</HiddenSlides>
  <MMClips>1</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vt:i4>
      </vt:variant>
    </vt:vector>
  </HeadingPairs>
  <TitlesOfParts>
    <vt:vector size="4" baseType="lpstr">
      <vt:lpstr>Arial</vt:lpstr>
      <vt:lpstr>Calibri</vt:lpstr>
      <vt:lpstr>Standard utforming</vt:lpstr>
      <vt:lpstr>PowerPoint-presentasjon</vt:lpstr>
    </vt:vector>
  </TitlesOfParts>
  <Company>IT-avd, UiB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Helge Grønhaug</dc:creator>
  <cp:lastModifiedBy>Robin Alexander Skjellum</cp:lastModifiedBy>
  <cp:revision>154</cp:revision>
  <cp:lastPrinted>2016-05-27T08:05:21Z</cp:lastPrinted>
  <dcterms:created xsi:type="dcterms:W3CDTF">2006-11-02T13:18:58Z</dcterms:created>
  <dcterms:modified xsi:type="dcterms:W3CDTF">2023-11-15T13:06:59Z</dcterms:modified>
</cp:coreProperties>
</file>