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0169" autoAdjust="0"/>
  </p:normalViewPr>
  <p:slideViewPr>
    <p:cSldViewPr snapToGrid="0">
      <p:cViewPr>
        <p:scale>
          <a:sx n="33" d="100"/>
          <a:sy n="33" d="100"/>
        </p:scale>
        <p:origin x="144" y="144"/>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15.11.2023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244" y="10538138"/>
            <a:ext cx="32488038" cy="7267194"/>
          </a:xfrm>
          <a:solidFill>
            <a:srgbClr val="FFFFFF"/>
          </a:solidFill>
          <a:ln w="38100">
            <a:solidFill>
              <a:srgbClr val="404040"/>
            </a:solidFill>
          </a:ln>
        </p:spPr>
        <p:txBody>
          <a:bodyPr lIns="274320" rIns="274320" anchor="ctr" anchorCtr="1">
            <a:normAutofit/>
          </a:bodyPr>
          <a:lstStyle>
            <a:lvl1pPr algn="ctr">
              <a:defRPr sz="15454">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9463364" y="19217691"/>
            <a:ext cx="23881806" cy="5474476"/>
          </a:xfrm>
          <a:noFill/>
        </p:spPr>
        <p:txBody>
          <a:bodyPr>
            <a:normAutofit/>
          </a:bodyPr>
          <a:lstStyle>
            <a:lvl1pPr marL="0" indent="0" algn="ctr">
              <a:buNone/>
              <a:defRPr sz="8389">
                <a:solidFill>
                  <a:schemeClr val="tx1">
                    <a:lumMod val="75000"/>
                    <a:lumOff val="25000"/>
                  </a:schemeClr>
                </a:solidFill>
              </a:defRPr>
            </a:lvl1pPr>
            <a:lvl2pPr marL="2018675" indent="0" algn="ctr">
              <a:buNone/>
              <a:defRPr sz="8389"/>
            </a:lvl2pPr>
            <a:lvl3pPr marL="4037350" indent="0" algn="ctr">
              <a:buNone/>
              <a:defRPr sz="7948"/>
            </a:lvl3pPr>
            <a:lvl4pPr marL="6056025" indent="0" algn="ctr">
              <a:buNone/>
              <a:defRPr sz="7064"/>
            </a:lvl4pPr>
            <a:lvl5pPr marL="8074701" indent="0" algn="ctr">
              <a:buNone/>
              <a:defRPr sz="7064"/>
            </a:lvl5pPr>
            <a:lvl6pPr marL="10093376" indent="0" algn="ctr">
              <a:buNone/>
              <a:defRPr sz="7064"/>
            </a:lvl6pPr>
            <a:lvl7pPr marL="12112051" indent="0" algn="ctr">
              <a:buNone/>
              <a:defRPr sz="7064"/>
            </a:lvl7pPr>
            <a:lvl8pPr marL="14130726" indent="0" algn="ctr">
              <a:buNone/>
              <a:defRPr sz="7064"/>
            </a:lvl8pPr>
            <a:lvl9pPr marL="16149401" indent="0" algn="ctr">
              <a:buNone/>
              <a:defRPr sz="7064"/>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D450C25-391F-A044-843B-7783360877FA}" type="datetimeFigureOut">
              <a:rPr lang="nb-NO" smtClean="0"/>
              <a:t>15.11.2023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28633142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D450C25-391F-A044-843B-7783360877FA}" type="datetimeFigureOut">
              <a:rPr lang="nb-NO" smtClean="0"/>
              <a:t>15.11.2023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174677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382789" y="4138263"/>
            <a:ext cx="4934244" cy="22003449"/>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518861" y="4138263"/>
            <a:ext cx="22079227" cy="2200344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D450C25-391F-A044-843B-7783360877FA}" type="datetimeFigureOut">
              <a:rPr lang="nb-NO" smtClean="0"/>
              <a:t>15.11.2023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2331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D450C25-391F-A044-843B-7783360877FA}" type="datetimeFigureOut">
              <a:rPr lang="nb-NO" smtClean="0"/>
              <a:t>15.11.2023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252027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832" y="10538138"/>
            <a:ext cx="32491670" cy="7267194"/>
          </a:xfrm>
          <a:solidFill>
            <a:srgbClr val="FFFFFF"/>
          </a:solidFill>
          <a:ln w="38100">
            <a:solidFill>
              <a:srgbClr val="404040"/>
            </a:solidFill>
          </a:ln>
        </p:spPr>
        <p:txBody>
          <a:bodyPr lIns="274320" rIns="274320" anchor="ctr" anchorCtr="1">
            <a:normAutofit/>
          </a:bodyPr>
          <a:lstStyle>
            <a:lvl1pPr>
              <a:defRPr sz="15454">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9463364" y="19217342"/>
            <a:ext cx="23881806" cy="5585688"/>
          </a:xfrm>
        </p:spPr>
        <p:txBody>
          <a:bodyPr anchor="t" anchorCtr="1">
            <a:normAutofit/>
          </a:bodyPr>
          <a:lstStyle>
            <a:lvl1pPr marL="0" indent="0">
              <a:buNone/>
              <a:defRPr sz="8389">
                <a:solidFill>
                  <a:schemeClr val="tx1"/>
                </a:solidFill>
              </a:defRPr>
            </a:lvl1pPr>
            <a:lvl2pPr marL="2018675" indent="0">
              <a:buNone/>
              <a:defRPr sz="8389">
                <a:solidFill>
                  <a:schemeClr val="tx1">
                    <a:tint val="75000"/>
                  </a:schemeClr>
                </a:solidFill>
              </a:defRPr>
            </a:lvl2pPr>
            <a:lvl3pPr marL="4037350" indent="0">
              <a:buNone/>
              <a:defRPr sz="7948">
                <a:solidFill>
                  <a:schemeClr val="tx1">
                    <a:tint val="75000"/>
                  </a:schemeClr>
                </a:solidFill>
              </a:defRPr>
            </a:lvl3pPr>
            <a:lvl4pPr marL="6056025" indent="0">
              <a:buNone/>
              <a:defRPr sz="7064">
                <a:solidFill>
                  <a:schemeClr val="tx1">
                    <a:tint val="75000"/>
                  </a:schemeClr>
                </a:solidFill>
              </a:defRPr>
            </a:lvl4pPr>
            <a:lvl5pPr marL="8074701" indent="0">
              <a:buNone/>
              <a:defRPr sz="7064">
                <a:solidFill>
                  <a:schemeClr val="tx1">
                    <a:tint val="75000"/>
                  </a:schemeClr>
                </a:solidFill>
              </a:defRPr>
            </a:lvl5pPr>
            <a:lvl6pPr marL="10093376" indent="0">
              <a:buNone/>
              <a:defRPr sz="7064">
                <a:solidFill>
                  <a:schemeClr val="tx1">
                    <a:tint val="75000"/>
                  </a:schemeClr>
                </a:solidFill>
              </a:defRPr>
            </a:lvl6pPr>
            <a:lvl7pPr marL="12112051" indent="0">
              <a:buNone/>
              <a:defRPr sz="7064">
                <a:solidFill>
                  <a:schemeClr val="tx1">
                    <a:tint val="75000"/>
                  </a:schemeClr>
                </a:solidFill>
              </a:defRPr>
            </a:lvl7pPr>
            <a:lvl8pPr marL="14130726" indent="0">
              <a:buNone/>
              <a:defRPr sz="7064">
                <a:solidFill>
                  <a:schemeClr val="tx1">
                    <a:tint val="75000"/>
                  </a:schemeClr>
                </a:solidFill>
              </a:defRPr>
            </a:lvl8pPr>
            <a:lvl9pPr marL="16149401" indent="0">
              <a:buNone/>
              <a:defRPr sz="7064">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D450C25-391F-A044-843B-7783360877FA}" type="datetimeFigureOut">
              <a:rPr lang="nb-NO" smtClean="0"/>
              <a:t>15.11.2023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6118033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5160242" y="11647697"/>
            <a:ext cx="15393199" cy="13696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22255082" y="11647697"/>
            <a:ext cx="15404871" cy="136961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9D450C25-391F-A044-843B-7783360877FA}" type="datetimeFigureOut">
              <a:rPr lang="nb-NO" smtClean="0"/>
              <a:t>15.11.2023</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429033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0239" y="10214456"/>
            <a:ext cx="15393204" cy="3108740"/>
          </a:xfrm>
        </p:spPr>
        <p:txBody>
          <a:bodyPr anchor="b" anchorCtr="1">
            <a:normAutofit/>
          </a:bodyPr>
          <a:lstStyle>
            <a:lvl1pPr marL="0" indent="0" algn="ctr">
              <a:buNone/>
              <a:defRPr sz="8389" b="0" cap="all" spc="442" baseline="0">
                <a:solidFill>
                  <a:schemeClr val="tx2"/>
                </a:solidFill>
              </a:defRPr>
            </a:lvl1pPr>
            <a:lvl2pPr marL="2018675" indent="0">
              <a:buNone/>
              <a:defRPr sz="8389" b="1"/>
            </a:lvl2pPr>
            <a:lvl3pPr marL="4037350" indent="0">
              <a:buNone/>
              <a:defRPr sz="7948" b="1"/>
            </a:lvl3pPr>
            <a:lvl4pPr marL="6056025" indent="0">
              <a:buNone/>
              <a:defRPr sz="7064" b="1"/>
            </a:lvl4pPr>
            <a:lvl5pPr marL="8074701" indent="0">
              <a:buNone/>
              <a:defRPr sz="7064" b="1"/>
            </a:lvl5pPr>
            <a:lvl6pPr marL="10093376" indent="0">
              <a:buNone/>
              <a:defRPr sz="7064" b="1"/>
            </a:lvl6pPr>
            <a:lvl7pPr marL="12112051" indent="0">
              <a:buNone/>
              <a:defRPr sz="7064" b="1"/>
            </a:lvl7pPr>
            <a:lvl8pPr marL="14130726" indent="0">
              <a:buNone/>
              <a:defRPr sz="7064" b="1"/>
            </a:lvl8pPr>
            <a:lvl9pPr marL="16149401" indent="0">
              <a:buNone/>
              <a:defRPr sz="7064" b="1"/>
            </a:lvl9pPr>
          </a:lstStyle>
          <a:p>
            <a:pPr lvl="0"/>
            <a:r>
              <a:rPr lang="nb-NO"/>
              <a:t>Klikk for å redigere tekststiler i malen</a:t>
            </a:r>
          </a:p>
        </p:txBody>
      </p:sp>
      <p:sp>
        <p:nvSpPr>
          <p:cNvPr id="4" name="Content Placeholder 3"/>
          <p:cNvSpPr>
            <a:spLocks noGrp="1"/>
          </p:cNvSpPr>
          <p:nvPr>
            <p:ph sz="half" idx="2"/>
          </p:nvPr>
        </p:nvSpPr>
        <p:spPr>
          <a:xfrm>
            <a:off x="5160239" y="13878322"/>
            <a:ext cx="15393204" cy="114654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22255082" y="13878322"/>
            <a:ext cx="15404871" cy="11465487"/>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22255082" y="10214456"/>
            <a:ext cx="15404871" cy="3108740"/>
          </a:xfrm>
        </p:spPr>
        <p:txBody>
          <a:bodyPr anchor="b" anchorCtr="1">
            <a:normAutofit/>
          </a:bodyPr>
          <a:lstStyle>
            <a:lvl1pPr marL="0" indent="0" algn="ctr">
              <a:buNone/>
              <a:defRPr sz="8389" b="0" cap="all" spc="442" baseline="0">
                <a:solidFill>
                  <a:schemeClr val="tx2"/>
                </a:solidFill>
              </a:defRPr>
            </a:lvl1pPr>
            <a:lvl2pPr marL="2018675" indent="0">
              <a:buNone/>
              <a:defRPr sz="8389" b="1"/>
            </a:lvl2pPr>
            <a:lvl3pPr marL="4037350" indent="0">
              <a:buNone/>
              <a:defRPr sz="7948" b="1"/>
            </a:lvl3pPr>
            <a:lvl4pPr marL="6056025" indent="0">
              <a:buNone/>
              <a:defRPr sz="7064" b="1"/>
            </a:lvl4pPr>
            <a:lvl5pPr marL="8074701" indent="0">
              <a:buNone/>
              <a:defRPr sz="7064" b="1"/>
            </a:lvl5pPr>
            <a:lvl6pPr marL="10093376" indent="0">
              <a:buNone/>
              <a:defRPr sz="7064" b="1"/>
            </a:lvl6pPr>
            <a:lvl7pPr marL="12112051" indent="0">
              <a:buNone/>
              <a:defRPr sz="7064" b="1"/>
            </a:lvl7pPr>
            <a:lvl8pPr marL="14130726" indent="0">
              <a:buNone/>
              <a:defRPr sz="7064" b="1"/>
            </a:lvl8pPr>
            <a:lvl9pPr marL="16149401" indent="0">
              <a:buNone/>
              <a:defRPr sz="7064"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D450C25-391F-A044-843B-7783360877FA}" type="datetimeFigureOut">
              <a:rPr lang="nb-NO" smtClean="0"/>
              <a:t>15.11.2023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49356F2-B834-3D43-B82B-FA0AD1D7CAA7}"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305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D450C25-391F-A044-843B-7783360877FA}" type="datetimeFigureOut">
              <a:rPr lang="nb-NO" smtClean="0"/>
              <a:t>15.11.2023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190549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50C25-391F-A044-843B-7783360877FA}" type="datetimeFigureOut">
              <a:rPr lang="nb-NO" smtClean="0"/>
              <a:t>15.11.2023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171549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21404263" cy="3027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99513" y="9907131"/>
            <a:ext cx="15405236" cy="5040026"/>
          </a:xfrm>
          <a:solidFill>
            <a:srgbClr val="FFFFFF"/>
          </a:solidFill>
          <a:ln>
            <a:solidFill>
              <a:srgbClr val="404040"/>
            </a:solidFill>
          </a:ln>
        </p:spPr>
        <p:txBody>
          <a:bodyPr anchor="ctr" anchorCtr="1">
            <a:normAutofit/>
          </a:bodyPr>
          <a:lstStyle>
            <a:lvl1pPr>
              <a:defRPr sz="9272">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23651710" y="3552851"/>
            <a:ext cx="16909367" cy="23174274"/>
          </a:xfrm>
        </p:spPr>
        <p:txBody>
          <a:bodyPr>
            <a:normAutofit/>
          </a:bodyPr>
          <a:lstStyle>
            <a:lvl1pPr>
              <a:defRPr sz="8389">
                <a:solidFill>
                  <a:schemeClr val="tx1"/>
                </a:solidFill>
              </a:defRPr>
            </a:lvl1pPr>
            <a:lvl2pPr>
              <a:defRPr sz="7064">
                <a:solidFill>
                  <a:schemeClr val="tx1"/>
                </a:solidFill>
              </a:defRPr>
            </a:lvl2pPr>
            <a:lvl3pPr>
              <a:defRPr sz="7064">
                <a:solidFill>
                  <a:schemeClr val="tx1"/>
                </a:solidFill>
              </a:defRPr>
            </a:lvl3pPr>
            <a:lvl4pPr>
              <a:defRPr sz="7064">
                <a:solidFill>
                  <a:schemeClr val="tx1"/>
                </a:solidFill>
              </a:defRPr>
            </a:lvl4pPr>
            <a:lvl5pPr>
              <a:defRPr sz="7064">
                <a:solidFill>
                  <a:schemeClr val="tx1"/>
                </a:solidFill>
              </a:defRPr>
            </a:lvl5pPr>
            <a:lvl6pPr>
              <a:defRPr sz="7064"/>
            </a:lvl6pPr>
            <a:lvl7pPr>
              <a:defRPr sz="7064"/>
            </a:lvl7pPr>
            <a:lvl8pPr>
              <a:defRPr sz="7064"/>
            </a:lvl8pPr>
            <a:lvl9pPr>
              <a:defRPr sz="7064"/>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040055" y="15673874"/>
            <a:ext cx="13324153" cy="9687278"/>
          </a:xfrm>
        </p:spPr>
        <p:txBody>
          <a:bodyPr anchor="t" anchorCtr="1">
            <a:normAutofit/>
          </a:bodyPr>
          <a:lstStyle>
            <a:lvl1pPr marL="0" indent="0" algn="ctr">
              <a:buNone/>
              <a:defRPr sz="6623">
                <a:solidFill>
                  <a:srgbClr val="FFFFFF"/>
                </a:solidFill>
              </a:defRPr>
            </a:lvl1pPr>
            <a:lvl2pPr marL="2018675" indent="0">
              <a:buNone/>
              <a:defRPr sz="6181"/>
            </a:lvl2pPr>
            <a:lvl3pPr marL="4037350" indent="0">
              <a:buNone/>
              <a:defRPr sz="5298"/>
            </a:lvl3pPr>
            <a:lvl4pPr marL="6056025" indent="0">
              <a:buNone/>
              <a:defRPr sz="4415"/>
            </a:lvl4pPr>
            <a:lvl5pPr marL="8074701" indent="0">
              <a:buNone/>
              <a:defRPr sz="4415"/>
            </a:lvl5pPr>
            <a:lvl6pPr marL="10093376" indent="0">
              <a:buNone/>
              <a:defRPr sz="4415"/>
            </a:lvl6pPr>
            <a:lvl7pPr marL="12112051" indent="0">
              <a:buNone/>
              <a:defRPr sz="4415"/>
            </a:lvl7pPr>
            <a:lvl8pPr marL="14130726" indent="0">
              <a:buNone/>
              <a:defRPr sz="4415"/>
            </a:lvl8pPr>
            <a:lvl9pPr marL="16149401" indent="0">
              <a:buNone/>
              <a:defRPr sz="4415"/>
            </a:lvl9pPr>
          </a:lstStyle>
          <a:p>
            <a:pPr lvl="0"/>
            <a:r>
              <a:rPr lang="nb-NO"/>
              <a:t>Klikk for å redigere tekststiler i malen</a:t>
            </a:r>
          </a:p>
        </p:txBody>
      </p:sp>
      <p:sp>
        <p:nvSpPr>
          <p:cNvPr id="9" name="Date Placeholder 8"/>
          <p:cNvSpPr>
            <a:spLocks noGrp="1"/>
          </p:cNvSpPr>
          <p:nvPr>
            <p:ph type="dt" sz="half" idx="10"/>
          </p:nvPr>
        </p:nvSpPr>
        <p:spPr/>
        <p:txBody>
          <a:bodyPr/>
          <a:lstStyle/>
          <a:p>
            <a:fld id="{9D450C25-391F-A044-843B-7783360877FA}" type="datetimeFigureOut">
              <a:rPr lang="nb-NO" smtClean="0"/>
              <a:t>15.11.2023</a:t>
            </a:fld>
            <a:endParaRPr lang="nb-NO"/>
          </a:p>
        </p:txBody>
      </p:sp>
      <p:sp>
        <p:nvSpPr>
          <p:cNvPr id="10" name="Footer Placeholder 9"/>
          <p:cNvSpPr>
            <a:spLocks noGrp="1"/>
          </p:cNvSpPr>
          <p:nvPr>
            <p:ph type="ftr" sz="quarter" idx="11"/>
          </p:nvPr>
        </p:nvSpPr>
        <p:spPr>
          <a:xfrm>
            <a:off x="2999514" y="27534590"/>
            <a:ext cx="17820022" cy="1413066"/>
          </a:xfrm>
        </p:spPr>
        <p:txBody>
          <a:bodyPr>
            <a:normAutofit/>
          </a:bodyPr>
          <a:lstStyle>
            <a:lvl1pPr>
              <a:defRPr>
                <a:solidFill>
                  <a:srgbClr val="FFFFFF">
                    <a:alpha val="70000"/>
                  </a:srgbClr>
                </a:solidFill>
              </a:defRPr>
            </a:lvl1pPr>
          </a:lstStyle>
          <a:p>
            <a:endParaRPr lang="nb-NO"/>
          </a:p>
        </p:txBody>
      </p:sp>
      <p:sp>
        <p:nvSpPr>
          <p:cNvPr id="11" name="Slide Number Placeholder 10"/>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147222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1" name="Rectangle 10"/>
          <p:cNvSpPr/>
          <p:nvPr/>
        </p:nvSpPr>
        <p:spPr>
          <a:xfrm>
            <a:off x="0" y="0"/>
            <a:ext cx="21404263" cy="3027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96597" y="9907124"/>
            <a:ext cx="15411069" cy="5046663"/>
          </a:xfrm>
          <a:solidFill>
            <a:srgbClr val="FFFFFF"/>
          </a:solidFill>
          <a:ln>
            <a:solidFill>
              <a:srgbClr val="262626"/>
            </a:solidFill>
          </a:ln>
        </p:spPr>
        <p:txBody>
          <a:bodyPr anchor="ctr" anchorCtr="1">
            <a:noAutofit/>
          </a:bodyPr>
          <a:lstStyle>
            <a:lvl1pPr>
              <a:defRPr sz="9272">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21404265" y="0"/>
            <a:ext cx="21425671" cy="30279975"/>
          </a:xfrm>
          <a:solidFill>
            <a:schemeClr val="bg1"/>
          </a:solidFill>
        </p:spPr>
        <p:txBody>
          <a:bodyPr anchor="t"/>
          <a:lstStyle>
            <a:lvl1pPr marL="0" indent="0">
              <a:buNone/>
              <a:defRPr sz="14129">
                <a:solidFill>
                  <a:schemeClr val="tx1"/>
                </a:solidFill>
              </a:defRPr>
            </a:lvl1pPr>
            <a:lvl2pPr marL="2018675" indent="0">
              <a:buNone/>
              <a:defRPr sz="12363"/>
            </a:lvl2pPr>
            <a:lvl3pPr marL="4037350" indent="0">
              <a:buNone/>
              <a:defRPr sz="10597"/>
            </a:lvl3pPr>
            <a:lvl4pPr marL="6056025" indent="0">
              <a:buNone/>
              <a:defRPr sz="8831"/>
            </a:lvl4pPr>
            <a:lvl5pPr marL="8074701" indent="0">
              <a:buNone/>
              <a:defRPr sz="8831"/>
            </a:lvl5pPr>
            <a:lvl6pPr marL="10093376" indent="0">
              <a:buNone/>
              <a:defRPr sz="8831"/>
            </a:lvl6pPr>
            <a:lvl7pPr marL="12112051" indent="0">
              <a:buNone/>
              <a:defRPr sz="8831"/>
            </a:lvl7pPr>
            <a:lvl8pPr marL="14130726" indent="0">
              <a:buNone/>
              <a:defRPr sz="8831"/>
            </a:lvl8pPr>
            <a:lvl9pPr marL="16149401" indent="0">
              <a:buNone/>
              <a:defRPr sz="8831"/>
            </a:lvl9pPr>
          </a:lstStyle>
          <a:p>
            <a:r>
              <a:rPr lang="nb-NO"/>
              <a:t>Klikk på ikonet for å legge til et bilde</a:t>
            </a:r>
            <a:endParaRPr lang="en-US" dirty="0"/>
          </a:p>
        </p:txBody>
      </p:sp>
      <p:sp>
        <p:nvSpPr>
          <p:cNvPr id="4" name="Text Placeholder 3"/>
          <p:cNvSpPr>
            <a:spLocks noGrp="1"/>
          </p:cNvSpPr>
          <p:nvPr>
            <p:ph type="body" sz="half" idx="2"/>
          </p:nvPr>
        </p:nvSpPr>
        <p:spPr>
          <a:xfrm>
            <a:off x="4040055" y="15673881"/>
            <a:ext cx="13324153" cy="9687283"/>
          </a:xfrm>
        </p:spPr>
        <p:txBody>
          <a:bodyPr anchor="t" anchorCtr="1">
            <a:normAutofit/>
          </a:bodyPr>
          <a:lstStyle>
            <a:lvl1pPr marL="0" indent="0" algn="ctr">
              <a:buNone/>
              <a:defRPr sz="6623">
                <a:solidFill>
                  <a:srgbClr val="FFFFFF"/>
                </a:solidFill>
              </a:defRPr>
            </a:lvl1pPr>
            <a:lvl2pPr marL="2018675" indent="0">
              <a:buNone/>
              <a:defRPr sz="6181"/>
            </a:lvl2pPr>
            <a:lvl3pPr marL="4037350" indent="0">
              <a:buNone/>
              <a:defRPr sz="5298"/>
            </a:lvl3pPr>
            <a:lvl4pPr marL="6056025" indent="0">
              <a:buNone/>
              <a:defRPr sz="4415"/>
            </a:lvl4pPr>
            <a:lvl5pPr marL="8074701" indent="0">
              <a:buNone/>
              <a:defRPr sz="4415"/>
            </a:lvl5pPr>
            <a:lvl6pPr marL="10093376" indent="0">
              <a:buNone/>
              <a:defRPr sz="4415"/>
            </a:lvl6pPr>
            <a:lvl7pPr marL="12112051" indent="0">
              <a:buNone/>
              <a:defRPr sz="4415"/>
            </a:lvl7pPr>
            <a:lvl8pPr marL="14130726" indent="0">
              <a:buNone/>
              <a:defRPr sz="4415"/>
            </a:lvl8pPr>
            <a:lvl9pPr marL="16149401" indent="0">
              <a:buNone/>
              <a:defRPr sz="4415"/>
            </a:lvl9pPr>
          </a:lstStyle>
          <a:p>
            <a:pPr lvl="0"/>
            <a:r>
              <a:rPr lang="nb-NO"/>
              <a:t>Klikk for å redigere tekststiler i malen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450C25-391F-A044-843B-7783360877FA}" type="datetimeFigureOut">
              <a:rPr lang="nb-NO" smtClean="0"/>
              <a:t>15.11.2023</a:t>
            </a:fld>
            <a:endParaRPr lang="nb-NO"/>
          </a:p>
        </p:txBody>
      </p:sp>
      <p:sp>
        <p:nvSpPr>
          <p:cNvPr id="9" name="Footer Placeholder 8"/>
          <p:cNvSpPr>
            <a:spLocks noGrp="1"/>
          </p:cNvSpPr>
          <p:nvPr>
            <p:ph type="ftr" sz="quarter" idx="11"/>
          </p:nvPr>
        </p:nvSpPr>
        <p:spPr>
          <a:xfrm>
            <a:off x="2996597" y="27534590"/>
            <a:ext cx="17808346" cy="1413066"/>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49356F2-B834-3D43-B82B-FA0AD1D7CAA7}" type="slidenum">
              <a:rPr lang="nb-NO" smtClean="0"/>
              <a:t>‹#›</a:t>
            </a:fld>
            <a:endParaRPr lang="nb-NO"/>
          </a:p>
        </p:txBody>
      </p:sp>
    </p:spTree>
    <p:extLst>
      <p:ext uri="{BB962C8B-B14F-4D97-AF65-F5344CB8AC3E}">
        <p14:creationId xmlns:p14="http://schemas.microsoft.com/office/powerpoint/2010/main" val="24162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858" y="4259383"/>
            <a:ext cx="27798177" cy="5248529"/>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518858" y="11647703"/>
            <a:ext cx="27798177" cy="1369611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27991003" y="27546106"/>
            <a:ext cx="9668950" cy="1430409"/>
          </a:xfrm>
          <a:prstGeom prst="rect">
            <a:avLst/>
          </a:prstGeom>
        </p:spPr>
        <p:txBody>
          <a:bodyPr vert="horz" lIns="91440" tIns="45720" rIns="91440" bIns="45720" rtlCol="0" anchor="ctr"/>
          <a:lstStyle>
            <a:lvl1pPr algn="r">
              <a:defRPr sz="4415">
                <a:solidFill>
                  <a:schemeClr val="tx1">
                    <a:alpha val="70000"/>
                  </a:schemeClr>
                </a:solidFill>
              </a:defRPr>
            </a:lvl1pPr>
          </a:lstStyle>
          <a:p>
            <a:fld id="{9D450C25-391F-A044-843B-7783360877FA}" type="datetimeFigureOut">
              <a:rPr lang="nb-NO" smtClean="0"/>
              <a:t>15.11.2023</a:t>
            </a:fld>
            <a:endParaRPr lang="nb-NO"/>
          </a:p>
        </p:txBody>
      </p:sp>
      <p:sp>
        <p:nvSpPr>
          <p:cNvPr id="5" name="Footer Placeholder 4"/>
          <p:cNvSpPr>
            <a:spLocks noGrp="1"/>
          </p:cNvSpPr>
          <p:nvPr>
            <p:ph type="ftr" sz="quarter" idx="3"/>
          </p:nvPr>
        </p:nvSpPr>
        <p:spPr>
          <a:xfrm>
            <a:off x="5160239" y="27534590"/>
            <a:ext cx="21332466" cy="1413066"/>
          </a:xfrm>
          <a:prstGeom prst="rect">
            <a:avLst/>
          </a:prstGeom>
        </p:spPr>
        <p:txBody>
          <a:bodyPr vert="horz" lIns="91440" tIns="45720" rIns="91440" bIns="45720" rtlCol="0" anchor="ctr"/>
          <a:lstStyle>
            <a:lvl1pPr algn="l">
              <a:defRPr sz="4415">
                <a:solidFill>
                  <a:schemeClr val="tx1">
                    <a:alpha val="70000"/>
                  </a:schemeClr>
                </a:solidFill>
              </a:defRPr>
            </a:lvl1pPr>
          </a:lstStyle>
          <a:p>
            <a:endParaRPr lang="nb-NO"/>
          </a:p>
        </p:txBody>
      </p:sp>
      <p:sp>
        <p:nvSpPr>
          <p:cNvPr id="6" name="Slide Number Placeholder 5"/>
          <p:cNvSpPr>
            <a:spLocks noGrp="1"/>
          </p:cNvSpPr>
          <p:nvPr>
            <p:ph type="sldNum" sz="quarter" idx="4"/>
          </p:nvPr>
        </p:nvSpPr>
        <p:spPr>
          <a:xfrm>
            <a:off x="38576885" y="27453844"/>
            <a:ext cx="1712341" cy="1614932"/>
          </a:xfrm>
          <a:prstGeom prst="ellipse">
            <a:avLst/>
          </a:prstGeom>
          <a:solidFill>
            <a:srgbClr val="1D1D1D">
              <a:alpha val="69804"/>
            </a:srgbClr>
          </a:solidFill>
        </p:spPr>
        <p:txBody>
          <a:bodyPr vert="horz" lIns="18288" tIns="45720" rIns="18288" bIns="45720" rtlCol="0" anchor="ctr">
            <a:noAutofit/>
          </a:bodyPr>
          <a:lstStyle>
            <a:lvl1pPr algn="ctr">
              <a:defRPr sz="4857" spc="0" baseline="0">
                <a:solidFill>
                  <a:srgbClr val="FFFFFF"/>
                </a:solidFill>
              </a:defRPr>
            </a:lvl1pPr>
          </a:lstStyle>
          <a:p>
            <a:fld id="{749356F2-B834-3D43-B82B-FA0AD1D7CAA7}" type="slidenum">
              <a:rPr lang="nb-NO" smtClean="0"/>
              <a:t>‹#›</a:t>
            </a:fld>
            <a:endParaRPr lang="nb-NO"/>
          </a:p>
        </p:txBody>
      </p:sp>
      <p:sp>
        <p:nvSpPr>
          <p:cNvPr id="7" name="Rektangel 6">
            <a:extLst>
              <a:ext uri="{FF2B5EF4-FFF2-40B4-BE49-F238E27FC236}">
                <a16:creationId xmlns:a16="http://schemas.microsoft.com/office/drawing/2014/main" id="{D2734CED-71F4-D143-B081-91AD3E0CE0C5}"/>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8" name="Freeform 2" descr="Red field, top">
            <a:extLst>
              <a:ext uri="{FF2B5EF4-FFF2-40B4-BE49-F238E27FC236}">
                <a16:creationId xmlns:a16="http://schemas.microsoft.com/office/drawing/2014/main" id="{17E890C1-3371-7446-98DF-00A841A6F32D}"/>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9" name="Picture 19">
            <a:extLst>
              <a:ext uri="{FF2B5EF4-FFF2-40B4-BE49-F238E27FC236}">
                <a16:creationId xmlns:a16="http://schemas.microsoft.com/office/drawing/2014/main" id="{4845EC29-FED9-9843-B058-69379C88B20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13551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4037350" rtl="0" eaLnBrk="1" latinLnBrk="0" hangingPunct="1">
        <a:lnSpc>
          <a:spcPct val="90000"/>
        </a:lnSpc>
        <a:spcBef>
          <a:spcPct val="0"/>
        </a:spcBef>
        <a:buNone/>
        <a:defRPr sz="11480" kern="1200" cap="all" spc="883" baseline="0">
          <a:solidFill>
            <a:schemeClr val="tx1">
              <a:lumMod val="85000"/>
              <a:lumOff val="15000"/>
            </a:schemeClr>
          </a:solidFill>
          <a:latin typeface="+mj-lt"/>
          <a:ea typeface="+mj-ea"/>
          <a:cs typeface="+mj-cs"/>
        </a:defRPr>
      </a:lvl1pPr>
    </p:titleStyle>
    <p:bodyStyle>
      <a:lvl1pPr marL="1009338" indent="-1009338" algn="l" defTabSz="4037350" rtl="0" eaLnBrk="1" latinLnBrk="0" hangingPunct="1">
        <a:lnSpc>
          <a:spcPct val="100000"/>
        </a:lnSpc>
        <a:spcBef>
          <a:spcPts val="4415"/>
        </a:spcBef>
        <a:buClr>
          <a:schemeClr val="accent2"/>
        </a:buClr>
        <a:buFont typeface="Arial" panose="020B0604020202020204" pitchFamily="34" charset="0"/>
        <a:buChar char="•"/>
        <a:defRPr sz="7948" kern="1200">
          <a:solidFill>
            <a:schemeClr val="tx1">
              <a:lumMod val="85000"/>
              <a:lumOff val="15000"/>
            </a:schemeClr>
          </a:solidFill>
          <a:latin typeface="+mn-lt"/>
          <a:ea typeface="+mn-ea"/>
          <a:cs typeface="+mn-cs"/>
        </a:defRPr>
      </a:lvl1pPr>
      <a:lvl2pPr marL="2018675"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2pPr>
      <a:lvl3pPr marL="3028013"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3pPr>
      <a:lvl4pPr marL="4037350"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4pPr>
      <a:lvl5pPr marL="5046688"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lumMod val="85000"/>
              <a:lumOff val="15000"/>
            </a:schemeClr>
          </a:solidFill>
          <a:latin typeface="+mn-lt"/>
          <a:ea typeface="+mn-ea"/>
          <a:cs typeface="+mn-cs"/>
        </a:defRPr>
      </a:lvl5pPr>
      <a:lvl6pPr marL="5803691"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solidFill>
          <a:latin typeface="+mn-lt"/>
          <a:ea typeface="+mn-ea"/>
          <a:cs typeface="+mn-cs"/>
        </a:defRPr>
      </a:lvl6pPr>
      <a:lvl7pPr marL="6560694"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a:solidFill>
            <a:schemeClr val="tx1"/>
          </a:solidFill>
          <a:latin typeface="+mn-lt"/>
          <a:ea typeface="+mn-ea"/>
          <a:cs typeface="+mn-cs"/>
        </a:defRPr>
      </a:lvl7pPr>
      <a:lvl8pPr marL="7317697"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baseline="0">
          <a:solidFill>
            <a:schemeClr val="tx1"/>
          </a:solidFill>
          <a:latin typeface="+mn-lt"/>
          <a:ea typeface="+mn-ea"/>
          <a:cs typeface="+mn-cs"/>
        </a:defRPr>
      </a:lvl8pPr>
      <a:lvl9pPr marL="8074701" indent="-1009338" algn="l" defTabSz="4037350" rtl="0" eaLnBrk="1" latinLnBrk="0" hangingPunct="1">
        <a:lnSpc>
          <a:spcPct val="100000"/>
        </a:lnSpc>
        <a:spcBef>
          <a:spcPts val="4415"/>
        </a:spcBef>
        <a:buClr>
          <a:schemeClr val="accent2"/>
        </a:buClr>
        <a:buFont typeface="Arial" panose="020B0604020202020204" pitchFamily="34" charset="0"/>
        <a:buChar char="•"/>
        <a:defRPr sz="7064" kern="1200" baseline="0">
          <a:solidFill>
            <a:schemeClr val="tx1"/>
          </a:solidFill>
          <a:latin typeface="+mn-lt"/>
          <a:ea typeface="+mn-ea"/>
          <a:cs typeface="+mn-cs"/>
        </a:defRPr>
      </a:lvl9pPr>
    </p:bodyStyle>
    <p:otherStyle>
      <a:defPPr>
        <a:defRPr lang="en-US"/>
      </a:defPPr>
      <a:lvl1pPr marL="0" algn="l" defTabSz="4037350" rtl="0" eaLnBrk="1" latinLnBrk="0" hangingPunct="1">
        <a:defRPr sz="7948" kern="1200">
          <a:solidFill>
            <a:schemeClr val="tx1"/>
          </a:solidFill>
          <a:latin typeface="+mn-lt"/>
          <a:ea typeface="+mn-ea"/>
          <a:cs typeface="+mn-cs"/>
        </a:defRPr>
      </a:lvl1pPr>
      <a:lvl2pPr marL="2018675" algn="l" defTabSz="4037350" rtl="0" eaLnBrk="1" latinLnBrk="0" hangingPunct="1">
        <a:defRPr sz="7948" kern="1200">
          <a:solidFill>
            <a:schemeClr val="tx1"/>
          </a:solidFill>
          <a:latin typeface="+mn-lt"/>
          <a:ea typeface="+mn-ea"/>
          <a:cs typeface="+mn-cs"/>
        </a:defRPr>
      </a:lvl2pPr>
      <a:lvl3pPr marL="4037350" algn="l" defTabSz="4037350" rtl="0" eaLnBrk="1" latinLnBrk="0" hangingPunct="1">
        <a:defRPr sz="7948" kern="1200">
          <a:solidFill>
            <a:schemeClr val="tx1"/>
          </a:solidFill>
          <a:latin typeface="+mn-lt"/>
          <a:ea typeface="+mn-ea"/>
          <a:cs typeface="+mn-cs"/>
        </a:defRPr>
      </a:lvl3pPr>
      <a:lvl4pPr marL="6056025" algn="l" defTabSz="4037350" rtl="0" eaLnBrk="1" latinLnBrk="0" hangingPunct="1">
        <a:defRPr sz="7948" kern="1200">
          <a:solidFill>
            <a:schemeClr val="tx1"/>
          </a:solidFill>
          <a:latin typeface="+mn-lt"/>
          <a:ea typeface="+mn-ea"/>
          <a:cs typeface="+mn-cs"/>
        </a:defRPr>
      </a:lvl4pPr>
      <a:lvl5pPr marL="8074701" algn="l" defTabSz="4037350" rtl="0" eaLnBrk="1" latinLnBrk="0" hangingPunct="1">
        <a:defRPr sz="7948" kern="1200">
          <a:solidFill>
            <a:schemeClr val="tx1"/>
          </a:solidFill>
          <a:latin typeface="+mn-lt"/>
          <a:ea typeface="+mn-ea"/>
          <a:cs typeface="+mn-cs"/>
        </a:defRPr>
      </a:lvl5pPr>
      <a:lvl6pPr marL="10093376" algn="l" defTabSz="4037350" rtl="0" eaLnBrk="1" latinLnBrk="0" hangingPunct="1">
        <a:defRPr sz="7948" kern="1200">
          <a:solidFill>
            <a:schemeClr val="tx1"/>
          </a:solidFill>
          <a:latin typeface="+mn-lt"/>
          <a:ea typeface="+mn-ea"/>
          <a:cs typeface="+mn-cs"/>
        </a:defRPr>
      </a:lvl6pPr>
      <a:lvl7pPr marL="12112051" algn="l" defTabSz="4037350" rtl="0" eaLnBrk="1" latinLnBrk="0" hangingPunct="1">
        <a:defRPr sz="7948" kern="1200">
          <a:solidFill>
            <a:schemeClr val="tx1"/>
          </a:solidFill>
          <a:latin typeface="+mn-lt"/>
          <a:ea typeface="+mn-ea"/>
          <a:cs typeface="+mn-cs"/>
        </a:defRPr>
      </a:lvl7pPr>
      <a:lvl8pPr marL="14130726" algn="l" defTabSz="4037350" rtl="0" eaLnBrk="1" latinLnBrk="0" hangingPunct="1">
        <a:defRPr sz="7948" kern="1200">
          <a:solidFill>
            <a:schemeClr val="tx1"/>
          </a:solidFill>
          <a:latin typeface="+mn-lt"/>
          <a:ea typeface="+mn-ea"/>
          <a:cs typeface="+mn-cs"/>
        </a:defRPr>
      </a:lvl8pPr>
      <a:lvl9pPr marL="16149401" algn="l" defTabSz="4037350" rtl="0" eaLnBrk="1" latinLnBrk="0" hangingPunct="1">
        <a:defRPr sz="79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dirty="0" err="1">
                <a:solidFill>
                  <a:schemeClr val="bg1"/>
                </a:solidFill>
                <a:latin typeface="Times New Roman" panose="02020603050405020304" pitchFamily="18" charset="0"/>
                <a:cs typeface="Times New Roman" panose="02020603050405020304" pitchFamily="18" charset="0"/>
              </a:rPr>
              <a:t>Kunnskap</a:t>
            </a:r>
            <a:r>
              <a:rPr lang="en-US" altLang="nb-NO" sz="12400" b="1" dirty="0">
                <a:solidFill>
                  <a:schemeClr val="bg1"/>
                </a:solidFill>
                <a:latin typeface="Times New Roman" panose="02020603050405020304" pitchFamily="18" charset="0"/>
                <a:cs typeface="Times New Roman" panose="02020603050405020304" pitchFamily="18" charset="0"/>
              </a:rPr>
              <a:t> om </a:t>
            </a:r>
            <a:r>
              <a:rPr lang="en-US" altLang="nb-NO" sz="12400" b="1" dirty="0" err="1">
                <a:solidFill>
                  <a:schemeClr val="bg1"/>
                </a:solidFill>
                <a:latin typeface="Times New Roman" panose="02020603050405020304" pitchFamily="18" charset="0"/>
                <a:cs typeface="Times New Roman" panose="02020603050405020304" pitchFamily="18" charset="0"/>
              </a:rPr>
              <a:t>søvn</a:t>
            </a:r>
            <a:endParaRPr lang="nb-NO" altLang="nb-NO" sz="12400" b="1" dirty="0">
              <a:solidFill>
                <a:schemeClr val="bg1"/>
              </a:solidFill>
              <a:latin typeface="Times New Roman" panose="02020603050405020304" pitchFamily="18" charset="0"/>
              <a:cs typeface="Times New Roman" panose="02020603050405020304" pitchFamily="18" charset="0"/>
            </a:endParaRPr>
          </a:p>
        </p:txBody>
      </p:sp>
      <p:sp>
        <p:nvSpPr>
          <p:cNvPr id="2054" name="Subtitle" descr="Subtitle field"/>
          <p:cNvSpPr txBox="1">
            <a:spLocks noChangeArrowheads="1"/>
          </p:cNvSpPr>
          <p:nvPr/>
        </p:nvSpPr>
        <p:spPr bwMode="auto">
          <a:xfrm>
            <a:off x="1182688" y="3076575"/>
            <a:ext cx="3293935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r>
              <a:rPr lang="nb-NO" sz="5000" i="1" dirty="0">
                <a:solidFill>
                  <a:schemeClr val="bg1"/>
                </a:solidFill>
                <a:effectLst/>
                <a:latin typeface="Times New Roman" panose="02020603050405020304" pitchFamily="18" charset="0"/>
                <a:cs typeface="Times New Roman" panose="02020603050405020304" pitchFamily="18" charset="0"/>
              </a:rPr>
              <a:t>En studie av leger og medisinstudenters </a:t>
            </a:r>
            <a:r>
              <a:rPr lang="nb-NO" sz="5000" i="1" dirty="0" err="1">
                <a:solidFill>
                  <a:schemeClr val="bg1"/>
                </a:solidFill>
                <a:effectLst/>
                <a:latin typeface="Times New Roman" panose="02020603050405020304" pitchFamily="18" charset="0"/>
                <a:cs typeface="Times New Roman" panose="02020603050405020304" pitchFamily="18" charset="0"/>
              </a:rPr>
              <a:t>kunnskapsniva</a:t>
            </a:r>
            <a:r>
              <a:rPr lang="nb-NO" sz="5000" i="1" dirty="0">
                <a:solidFill>
                  <a:schemeClr val="bg1"/>
                </a:solidFill>
                <a:effectLst/>
                <a:latin typeface="Times New Roman" panose="02020603050405020304" pitchFamily="18" charset="0"/>
                <a:cs typeface="Times New Roman" panose="02020603050405020304" pitchFamily="18" charset="0"/>
              </a:rPr>
              <a:t>̊ om søvnmedisin ved bruk av Bergen </a:t>
            </a:r>
            <a:r>
              <a:rPr lang="nb-NO" sz="5000" i="1" dirty="0" err="1">
                <a:solidFill>
                  <a:schemeClr val="bg1"/>
                </a:solidFill>
                <a:effectLst/>
                <a:latin typeface="Times New Roman" panose="02020603050405020304" pitchFamily="18" charset="0"/>
                <a:cs typeface="Times New Roman" panose="02020603050405020304" pitchFamily="18" charset="0"/>
              </a:rPr>
              <a:t>Sleep</a:t>
            </a:r>
            <a:r>
              <a:rPr lang="nb-NO" sz="5000" i="1" dirty="0">
                <a:solidFill>
                  <a:schemeClr val="bg1"/>
                </a:solidFill>
                <a:effectLst/>
                <a:latin typeface="Times New Roman" panose="02020603050405020304" pitchFamily="18" charset="0"/>
                <a:cs typeface="Times New Roman" panose="02020603050405020304" pitchFamily="18" charset="0"/>
              </a:rPr>
              <a:t> Knowledge </a:t>
            </a:r>
            <a:r>
              <a:rPr lang="nb-NO" sz="5000" i="1" dirty="0" err="1">
                <a:solidFill>
                  <a:schemeClr val="bg1"/>
                </a:solidFill>
                <a:effectLst/>
                <a:latin typeface="Times New Roman" panose="02020603050405020304" pitchFamily="18" charset="0"/>
                <a:cs typeface="Times New Roman" panose="02020603050405020304" pitchFamily="18" charset="0"/>
              </a:rPr>
              <a:t>Questionnaire</a:t>
            </a:r>
            <a:r>
              <a:rPr lang="nb-NO" sz="5000" i="1" dirty="0">
                <a:solidFill>
                  <a:schemeClr val="bg1"/>
                </a:solidFill>
                <a:effectLst/>
                <a:latin typeface="Times New Roman" panose="02020603050405020304" pitchFamily="18" charset="0"/>
                <a:cs typeface="Times New Roman" panose="02020603050405020304" pitchFamily="18" charset="0"/>
              </a:rPr>
              <a:t> </a:t>
            </a:r>
            <a:endParaRPr lang="nb-NO" sz="5000" dirty="0">
              <a:solidFill>
                <a:schemeClr val="bg1"/>
              </a:solidFill>
              <a:effectLst/>
              <a:latin typeface="Times New Roman" panose="02020603050405020304" pitchFamily="18" charset="0"/>
              <a:cs typeface="Times New Roman" panose="02020603050405020304" pitchFamily="18" charset="0"/>
            </a:endParaRPr>
          </a:p>
        </p:txBody>
      </p:sp>
      <p:sp>
        <p:nvSpPr>
          <p:cNvPr id="2053" name="Name and info" descr="Field for name and email"/>
          <p:cNvSpPr txBox="1">
            <a:spLocks noChangeArrowheads="1"/>
          </p:cNvSpPr>
          <p:nvPr/>
        </p:nvSpPr>
        <p:spPr bwMode="auto">
          <a:xfrm>
            <a:off x="32968016" y="1556229"/>
            <a:ext cx="952307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Times New Roman" panose="02020603050405020304" pitchFamily="18" charset="0"/>
                <a:cs typeface="Times New Roman" panose="02020603050405020304" pitchFamily="18" charset="0"/>
              </a:rPr>
              <a:t>Kaja Ellingsen og Ingvild </a:t>
            </a:r>
            <a:r>
              <a:rPr lang="nb-NO" altLang="nb-NO" sz="4400" b="1" dirty="0" err="1">
                <a:solidFill>
                  <a:schemeClr val="bg1"/>
                </a:solidFill>
                <a:latin typeface="Times New Roman" panose="02020603050405020304" pitchFamily="18" charset="0"/>
                <a:cs typeface="Times New Roman" panose="02020603050405020304" pitchFamily="18" charset="0"/>
              </a:rPr>
              <a:t>Sigbjørnsen</a:t>
            </a:r>
            <a:br>
              <a:rPr lang="nb-NO" altLang="nb-NO" sz="4000" dirty="0">
                <a:solidFill>
                  <a:schemeClr val="bg1"/>
                </a:solidFill>
                <a:latin typeface="Times New Roman" panose="02020603050405020304" pitchFamily="18" charset="0"/>
                <a:cs typeface="Times New Roman" panose="02020603050405020304" pitchFamily="18" charset="0"/>
              </a:rPr>
            </a:br>
            <a:r>
              <a:rPr lang="nb-NO" altLang="nb-NO" sz="3600" dirty="0" err="1">
                <a:solidFill>
                  <a:schemeClr val="bg1"/>
                </a:solidFill>
                <a:latin typeface="Times New Roman" panose="02020603050405020304" pitchFamily="18" charset="0"/>
                <a:cs typeface="Times New Roman" panose="02020603050405020304" pitchFamily="18" charset="0"/>
              </a:rPr>
              <a:t>University</a:t>
            </a:r>
            <a:r>
              <a:rPr lang="nb-NO" altLang="nb-NO" sz="3600" dirty="0">
                <a:solidFill>
                  <a:schemeClr val="bg1"/>
                </a:solidFill>
                <a:latin typeface="Times New Roman" panose="02020603050405020304" pitchFamily="18" charset="0"/>
                <a:cs typeface="Times New Roman" panose="02020603050405020304" pitchFamily="18" charset="0"/>
              </a:rPr>
              <a:t> </a:t>
            </a:r>
            <a:r>
              <a:rPr lang="nb-NO" altLang="nb-NO" sz="3600" dirty="0" err="1">
                <a:solidFill>
                  <a:schemeClr val="bg1"/>
                </a:solidFill>
                <a:latin typeface="Times New Roman" panose="02020603050405020304" pitchFamily="18" charset="0"/>
                <a:cs typeface="Times New Roman" panose="02020603050405020304" pitchFamily="18" charset="0"/>
              </a:rPr>
              <a:t>of</a:t>
            </a:r>
            <a:r>
              <a:rPr lang="nb-NO" altLang="nb-NO" sz="3600" dirty="0">
                <a:solidFill>
                  <a:schemeClr val="bg1"/>
                </a:solidFill>
                <a:latin typeface="Times New Roman" panose="02020603050405020304" pitchFamily="18" charset="0"/>
                <a:cs typeface="Times New Roman" panose="02020603050405020304" pitchFamily="18" charset="0"/>
              </a:rPr>
              <a:t> Bergen</a:t>
            </a:r>
          </a:p>
          <a:p>
            <a:pPr algn="r" eaLnBrk="1" hangingPunct="1"/>
            <a:r>
              <a:rPr lang="nb-NO" altLang="nb-NO" sz="3600" dirty="0">
                <a:solidFill>
                  <a:schemeClr val="bg1"/>
                </a:solidFill>
                <a:latin typeface="Times New Roman" panose="02020603050405020304" pitchFamily="18" charset="0"/>
                <a:cs typeface="Times New Roman" panose="02020603050405020304" pitchFamily="18" charset="0"/>
              </a:rPr>
              <a:t>isi014@uib.no</a:t>
            </a:r>
          </a:p>
        </p:txBody>
      </p:sp>
      <p:sp>
        <p:nvSpPr>
          <p:cNvPr id="2065" name="References" descr="Field for references"/>
          <p:cNvSpPr txBox="1">
            <a:spLocks noChangeArrowheads="1"/>
          </p:cNvSpPr>
          <p:nvPr/>
        </p:nvSpPr>
        <p:spPr bwMode="auto">
          <a:xfrm>
            <a:off x="30305151" y="21508343"/>
            <a:ext cx="10461934"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4000" b="1"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rPr>
              <a:t>REFERANSER</a:t>
            </a:r>
          </a:p>
          <a:p>
            <a:pPr marL="0" marR="0" lvl="0" indent="0" algn="l" defTabSz="914400" rtl="0" eaLnBrk="1" fontAlgn="base" latinLnBrk="0" hangingPunct="1">
              <a:lnSpc>
                <a:spcPct val="100000"/>
              </a:lnSpc>
              <a:spcBef>
                <a:spcPct val="0"/>
              </a:spcBef>
              <a:spcAft>
                <a:spcPct val="0"/>
              </a:spcAft>
              <a:buClrTx/>
              <a:buSzTx/>
              <a:buFontTx/>
              <a:buNone/>
              <a:tabLst/>
              <a:defRPr/>
            </a:pPr>
            <a:r>
              <a:rPr lang="nb-NO" sz="3500" b="0" i="0" dirty="0" err="1">
                <a:solidFill>
                  <a:srgbClr val="050505"/>
                </a:solidFill>
                <a:effectLst/>
                <a:latin typeface="Times New Roman" panose="02020603050405020304" pitchFamily="18" charset="0"/>
                <a:cs typeface="Times New Roman" panose="02020603050405020304" pitchFamily="18" charset="0"/>
              </a:rPr>
              <a:t>Sigbjørnsen</a:t>
            </a:r>
            <a:r>
              <a:rPr lang="nb-NO" sz="3500" b="0" i="0" dirty="0">
                <a:solidFill>
                  <a:srgbClr val="050505"/>
                </a:solidFill>
                <a:effectLst/>
                <a:latin typeface="Times New Roman" panose="02020603050405020304" pitchFamily="18" charset="0"/>
                <a:cs typeface="Times New Roman" panose="02020603050405020304" pitchFamily="18" charset="0"/>
              </a:rPr>
              <a:t> I, Ellingsen K, Bjorvatn B. Kunnskap om søvn. En studie av leger og medisinstudenters kunnskapsnivå om søvnmedisin ved bruk av Bergen </a:t>
            </a:r>
            <a:r>
              <a:rPr lang="nb-NO" sz="3500" b="0" i="0" dirty="0" err="1">
                <a:solidFill>
                  <a:srgbClr val="050505"/>
                </a:solidFill>
                <a:effectLst/>
                <a:latin typeface="Times New Roman" panose="02020603050405020304" pitchFamily="18" charset="0"/>
                <a:cs typeface="Times New Roman" panose="02020603050405020304" pitchFamily="18" charset="0"/>
              </a:rPr>
              <a:t>Sleep</a:t>
            </a:r>
            <a:r>
              <a:rPr lang="nb-NO" sz="3500" b="0" i="0" dirty="0">
                <a:solidFill>
                  <a:srgbClr val="050505"/>
                </a:solidFill>
                <a:effectLst/>
                <a:latin typeface="Times New Roman" panose="02020603050405020304" pitchFamily="18" charset="0"/>
                <a:cs typeface="Times New Roman" panose="02020603050405020304" pitchFamily="18" charset="0"/>
              </a:rPr>
              <a:t> Knowledge </a:t>
            </a:r>
            <a:r>
              <a:rPr lang="nb-NO" sz="3500" b="0" i="0" dirty="0" err="1">
                <a:solidFill>
                  <a:srgbClr val="050505"/>
                </a:solidFill>
                <a:effectLst/>
                <a:latin typeface="Times New Roman" panose="02020603050405020304" pitchFamily="18" charset="0"/>
                <a:cs typeface="Times New Roman" panose="02020603050405020304" pitchFamily="18" charset="0"/>
              </a:rPr>
              <a:t>Questionnaire</a:t>
            </a:r>
            <a:r>
              <a:rPr lang="nb-NO" sz="3500" b="0" i="0" dirty="0">
                <a:solidFill>
                  <a:srgbClr val="050505"/>
                </a:solidFill>
                <a:effectLst/>
                <a:latin typeface="Times New Roman" panose="02020603050405020304" pitchFamily="18" charset="0"/>
                <a:cs typeface="Times New Roman" panose="02020603050405020304" pitchFamily="18" charset="0"/>
              </a:rPr>
              <a:t>. SØVN 2023; 15(2): 11-19.</a:t>
            </a:r>
            <a:endParaRPr kumimoji="0" lang="nb-NO" altLang="nb-NO" sz="3500" b="0" i="0" u="none" strike="noStrike" kern="1200" cap="none" spc="0" normalizeH="0" baseline="0" noProof="0" dirty="0">
              <a:ln>
                <a:noFill/>
              </a:ln>
              <a:solidFill>
                <a:srgbClr val="000000">
                  <a:lumMod val="85000"/>
                  <a:lumOff val="15000"/>
                </a:srgbClr>
              </a:solidFill>
              <a:effectLst/>
              <a:uLnTx/>
              <a:uFillTx/>
              <a:latin typeface="Times New Roman" panose="02020603050405020304" pitchFamily="18" charset="0"/>
              <a:cs typeface="Times New Roman" panose="02020603050405020304" pitchFamily="18" charset="0"/>
            </a:endParaRPr>
          </a:p>
        </p:txBody>
      </p:sp>
      <p:sp>
        <p:nvSpPr>
          <p:cNvPr id="4" name="TekstSylinder 3">
            <a:extLst>
              <a:ext uri="{FF2B5EF4-FFF2-40B4-BE49-F238E27FC236}">
                <a16:creationId xmlns:a16="http://schemas.microsoft.com/office/drawing/2014/main" id="{F66AF072-04F5-764F-9683-1A8C73AFF5D4}"/>
              </a:ext>
            </a:extLst>
          </p:cNvPr>
          <p:cNvSpPr txBox="1"/>
          <p:nvPr/>
        </p:nvSpPr>
        <p:spPr>
          <a:xfrm>
            <a:off x="12535584" y="20955536"/>
            <a:ext cx="15392617" cy="6247864"/>
          </a:xfrm>
          <a:prstGeom prst="rect">
            <a:avLst/>
          </a:prstGeom>
          <a:noFill/>
        </p:spPr>
        <p:txBody>
          <a:bodyPr wrap="square" rtlCol="0">
            <a:spAutoFit/>
          </a:bodyPr>
          <a:lstStyle/>
          <a:p>
            <a:r>
              <a:rPr lang="nb-NO" sz="4000" b="1" dirty="0">
                <a:latin typeface="Times New Roman" panose="02020603050405020304" pitchFamily="18" charset="0"/>
                <a:cs typeface="Times New Roman" panose="02020603050405020304" pitchFamily="18" charset="0"/>
              </a:rPr>
              <a:t>KONKLUSJON</a:t>
            </a:r>
          </a:p>
          <a:p>
            <a:r>
              <a:rPr lang="nb-NO" sz="4000" dirty="0">
                <a:effectLst/>
                <a:latin typeface="TimesNewRomanPSMT"/>
                <a:ea typeface="Times New Roman" panose="02020603050405020304" pitchFamily="18" charset="0"/>
                <a:cs typeface="Times New Roman" panose="02020603050405020304" pitchFamily="18" charset="0"/>
              </a:rPr>
              <a:t>Søvnproblematikk er en stor byrde for samfunnet og for enkeltindivider. Det er essensielt at leger har kunnskap om søvn for at de skal kunne fange opp og gi adekvat behandling til de som sliter med søvnvansker. Forskning og funnene i denne studien kan tyde </a:t>
            </a:r>
            <a:r>
              <a:rPr lang="nb-NO" sz="4000" dirty="0" err="1">
                <a:effectLst/>
                <a:latin typeface="TimesNewRomanPSMT"/>
                <a:ea typeface="Times New Roman" panose="02020603050405020304" pitchFamily="18" charset="0"/>
                <a:cs typeface="Times New Roman" panose="02020603050405020304" pitchFamily="18" charset="0"/>
              </a:rPr>
              <a:t>pa</a:t>
            </a:r>
            <a:r>
              <a:rPr lang="nb-NO" sz="4000" dirty="0">
                <a:effectLst/>
                <a:latin typeface="TimesNewRomanPSMT"/>
                <a:ea typeface="Times New Roman" panose="02020603050405020304" pitchFamily="18" charset="0"/>
                <a:cs typeface="Times New Roman" panose="02020603050405020304" pitchFamily="18" charset="0"/>
              </a:rPr>
              <a:t>̊ at leger og medisinstudenter har manglende kunnskap om søvn, men at kursing øker kompetansen. De yngre og de med utdanningsbakgrunn fra Norge stiller sterkest, men alle hadde </a:t>
            </a:r>
            <a:r>
              <a:rPr lang="nb-NO" sz="4000" dirty="0" err="1">
                <a:effectLst/>
                <a:latin typeface="TimesNewRomanPSMT"/>
                <a:ea typeface="Times New Roman" panose="02020603050405020304" pitchFamily="18" charset="0"/>
                <a:cs typeface="Times New Roman" panose="02020603050405020304" pitchFamily="18" charset="0"/>
              </a:rPr>
              <a:t>pa</a:t>
            </a:r>
            <a:r>
              <a:rPr lang="nb-NO" sz="4000" dirty="0">
                <a:effectLst/>
                <a:latin typeface="TimesNewRomanPSMT"/>
                <a:ea typeface="Times New Roman" panose="02020603050405020304" pitchFamily="18" charset="0"/>
                <a:cs typeface="Times New Roman" panose="02020603050405020304" pitchFamily="18" charset="0"/>
              </a:rPr>
              <a:t>̊ </a:t>
            </a:r>
            <a:r>
              <a:rPr lang="nb-NO" sz="4000" dirty="0" err="1">
                <a:effectLst/>
                <a:latin typeface="TimesNewRomanPSMT"/>
                <a:ea typeface="Times New Roman" panose="02020603050405020304" pitchFamily="18" charset="0"/>
                <a:cs typeface="Times New Roman" panose="02020603050405020304" pitchFamily="18" charset="0"/>
              </a:rPr>
              <a:t>gruppeniva</a:t>
            </a:r>
            <a:r>
              <a:rPr lang="nb-NO" sz="4000" dirty="0">
                <a:effectLst/>
                <a:latin typeface="TimesNewRomanPSMT"/>
                <a:ea typeface="Times New Roman" panose="02020603050405020304" pitchFamily="18" charset="0"/>
                <a:cs typeface="Times New Roman" panose="02020603050405020304" pitchFamily="18" charset="0"/>
              </a:rPr>
              <a:t>̊ høyere </a:t>
            </a:r>
            <a:r>
              <a:rPr lang="nb-NO" sz="4000" dirty="0" err="1">
                <a:effectLst/>
                <a:latin typeface="TimesNewRomanPSMT"/>
                <a:ea typeface="Times New Roman" panose="02020603050405020304" pitchFamily="18" charset="0"/>
                <a:cs typeface="Times New Roman" panose="02020603050405020304" pitchFamily="18" charset="0"/>
              </a:rPr>
              <a:t>kunnskapsniva</a:t>
            </a:r>
            <a:r>
              <a:rPr lang="nb-NO" sz="4000" dirty="0">
                <a:effectLst/>
                <a:latin typeface="TimesNewRomanPSMT"/>
                <a:ea typeface="Times New Roman" panose="02020603050405020304" pitchFamily="18" charset="0"/>
                <a:cs typeface="Times New Roman" panose="02020603050405020304" pitchFamily="18" charset="0"/>
              </a:rPr>
              <a:t>̊ etter kurs. Dette indikerer at det kan være nyttig å fortsette å kurse leger </a:t>
            </a:r>
            <a:r>
              <a:rPr lang="nb-NO" sz="4000" dirty="0" err="1">
                <a:effectLst/>
                <a:latin typeface="TimesNewRomanPSMT"/>
                <a:ea typeface="Times New Roman" panose="02020603050405020304" pitchFamily="18" charset="0"/>
                <a:cs typeface="Times New Roman" panose="02020603050405020304" pitchFamily="18" charset="0"/>
              </a:rPr>
              <a:t>ogsa</a:t>
            </a:r>
            <a:r>
              <a:rPr lang="nb-NO" sz="4000" dirty="0">
                <a:effectLst/>
                <a:latin typeface="TimesNewRomanPSMT"/>
                <a:ea typeface="Times New Roman" panose="02020603050405020304" pitchFamily="18" charset="0"/>
                <a:cs typeface="Times New Roman" panose="02020603050405020304" pitchFamily="18" charset="0"/>
              </a:rPr>
              <a:t>̊ etter endt studie og videre gjennom hele yrkeskarrieren. </a:t>
            </a:r>
            <a:endParaRPr lang="nb-NO" sz="4000" b="1" dirty="0"/>
          </a:p>
        </p:txBody>
      </p:sp>
      <p:sp>
        <p:nvSpPr>
          <p:cNvPr id="7" name="TekstSylinder 6">
            <a:extLst>
              <a:ext uri="{FF2B5EF4-FFF2-40B4-BE49-F238E27FC236}">
                <a16:creationId xmlns:a16="http://schemas.microsoft.com/office/drawing/2014/main" id="{AE286A62-6949-C448-8C36-167D11712FDF}"/>
              </a:ext>
            </a:extLst>
          </p:cNvPr>
          <p:cNvSpPr txBox="1"/>
          <p:nvPr/>
        </p:nvSpPr>
        <p:spPr>
          <a:xfrm>
            <a:off x="12535584" y="7017269"/>
            <a:ext cx="13508182" cy="5632311"/>
          </a:xfrm>
          <a:prstGeom prst="rect">
            <a:avLst/>
          </a:prstGeom>
          <a:noFill/>
        </p:spPr>
        <p:txBody>
          <a:bodyPr wrap="square" rtlCol="0">
            <a:spAutoFit/>
          </a:bodyPr>
          <a:lstStyle/>
          <a:p>
            <a:r>
              <a:rPr lang="nb-NO" sz="4000" b="1" dirty="0">
                <a:latin typeface="Times New Roman" panose="02020603050405020304" pitchFamily="18" charset="0"/>
                <a:cs typeface="Times New Roman" panose="02020603050405020304" pitchFamily="18" charset="0"/>
              </a:rPr>
              <a:t>RESULTAT</a:t>
            </a:r>
          </a:p>
          <a:p>
            <a:r>
              <a:rPr lang="nb-NO" sz="4000" dirty="0">
                <a:effectLst/>
                <a:latin typeface="TimesNewRomanPSMT"/>
                <a:ea typeface="Times New Roman" panose="02020603050405020304" pitchFamily="18" charset="0"/>
                <a:cs typeface="Times New Roman" panose="02020603050405020304" pitchFamily="18" charset="0"/>
              </a:rPr>
              <a:t>Gjennomsnittlig totalscore var mellom 16,2 til 19,1 av totalt 25 mulige poeng før kurs, men bedret seg til 21,9-22,5 etter kurs. Blant fastlegene var det de yngste, de som ikke var spesialister og de som hadde utdanning fra Norge som scoret best før kurs. Blant de andre utvalgene ble det ikke funnet noen signifikante forskjeller avhengig av de ulike variablene. I alle de fire utvalgene var det visse spesifikke </a:t>
            </a:r>
            <a:r>
              <a:rPr lang="nb-NO" sz="4000" dirty="0" err="1">
                <a:effectLst/>
                <a:latin typeface="TimesNewRomanPSMT"/>
                <a:ea typeface="Times New Roman" panose="02020603050405020304" pitchFamily="18" charset="0"/>
                <a:cs typeface="Times New Roman" panose="02020603050405020304" pitchFamily="18" charset="0"/>
              </a:rPr>
              <a:t>spørsmål</a:t>
            </a:r>
            <a:r>
              <a:rPr lang="nb-NO" sz="4000" dirty="0">
                <a:effectLst/>
                <a:latin typeface="TimesNewRomanPSMT"/>
                <a:ea typeface="Times New Roman" panose="02020603050405020304" pitchFamily="18" charset="0"/>
                <a:cs typeface="Times New Roman" panose="02020603050405020304" pitchFamily="18" charset="0"/>
              </a:rPr>
              <a:t> som skilte seg ut, </a:t>
            </a:r>
            <a:r>
              <a:rPr lang="nb-NO" sz="4000" dirty="0" err="1">
                <a:effectLst/>
                <a:latin typeface="TimesNewRomanPSMT"/>
                <a:ea typeface="Times New Roman" panose="02020603050405020304" pitchFamily="18" charset="0"/>
                <a:cs typeface="Times New Roman" panose="02020603050405020304" pitchFamily="18" charset="0"/>
              </a:rPr>
              <a:t>både</a:t>
            </a:r>
            <a:r>
              <a:rPr lang="nb-NO" sz="4000" dirty="0">
                <a:effectLst/>
                <a:latin typeface="TimesNewRomanPSMT"/>
                <a:ea typeface="Times New Roman" panose="02020603050405020304" pitchFamily="18" charset="0"/>
                <a:cs typeface="Times New Roman" panose="02020603050405020304" pitchFamily="18" charset="0"/>
              </a:rPr>
              <a:t> med lav og høy andel korrekte svar. </a:t>
            </a:r>
            <a:endParaRPr lang="nb-NO" sz="4000" dirty="0"/>
          </a:p>
        </p:txBody>
      </p:sp>
      <p:sp>
        <p:nvSpPr>
          <p:cNvPr id="8" name="TekstSylinder 7">
            <a:extLst>
              <a:ext uri="{FF2B5EF4-FFF2-40B4-BE49-F238E27FC236}">
                <a16:creationId xmlns:a16="http://schemas.microsoft.com/office/drawing/2014/main" id="{788021AD-1CFE-0146-A457-95944CAEBB04}"/>
              </a:ext>
            </a:extLst>
          </p:cNvPr>
          <p:cNvSpPr txBox="1"/>
          <p:nvPr/>
        </p:nvSpPr>
        <p:spPr>
          <a:xfrm>
            <a:off x="1182688" y="12736711"/>
            <a:ext cx="8551805" cy="17543264"/>
          </a:xfrm>
          <a:prstGeom prst="rect">
            <a:avLst/>
          </a:prstGeom>
          <a:noFill/>
        </p:spPr>
        <p:txBody>
          <a:bodyPr wrap="square" rtlCol="0">
            <a:spAutoFit/>
          </a:bodyPr>
          <a:lstStyle/>
          <a:p>
            <a:r>
              <a:rPr lang="nb-NO" sz="4000" b="1" dirty="0">
                <a:latin typeface="Times New Roman" panose="02020603050405020304" pitchFamily="18" charset="0"/>
                <a:cs typeface="Times New Roman" panose="02020603050405020304" pitchFamily="18" charset="0"/>
              </a:rPr>
              <a:t>INNLEDNING</a:t>
            </a:r>
          </a:p>
          <a:p>
            <a:r>
              <a:rPr lang="nb-NO" sz="4000" dirty="0">
                <a:latin typeface="Times New Roman" panose="02020603050405020304" pitchFamily="18" charset="0"/>
                <a:cs typeface="Times New Roman" panose="02020603050405020304" pitchFamily="18" charset="0"/>
              </a:rPr>
              <a:t>Søvnproblemer er svært utbredt i befolkningen. Studier viser at 15-25% av voksne nordmenn sliter med </a:t>
            </a:r>
            <a:r>
              <a:rPr lang="nb-NO" sz="4000" dirty="0" err="1">
                <a:latin typeface="Times New Roman" panose="02020603050405020304" pitchFamily="18" charset="0"/>
                <a:cs typeface="Times New Roman" panose="02020603050405020304" pitchFamily="18" charset="0"/>
              </a:rPr>
              <a:t>insomnisymptomer</a:t>
            </a:r>
            <a:r>
              <a:rPr lang="nb-NO" sz="4000" dirty="0">
                <a:latin typeface="Times New Roman" panose="02020603050405020304" pitchFamily="18" charset="0"/>
                <a:cs typeface="Times New Roman" panose="02020603050405020304" pitchFamily="18" charset="0"/>
              </a:rPr>
              <a:t>. Til tross for de mange negative konsekvensene for både samfunn og individ viser studier at leger for sjelden tar tak i søvnproblematikken. </a:t>
            </a:r>
            <a:r>
              <a:rPr lang="nb-NO" sz="4000" dirty="0" err="1">
                <a:latin typeface="Times New Roman" panose="02020603050405020304" pitchFamily="18" charset="0"/>
                <a:cs typeface="Times New Roman" panose="02020603050405020304" pitchFamily="18" charset="0"/>
              </a:rPr>
              <a:t>Årsaken</a:t>
            </a:r>
            <a:r>
              <a:rPr lang="nb-NO" sz="4000" dirty="0">
                <a:latin typeface="Times New Roman" panose="02020603050405020304" pitchFamily="18" charset="0"/>
                <a:cs typeface="Times New Roman" panose="02020603050405020304" pitchFamily="18" charset="0"/>
              </a:rPr>
              <a:t> er ikke lett å si med sikkerhet, men manglende kunnskap er en plausibel forklaring. </a:t>
            </a:r>
          </a:p>
          <a:p>
            <a:endParaRPr lang="nb-NO" sz="4000" dirty="0">
              <a:latin typeface="Times New Roman" panose="02020603050405020304" pitchFamily="18" charset="0"/>
              <a:cs typeface="Times New Roman" panose="02020603050405020304" pitchFamily="18" charset="0"/>
            </a:endParaRPr>
          </a:p>
          <a:p>
            <a:r>
              <a:rPr lang="nb-NO" sz="4000" dirty="0">
                <a:latin typeface="Times New Roman" panose="02020603050405020304" pitchFamily="18" charset="0"/>
                <a:cs typeface="Times New Roman" panose="02020603050405020304" pitchFamily="18" charset="0"/>
              </a:rPr>
              <a:t>Hensikten med denne studien var å undersøke </a:t>
            </a:r>
            <a:r>
              <a:rPr lang="nb-NO" sz="4000" dirty="0" err="1">
                <a:latin typeface="Times New Roman" panose="02020603050405020304" pitchFamily="18" charset="0"/>
                <a:cs typeface="Times New Roman" panose="02020603050405020304" pitchFamily="18" charset="0"/>
              </a:rPr>
              <a:t>kunnskapsnivået</a:t>
            </a:r>
            <a:r>
              <a:rPr lang="nb-NO" sz="4000" dirty="0">
                <a:latin typeface="Times New Roman" panose="02020603050405020304" pitchFamily="18" charset="0"/>
                <a:cs typeface="Times New Roman" panose="02020603050405020304" pitchFamily="18" charset="0"/>
              </a:rPr>
              <a:t> innen søvnmedisin blant norske leger, medisinstudenter og andre yrkesgrupper i perioden 2018-2023 ved hjelp av Bergen </a:t>
            </a:r>
            <a:r>
              <a:rPr lang="nb-NO" sz="4000" dirty="0" err="1">
                <a:latin typeface="Times New Roman" panose="02020603050405020304" pitchFamily="18" charset="0"/>
                <a:cs typeface="Times New Roman" panose="02020603050405020304" pitchFamily="18" charset="0"/>
              </a:rPr>
              <a:t>Sleep</a:t>
            </a:r>
            <a:r>
              <a:rPr lang="nb-NO" sz="4000" dirty="0">
                <a:latin typeface="Times New Roman" panose="02020603050405020304" pitchFamily="18" charset="0"/>
                <a:cs typeface="Times New Roman" panose="02020603050405020304" pitchFamily="18" charset="0"/>
              </a:rPr>
              <a:t> Knowledge </a:t>
            </a:r>
            <a:r>
              <a:rPr lang="nb-NO" sz="4000" dirty="0" err="1">
                <a:latin typeface="Times New Roman" panose="02020603050405020304" pitchFamily="18" charset="0"/>
                <a:cs typeface="Times New Roman" panose="02020603050405020304" pitchFamily="18" charset="0"/>
              </a:rPr>
              <a:t>Questionnaire</a:t>
            </a:r>
            <a:r>
              <a:rPr lang="nb-NO" sz="4000" dirty="0">
                <a:latin typeface="Times New Roman" panose="02020603050405020304" pitchFamily="18" charset="0"/>
                <a:cs typeface="Times New Roman" panose="02020603050405020304" pitchFamily="18" charset="0"/>
              </a:rPr>
              <a:t> (BSKQ). </a:t>
            </a:r>
          </a:p>
          <a:p>
            <a:r>
              <a:rPr lang="nb-NO" sz="4000" dirty="0">
                <a:latin typeface="Times New Roman" panose="02020603050405020304" pitchFamily="18" charset="0"/>
                <a:cs typeface="Times New Roman" panose="02020603050405020304" pitchFamily="18" charset="0"/>
              </a:rPr>
              <a:t>I tillegg undersøkte vi effekten på kunnskapsnivået etter søvnkurs, og om det er noen forskjeller avhengig av alder, kjønn, studiested, spesialisering og arbeidsområde.</a:t>
            </a:r>
          </a:p>
          <a:p>
            <a:endParaRPr lang="nb-NO" sz="1800" dirty="0">
              <a:effectLst/>
              <a:latin typeface="TimesNewRomanPSMT"/>
            </a:endParaRPr>
          </a:p>
          <a:p>
            <a:endParaRPr lang="nb-NO" sz="1800" dirty="0">
              <a:effectLst/>
              <a:latin typeface="TimesNewRomanPSMT"/>
            </a:endParaRPr>
          </a:p>
          <a:p>
            <a:endParaRPr lang="nb-NO" sz="4000" dirty="0">
              <a:effectLst/>
            </a:endParaRPr>
          </a:p>
          <a:p>
            <a:endParaRPr lang="nb-NO" sz="4000" dirty="0">
              <a:latin typeface="Times New Roman" panose="02020603050405020304" pitchFamily="18" charset="0"/>
              <a:cs typeface="Times New Roman" panose="02020603050405020304" pitchFamily="18" charset="0"/>
            </a:endParaRPr>
          </a:p>
          <a:p>
            <a:endParaRPr lang="nb-NO" dirty="0"/>
          </a:p>
        </p:txBody>
      </p:sp>
      <p:pic>
        <p:nvPicPr>
          <p:cNvPr id="12" name="Bilde 11">
            <a:extLst>
              <a:ext uri="{FF2B5EF4-FFF2-40B4-BE49-F238E27FC236}">
                <a16:creationId xmlns:a16="http://schemas.microsoft.com/office/drawing/2014/main" id="{9944BB02-093A-A049-91E2-D733381EDA41}"/>
              </a:ext>
            </a:extLst>
          </p:cNvPr>
          <p:cNvPicPr>
            <a:picLocks noChangeAspect="1"/>
          </p:cNvPicPr>
          <p:nvPr/>
        </p:nvPicPr>
        <p:blipFill>
          <a:blip r:embed="rId5"/>
          <a:stretch>
            <a:fillRect/>
          </a:stretch>
        </p:blipFill>
        <p:spPr>
          <a:xfrm>
            <a:off x="1182688" y="7017269"/>
            <a:ext cx="9804400" cy="5422900"/>
          </a:xfrm>
          <a:prstGeom prst="rect">
            <a:avLst/>
          </a:prstGeom>
        </p:spPr>
      </p:pic>
      <p:pic>
        <p:nvPicPr>
          <p:cNvPr id="13" name="Bilde 12">
            <a:extLst>
              <a:ext uri="{FF2B5EF4-FFF2-40B4-BE49-F238E27FC236}">
                <a16:creationId xmlns:a16="http://schemas.microsoft.com/office/drawing/2014/main" id="{4917BB84-E39D-6947-9076-8A01FC6447D8}"/>
              </a:ext>
            </a:extLst>
          </p:cNvPr>
          <p:cNvPicPr>
            <a:picLocks noChangeAspect="1"/>
          </p:cNvPicPr>
          <p:nvPr/>
        </p:nvPicPr>
        <p:blipFill>
          <a:blip r:embed="rId6"/>
          <a:stretch>
            <a:fillRect/>
          </a:stretch>
        </p:blipFill>
        <p:spPr>
          <a:xfrm>
            <a:off x="30305151" y="7017269"/>
            <a:ext cx="11320686" cy="13378993"/>
          </a:xfrm>
          <a:prstGeom prst="rect">
            <a:avLst/>
          </a:prstGeom>
        </p:spPr>
      </p:pic>
      <p:pic>
        <p:nvPicPr>
          <p:cNvPr id="14" name="Bilde 13">
            <a:extLst>
              <a:ext uri="{FF2B5EF4-FFF2-40B4-BE49-F238E27FC236}">
                <a16:creationId xmlns:a16="http://schemas.microsoft.com/office/drawing/2014/main" id="{A772FDAF-A70E-4F4B-80BD-3DC4EEBB8E93}"/>
              </a:ext>
            </a:extLst>
          </p:cNvPr>
          <p:cNvPicPr>
            <a:picLocks noChangeAspect="1"/>
          </p:cNvPicPr>
          <p:nvPr/>
        </p:nvPicPr>
        <p:blipFill>
          <a:blip r:embed="rId7"/>
          <a:stretch>
            <a:fillRect/>
          </a:stretch>
        </p:blipFill>
        <p:spPr>
          <a:xfrm>
            <a:off x="12535584" y="14134924"/>
            <a:ext cx="16311550" cy="5335268"/>
          </a:xfrm>
          <a:prstGeom prst="rect">
            <a:avLst/>
          </a:prstGeom>
        </p:spPr>
      </p:pic>
      <p:pic>
        <p:nvPicPr>
          <p:cNvPr id="15" name="Audio Recording 15. nov. 2023, 12:09:42" descr="Audio Recording 15. nov. 2023, 12:09:42">
            <a:hlinkClick r:id="" action="ppaction://media"/>
            <a:extLst>
              <a:ext uri="{FF2B5EF4-FFF2-40B4-BE49-F238E27FC236}">
                <a16:creationId xmlns:a16="http://schemas.microsoft.com/office/drawing/2014/main" id="{ADC9B6AD-1114-1241-A032-524205A609D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997863" y="147335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Pakke">
  <a:themeElements>
    <a:clrScheme name="Blå v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4330</TotalTime>
  <Words>406</Words>
  <Application>Microsoft Macintosh PowerPoint</Application>
  <PresentationFormat>Egendefinert</PresentationFormat>
  <Paragraphs>19</Paragraphs>
  <Slides>1</Slides>
  <Notes>1</Notes>
  <HiddenSlides>0</HiddenSlides>
  <MMClips>1</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vt:i4>
      </vt:variant>
    </vt:vector>
  </HeadingPairs>
  <TitlesOfParts>
    <vt:vector size="7" baseType="lpstr">
      <vt:lpstr>TimesNewRomanPSMT</vt:lpstr>
      <vt:lpstr>Arial</vt:lpstr>
      <vt:lpstr>Calibri</vt:lpstr>
      <vt:lpstr>Gill Sans MT</vt:lpstr>
      <vt:lpstr>Times New Roman</vt:lpstr>
      <vt:lpstr>Pakke</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Ingvild Sigbjørnsen</cp:lastModifiedBy>
  <cp:revision>154</cp:revision>
  <cp:lastPrinted>2016-05-27T08:05:21Z</cp:lastPrinted>
  <dcterms:created xsi:type="dcterms:W3CDTF">2006-11-02T13:18:58Z</dcterms:created>
  <dcterms:modified xsi:type="dcterms:W3CDTF">2023-11-15T11:10:28Z</dcterms:modified>
</cp:coreProperties>
</file>